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charts/colors1.xml" ContentType="application/vnd.ms-office.chartcolorstyl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94"/>
  </p:notesMasterIdLst>
  <p:handoutMasterIdLst>
    <p:handoutMasterId r:id="rId95"/>
  </p:handoutMasterIdLst>
  <p:sldIdLst>
    <p:sldId id="433" r:id="rId2"/>
    <p:sldId id="533" r:id="rId3"/>
    <p:sldId id="580" r:id="rId4"/>
    <p:sldId id="537" r:id="rId5"/>
    <p:sldId id="581" r:id="rId6"/>
    <p:sldId id="434" r:id="rId7"/>
    <p:sldId id="435" r:id="rId8"/>
    <p:sldId id="436" r:id="rId9"/>
    <p:sldId id="535" r:id="rId10"/>
    <p:sldId id="536" r:id="rId11"/>
    <p:sldId id="437" r:id="rId12"/>
    <p:sldId id="438" r:id="rId13"/>
    <p:sldId id="439" r:id="rId14"/>
    <p:sldId id="582" r:id="rId15"/>
    <p:sldId id="441" r:id="rId16"/>
    <p:sldId id="450" r:id="rId17"/>
    <p:sldId id="542" r:id="rId18"/>
    <p:sldId id="453" r:id="rId19"/>
    <p:sldId id="454" r:id="rId20"/>
    <p:sldId id="586" r:id="rId21"/>
    <p:sldId id="457" r:id="rId22"/>
    <p:sldId id="458" r:id="rId23"/>
    <p:sldId id="461" r:id="rId24"/>
    <p:sldId id="587" r:id="rId25"/>
    <p:sldId id="625" r:id="rId26"/>
    <p:sldId id="460" r:id="rId27"/>
    <p:sldId id="462" r:id="rId28"/>
    <p:sldId id="463" r:id="rId29"/>
    <p:sldId id="464" r:id="rId30"/>
    <p:sldId id="465" r:id="rId31"/>
    <p:sldId id="466" r:id="rId32"/>
    <p:sldId id="467" r:id="rId33"/>
    <p:sldId id="468" r:id="rId34"/>
    <p:sldId id="626" r:id="rId35"/>
    <p:sldId id="470" r:id="rId36"/>
    <p:sldId id="469" r:id="rId37"/>
    <p:sldId id="473" r:id="rId38"/>
    <p:sldId id="590" r:id="rId39"/>
    <p:sldId id="440" r:id="rId40"/>
    <p:sldId id="474" r:id="rId41"/>
    <p:sldId id="475" r:id="rId42"/>
    <p:sldId id="476" r:id="rId43"/>
    <p:sldId id="477" r:id="rId44"/>
    <p:sldId id="478" r:id="rId45"/>
    <p:sldId id="483" r:id="rId46"/>
    <p:sldId id="481" r:id="rId47"/>
    <p:sldId id="480" r:id="rId48"/>
    <p:sldId id="482" r:id="rId49"/>
    <p:sldId id="491" r:id="rId50"/>
    <p:sldId id="492" r:id="rId51"/>
    <p:sldId id="591" r:id="rId52"/>
    <p:sldId id="497" r:id="rId53"/>
    <p:sldId id="484" r:id="rId54"/>
    <p:sldId id="479" r:id="rId55"/>
    <p:sldId id="485" r:id="rId56"/>
    <p:sldId id="592" r:id="rId57"/>
    <p:sldId id="593" r:id="rId58"/>
    <p:sldId id="594" r:id="rId59"/>
    <p:sldId id="495" r:id="rId60"/>
    <p:sldId id="486" r:id="rId61"/>
    <p:sldId id="574" r:id="rId62"/>
    <p:sldId id="576" r:id="rId63"/>
    <p:sldId id="577" r:id="rId64"/>
    <p:sldId id="578" r:id="rId65"/>
    <p:sldId id="498" r:id="rId66"/>
    <p:sldId id="499" r:id="rId67"/>
    <p:sldId id="500" r:id="rId68"/>
    <p:sldId id="589" r:id="rId69"/>
    <p:sldId id="579" r:id="rId70"/>
    <p:sldId id="504" r:id="rId71"/>
    <p:sldId id="505" r:id="rId72"/>
    <p:sldId id="506" r:id="rId73"/>
    <p:sldId id="507" r:id="rId74"/>
    <p:sldId id="516" r:id="rId75"/>
    <p:sldId id="508" r:id="rId76"/>
    <p:sldId id="501" r:id="rId77"/>
    <p:sldId id="524" r:id="rId78"/>
    <p:sldId id="502" r:id="rId79"/>
    <p:sldId id="518" r:id="rId80"/>
    <p:sldId id="517" r:id="rId81"/>
    <p:sldId id="522" r:id="rId82"/>
    <p:sldId id="527" r:id="rId83"/>
    <p:sldId id="523" r:id="rId84"/>
    <p:sldId id="519" r:id="rId85"/>
    <p:sldId id="520" r:id="rId86"/>
    <p:sldId id="528" r:id="rId87"/>
    <p:sldId id="521" r:id="rId88"/>
    <p:sldId id="529" r:id="rId89"/>
    <p:sldId id="530" r:id="rId90"/>
    <p:sldId id="531" r:id="rId91"/>
    <p:sldId id="503" r:id="rId92"/>
    <p:sldId id="268" r:id="rId9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 xmlns:p14="http://schemas.microsoft.com/office/powerpoint/2010/main">
        <p14:section name="Default Section" id="{96768920-58F0-4443-A6A7-874AAE938816}">
          <p14:sldIdLst>
            <p14:sldId id="433"/>
            <p14:sldId id="533"/>
            <p14:sldId id="580"/>
            <p14:sldId id="537"/>
            <p14:sldId id="581"/>
            <p14:sldId id="434"/>
            <p14:sldId id="435"/>
            <p14:sldId id="436"/>
            <p14:sldId id="535"/>
            <p14:sldId id="536"/>
            <p14:sldId id="437"/>
            <p14:sldId id="438"/>
            <p14:sldId id="439"/>
            <p14:sldId id="540"/>
          </p14:sldIdLst>
        </p14:section>
        <p14:section name="CNN" id="{CE608690-5787-4EA1-A694-3C7EEA38D224}">
          <p14:sldIdLst>
            <p14:sldId id="582"/>
            <p14:sldId id="441"/>
            <p14:sldId id="450"/>
            <p14:sldId id="542"/>
            <p14:sldId id="453"/>
            <p14:sldId id="454"/>
            <p14:sldId id="584"/>
            <p14:sldId id="548"/>
            <p14:sldId id="545"/>
            <p14:sldId id="546"/>
            <p14:sldId id="547"/>
            <p14:sldId id="455"/>
            <p14:sldId id="586"/>
            <p14:sldId id="457"/>
            <p14:sldId id="458"/>
            <p14:sldId id="461"/>
            <p14:sldId id="587"/>
            <p14:sldId id="625"/>
            <p14:sldId id="460"/>
            <p14:sldId id="462"/>
            <p14:sldId id="463"/>
            <p14:sldId id="464"/>
            <p14:sldId id="465"/>
            <p14:sldId id="466"/>
            <p14:sldId id="467"/>
            <p14:sldId id="468"/>
            <p14:sldId id="626"/>
            <p14:sldId id="470"/>
            <p14:sldId id="469"/>
            <p14:sldId id="473"/>
          </p14:sldIdLst>
        </p14:section>
        <p14:section name="CNN Models" id="{02651218-5610-4194-BB78-CD55FBB2CD66}">
          <p14:sldIdLst>
            <p14:sldId id="590"/>
            <p14:sldId id="440"/>
          </p14:sldIdLst>
        </p14:section>
        <p14:section name="AlexNet" id="{9A7DFF8D-E42D-4376-A040-1FB3F86E2AC3}">
          <p14:sldIdLst>
            <p14:sldId id="474"/>
            <p14:sldId id="475"/>
            <p14:sldId id="476"/>
            <p14:sldId id="477"/>
            <p14:sldId id="478"/>
            <p14:sldId id="550"/>
            <p14:sldId id="551"/>
            <p14:sldId id="552"/>
            <p14:sldId id="483"/>
            <p14:sldId id="481"/>
            <p14:sldId id="480"/>
            <p14:sldId id="482"/>
            <p14:sldId id="491"/>
            <p14:sldId id="492"/>
            <p14:sldId id="591"/>
            <p14:sldId id="497"/>
          </p14:sldIdLst>
        </p14:section>
        <p14:section name="VGG" id="{36935AC6-E8C1-4115-9538-1B3304C0E8A3}">
          <p14:sldIdLst>
            <p14:sldId id="484"/>
            <p14:sldId id="479"/>
            <p14:sldId id="485"/>
            <p14:sldId id="592"/>
            <p14:sldId id="593"/>
            <p14:sldId id="594"/>
            <p14:sldId id="495"/>
            <p14:sldId id="486"/>
            <p14:sldId id="574"/>
            <p14:sldId id="576"/>
            <p14:sldId id="577"/>
            <p14:sldId id="578"/>
          </p14:sldIdLst>
        </p14:section>
        <p14:section name="GoogLeNet" id="{016C479A-E286-4BD2-818C-8DC7D293D211}">
          <p14:sldIdLst>
            <p14:sldId id="498"/>
            <p14:sldId id="499"/>
            <p14:sldId id="500"/>
            <p14:sldId id="589"/>
            <p14:sldId id="579"/>
            <p14:sldId id="504"/>
            <p14:sldId id="505"/>
            <p14:sldId id="506"/>
            <p14:sldId id="507"/>
            <p14:sldId id="516"/>
            <p14:sldId id="508"/>
          </p14:sldIdLst>
        </p14:section>
        <p14:section name="ResNet" id="{57B68407-1609-42BF-9230-89D4CA6E0F26}">
          <p14:sldIdLst>
            <p14:sldId id="501"/>
            <p14:sldId id="524"/>
            <p14:sldId id="502"/>
            <p14:sldId id="518"/>
            <p14:sldId id="517"/>
            <p14:sldId id="522"/>
            <p14:sldId id="527"/>
            <p14:sldId id="523"/>
            <p14:sldId id="519"/>
            <p14:sldId id="520"/>
            <p14:sldId id="528"/>
            <p14:sldId id="521"/>
            <p14:sldId id="529"/>
            <p14:sldId id="530"/>
            <p14:sldId id="531"/>
            <p14:sldId id="503"/>
          </p14:sldIdLst>
        </p14:section>
        <p14:section name="FCN" id="{120E3094-FD7B-4FF2-9093-D2DE0A17D7FA}">
          <p14:sldIdLst>
            <p14:sldId id="556"/>
            <p14:sldId id="596"/>
            <p14:sldId id="600"/>
            <p14:sldId id="595"/>
            <p14:sldId id="597"/>
            <p14:sldId id="598"/>
            <p14:sldId id="601"/>
            <p14:sldId id="602"/>
            <p14:sldId id="599"/>
            <p14:sldId id="603"/>
            <p14:sldId id="605"/>
            <p14:sldId id="606"/>
            <p14:sldId id="615"/>
            <p14:sldId id="616"/>
            <p14:sldId id="624"/>
            <p14:sldId id="607"/>
            <p14:sldId id="614"/>
            <p14:sldId id="608"/>
            <p14:sldId id="609"/>
            <p14:sldId id="610"/>
            <p14:sldId id="611"/>
            <p14:sldId id="613"/>
            <p14:sldId id="612"/>
            <p14:sldId id="622"/>
            <p14:sldId id="617"/>
            <p14:sldId id="618"/>
            <p14:sldId id="619"/>
            <p14:sldId id="620"/>
            <p14:sldId id="621"/>
          </p14:sldIdLst>
        </p14:section>
        <p14:section name="总结讨论" id="{836C891E-7BD8-4498-9909-41D044CEEECB}">
          <p14:sldIdLst>
            <p14:sldId id="588"/>
            <p14:sldId id="554"/>
            <p14:sldId id="571"/>
            <p14:sldId id="572"/>
            <p14:sldId id="573"/>
            <p14:sldId id="268"/>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D3FBE3"/>
    <a:srgbClr val="196921"/>
    <a:srgbClr val="FF00FF"/>
    <a:srgbClr val="FFE7FF"/>
    <a:srgbClr val="FFFFFF"/>
    <a:srgbClr val="F8ECE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8711" autoAdjust="0"/>
  </p:normalViewPr>
  <p:slideViewPr>
    <p:cSldViewPr snapToGrid="0">
      <p:cViewPr varScale="1">
        <p:scale>
          <a:sx n="79" d="100"/>
          <a:sy n="79" d="100"/>
        </p:scale>
        <p:origin x="-1216" y="-68"/>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2"/>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zh-CN" altLang="en-US" sz="2400" dirty="0" smtClean="0"/>
              <a:t>人脸识别准确度</a:t>
            </a:r>
            <a:endParaRPr lang="en-US" altLang="zh-CN" sz="2400" dirty="0"/>
          </a:p>
        </c:rich>
      </c:tx>
      <c:layout>
        <c:manualLayout>
          <c:xMode val="edge"/>
          <c:yMode val="edge"/>
          <c:x val="0.33983711650875231"/>
          <c:y val="1.7066300292169691E-3"/>
        </c:manualLayout>
      </c:layout>
      <c:spPr>
        <a:noFill/>
        <a:ln>
          <a:noFill/>
        </a:ln>
        <a:effectLst/>
      </c:spPr>
    </c:title>
    <c:plotArea>
      <c:layout>
        <c:manualLayout>
          <c:layoutTarget val="inner"/>
          <c:xMode val="edge"/>
          <c:yMode val="edge"/>
          <c:x val="3.8207367712853393E-2"/>
          <c:y val="0.10320710721372356"/>
          <c:w val="0.82229146161417377"/>
          <c:h val="0.81453501386964744"/>
        </c:manualLayout>
      </c:layout>
      <c:lineChart>
        <c:grouping val="standard"/>
        <c:ser>
          <c:idx val="0"/>
          <c:order val="0"/>
          <c:tx>
            <c:strRef>
              <c:f>Sheet1!$B$1</c:f>
              <c:strCache>
                <c:ptCount val="1"/>
                <c:pt idx="0">
                  <c:v>Series 1</c:v>
                </c:pt>
              </c:strCache>
            </c:strRef>
          </c:tx>
          <c:spPr>
            <a:ln w="57150" cap="rnd">
              <a:solidFill>
                <a:srgbClr val="0070C0"/>
              </a:solidFill>
              <a:round/>
            </a:ln>
            <a:effectLst/>
          </c:spPr>
          <c:marker>
            <c:symbol val="circle"/>
            <c:size val="5"/>
            <c:spPr>
              <a:solidFill>
                <a:schemeClr val="accent1"/>
              </a:solidFill>
              <a:ln w="57150">
                <a:solidFill>
                  <a:srgbClr val="0070C0"/>
                </a:solidFill>
              </a:ln>
              <a:effectLst/>
            </c:spPr>
          </c:marker>
          <c:cat>
            <c:numRef>
              <c:f>Sheet1!$A$2:$A$14</c:f>
              <c:numCache>
                <c:formatCode>General</c:formatCode>
                <c:ptCount val="13"/>
              </c:numCache>
            </c:numRef>
          </c:cat>
          <c:val>
            <c:numRef>
              <c:f>Sheet1!$B$2:$B$14</c:f>
              <c:numCache>
                <c:formatCode>General</c:formatCode>
                <c:ptCount val="13"/>
                <c:pt idx="0">
                  <c:v>92.42</c:v>
                </c:pt>
                <c:pt idx="1">
                  <c:v>92.52</c:v>
                </c:pt>
                <c:pt idx="2">
                  <c:v>92.58</c:v>
                </c:pt>
                <c:pt idx="3">
                  <c:v>93.03</c:v>
                </c:pt>
                <c:pt idx="4">
                  <c:v>93.3</c:v>
                </c:pt>
                <c:pt idx="5">
                  <c:v>95.169999999999987</c:v>
                </c:pt>
                <c:pt idx="6">
                  <c:v>96.33</c:v>
                </c:pt>
                <c:pt idx="7">
                  <c:v>97.25</c:v>
                </c:pt>
                <c:pt idx="8">
                  <c:v>97.45</c:v>
                </c:pt>
                <c:pt idx="9">
                  <c:v>97.53</c:v>
                </c:pt>
                <c:pt idx="10">
                  <c:v>99.53</c:v>
                </c:pt>
                <c:pt idx="11">
                  <c:v>99.6</c:v>
                </c:pt>
                <c:pt idx="12">
                  <c:v>99.649999999999991</c:v>
                </c:pt>
              </c:numCache>
            </c:numRef>
          </c:val>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Sheet1!$A$2:$A$14</c:f>
              <c:numCache>
                <c:formatCode>General</c:formatCode>
                <c:ptCount val="13"/>
              </c:numCache>
            </c:numRef>
          </c:cat>
          <c:val>
            <c:numRef>
              <c:f>Sheet1!$C$2:$C$14</c:f>
              <c:numCache>
                <c:formatCode>General</c:formatCode>
                <c:ptCount val="13"/>
              </c:numCache>
            </c:numRef>
          </c:val>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Sheet1!$A$2:$A$14</c:f>
              <c:numCache>
                <c:formatCode>General</c:formatCode>
                <c:ptCount val="13"/>
              </c:numCache>
            </c:numRef>
          </c:cat>
          <c:val>
            <c:numRef>
              <c:f>Sheet1!$D$2:$D$14</c:f>
              <c:numCache>
                <c:formatCode>General</c:formatCode>
                <c:ptCount val="13"/>
              </c:numCache>
            </c:numRef>
          </c:val>
        </c:ser>
        <c:marker val="1"/>
        <c:axId val="49102208"/>
        <c:axId val="49157248"/>
      </c:lineChart>
      <c:catAx>
        <c:axId val="4910220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157248"/>
        <c:crosses val="autoZero"/>
        <c:auto val="1"/>
        <c:lblAlgn val="ctr"/>
        <c:lblOffset val="100"/>
      </c:catAx>
      <c:valAx>
        <c:axId val="4915724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102208"/>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31.png"/><Relationship Id="rId1" Type="http://schemas.openxmlformats.org/officeDocument/2006/relationships/image" Target="../media/image421.png"/><Relationship Id="rId4" Type="http://schemas.openxmlformats.org/officeDocument/2006/relationships/image" Target="../media/image7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31.png"/><Relationship Id="rId1" Type="http://schemas.openxmlformats.org/officeDocument/2006/relationships/image" Target="../media/image421.png"/><Relationship Id="rId4" Type="http://schemas.openxmlformats.org/officeDocument/2006/relationships/image" Target="../media/image7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31.png"/><Relationship Id="rId1" Type="http://schemas.openxmlformats.org/officeDocument/2006/relationships/image" Target="../media/image421.png"/><Relationship Id="rId4" Type="http://schemas.openxmlformats.org/officeDocument/2006/relationships/image" Target="../media/image7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31.png"/><Relationship Id="rId1" Type="http://schemas.openxmlformats.org/officeDocument/2006/relationships/image" Target="../media/image421.png"/><Relationship Id="rId4" Type="http://schemas.openxmlformats.org/officeDocument/2006/relationships/image" Target="../media/image7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F4F24-1D9B-4D57-94D1-09CC2A8BFE8F}" type="doc">
      <dgm:prSet loTypeId="urn:microsoft.com/office/officeart/2005/8/layout/vList3#1" loCatId="list" qsTypeId="urn:microsoft.com/office/officeart/2005/8/quickstyle/simple1" qsCatId="simple" csTypeId="urn:microsoft.com/office/officeart/2005/8/colors/colorful5" csCatId="colorful" phldr="1"/>
      <dgm:spPr/>
    </dgm:pt>
    <dgm:pt modelId="{6AC6B7F2-F45A-4608-8559-DDEDB54D9053}">
      <dgm:prSet phldrT="[Text]" custT="1"/>
      <dgm:spPr/>
      <dgm:t>
        <a:bodyPr/>
        <a:lstStyle/>
        <a:p>
          <a:r>
            <a:rPr lang="zh-CN" altLang="en-US" sz="2400" smtClean="0">
              <a:solidFill>
                <a:schemeClr val="tx1"/>
              </a:solidFill>
              <a:latin typeface="Adobe 黑体 Std R" panose="020B0400000000000000" pitchFamily="34" charset="-122"/>
              <a:ea typeface="Adobe 黑体 Std R" panose="020B0400000000000000" pitchFamily="34" charset="-122"/>
            </a:rPr>
            <a:t>背景</a:t>
          </a:r>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8D2CA00-6362-4ADA-AE3E-98354F3FAD2F}" type="par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842D9ACE-DD64-42F7-B99D-83E3992CCAAB}" type="sib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5F22CC0E-0FC0-447D-A609-B7352AB31E4C}">
      <dgm:prSet custT="1"/>
      <dgm:spPr/>
      <dgm:t>
        <a:bodyPr/>
        <a:lstStyle/>
        <a:p>
          <a:r>
            <a:rPr lang="zh-CN" altLang="en-US" sz="2400" dirty="0" smtClean="0">
              <a:solidFill>
                <a:schemeClr val="tx1"/>
              </a:solidFill>
              <a:latin typeface="Adobe 黑体 Std R" panose="020B0400000000000000" pitchFamily="34" charset="-122"/>
              <a:ea typeface="Adobe 黑体 Std R" panose="020B0400000000000000" pitchFamily="34" charset="-122"/>
            </a:rPr>
            <a:t>卷积神经网络基本结构</a:t>
          </a:r>
          <a:endParaRPr lang="en-US" altLang="zh-CN" sz="2400" dirty="0">
            <a:solidFill>
              <a:schemeClr val="tx1"/>
            </a:solidFill>
            <a:latin typeface="Adobe 黑体 Std R" panose="020B0400000000000000" pitchFamily="34" charset="-122"/>
            <a:ea typeface="Adobe 黑体 Std R" panose="020B0400000000000000" pitchFamily="34" charset="-122"/>
          </a:endParaRPr>
        </a:p>
      </dgm:t>
    </dgm:pt>
    <dgm:pt modelId="{8EE8059B-527A-4E06-BB87-7E1E64935406}" type="par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35764EA-52C9-40E4-B2C5-091EEE24B1BA}" type="sib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C0D84F66-903A-46AD-9D36-E3FDD030D8A0}">
      <dgm:prSet custT="1"/>
      <dgm:spPr/>
      <dgm:t>
        <a:bodyPr/>
        <a:lstStyle/>
        <a:p>
          <a:r>
            <a:rPr lang="zh-CN" altLang="en-US" sz="2400" dirty="0" smtClean="0">
              <a:solidFill>
                <a:schemeClr val="tx1"/>
              </a:solidFill>
              <a:latin typeface="Adobe 黑体 Std R" panose="020B0400000000000000" pitchFamily="34" charset="-122"/>
              <a:ea typeface="Adobe 黑体 Std R" panose="020B0400000000000000" pitchFamily="34" charset="-122"/>
            </a:rPr>
            <a:t>卷积神经网络经典模型</a:t>
          </a:r>
          <a:endParaRPr lang="en-US" altLang="zh-CN" sz="2400" dirty="0" smtClean="0">
            <a:solidFill>
              <a:schemeClr val="tx1"/>
            </a:solidFill>
            <a:latin typeface="Adobe 黑体 Std R" panose="020B0400000000000000" pitchFamily="34" charset="-122"/>
            <a:ea typeface="Adobe 黑体 Std R" panose="020B0400000000000000" pitchFamily="34" charset="-122"/>
          </a:endParaRPr>
        </a:p>
      </dgm:t>
    </dgm:pt>
    <dgm:pt modelId="{E5B8114B-897B-424D-ABC8-B383DE8D75A5}" type="par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B30F4C5C-C815-4F62-8CA2-8912B90AD896}" type="sib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EF20F636-BEA6-4072-BC8A-461E39B02C2F}" type="pres">
      <dgm:prSet presAssocID="{829F4F24-1D9B-4D57-94D1-09CC2A8BFE8F}" presName="linearFlow" presStyleCnt="0">
        <dgm:presLayoutVars>
          <dgm:dir/>
          <dgm:resizeHandles val="exact"/>
        </dgm:presLayoutVars>
      </dgm:prSet>
      <dgm:spPr/>
    </dgm:pt>
    <dgm:pt modelId="{AAD9000C-3D98-4945-BC02-D203ACE84A96}" type="pres">
      <dgm:prSet presAssocID="{6AC6B7F2-F45A-4608-8559-DDEDB54D9053}" presName="composite" presStyleCnt="0"/>
      <dgm:spPr/>
    </dgm:pt>
    <dgm:pt modelId="{0973E9B5-8362-4EF0-AB0E-72C39773317A}" type="pres">
      <dgm:prSet presAssocID="{6AC6B7F2-F45A-4608-8559-DDEDB54D9053}" presName="imgShp" presStyleLbl="fgImgPlace1" presStyleIdx="0" presStyleCnt="3"/>
      <dgm:spPr>
        <a:blipFill rotWithShape="1">
          <a:blip xmlns:r="http://schemas.openxmlformats.org/officeDocument/2006/relationships" r:embed="rId1"/>
          <a:stretch>
            <a:fillRect/>
          </a:stretch>
        </a:blipFill>
      </dgm:spPr>
    </dgm:pt>
    <dgm:pt modelId="{32869F3A-616B-496F-ADCB-A89E4B1CE710}" type="pres">
      <dgm:prSet presAssocID="{6AC6B7F2-F45A-4608-8559-DDEDB54D9053}" presName="txShp" presStyleLbl="node1" presStyleIdx="0" presStyleCnt="3">
        <dgm:presLayoutVars>
          <dgm:bulletEnabled val="1"/>
        </dgm:presLayoutVars>
      </dgm:prSet>
      <dgm:spPr/>
      <dgm:t>
        <a:bodyPr/>
        <a:lstStyle/>
        <a:p>
          <a:endParaRPr lang="zh-CN" altLang="en-US"/>
        </a:p>
      </dgm:t>
    </dgm:pt>
    <dgm:pt modelId="{85DA40C7-8EC5-45DE-ACF4-F6D14D59CB51}" type="pres">
      <dgm:prSet presAssocID="{842D9ACE-DD64-42F7-B99D-83E3992CCAAB}" presName="spacing" presStyleCnt="0"/>
      <dgm:spPr/>
    </dgm:pt>
    <dgm:pt modelId="{73F0DCE8-38C4-488A-A165-193F862FD68B}" type="pres">
      <dgm:prSet presAssocID="{5F22CC0E-0FC0-447D-A609-B7352AB31E4C}" presName="composite" presStyleCnt="0"/>
      <dgm:spPr/>
    </dgm:pt>
    <dgm:pt modelId="{C58FD896-A564-4DDC-B9CF-CF7E83EF8E51}" type="pres">
      <dgm:prSet presAssocID="{5F22CC0E-0FC0-447D-A609-B7352AB31E4C}" presName="imgShp" presStyleLbl="fgImgPlace1" presStyleIdx="1" presStyleCnt="3" custLinFactNeighborX="8221" custLinFactNeighborY="-1174"/>
      <dgm:spPr>
        <a:blipFill rotWithShape="1">
          <a:blip xmlns:r="http://schemas.openxmlformats.org/officeDocument/2006/relationships" r:embed="rId2"/>
          <a:stretch>
            <a:fillRect/>
          </a:stretch>
        </a:blipFill>
      </dgm:spPr>
    </dgm:pt>
    <dgm:pt modelId="{58CBFB4E-8204-44A6-9EE2-BE756E33FD74}" type="pres">
      <dgm:prSet presAssocID="{5F22CC0E-0FC0-447D-A609-B7352AB31E4C}" presName="txShp" presStyleLbl="node1" presStyleIdx="1" presStyleCnt="3">
        <dgm:presLayoutVars>
          <dgm:bulletEnabled val="1"/>
        </dgm:presLayoutVars>
      </dgm:prSet>
      <dgm:spPr/>
      <dgm:t>
        <a:bodyPr/>
        <a:lstStyle/>
        <a:p>
          <a:endParaRPr lang="zh-CN" altLang="en-US"/>
        </a:p>
      </dgm:t>
    </dgm:pt>
    <dgm:pt modelId="{EE80C4F7-4D5C-4F34-BA35-5F1010B3C1E9}" type="pres">
      <dgm:prSet presAssocID="{335764EA-52C9-40E4-B2C5-091EEE24B1BA}" presName="spacing" presStyleCnt="0"/>
      <dgm:spPr/>
    </dgm:pt>
    <dgm:pt modelId="{C0C03FBF-7AB7-494E-8899-06585096B070}" type="pres">
      <dgm:prSet presAssocID="{C0D84F66-903A-46AD-9D36-E3FDD030D8A0}" presName="composite" presStyleCnt="0"/>
      <dgm:spPr/>
    </dgm:pt>
    <dgm:pt modelId="{DAF864A8-9BA5-4654-A696-B2C9BF6E7D78}" type="pres">
      <dgm:prSet presAssocID="{C0D84F66-903A-46AD-9D36-E3FDD030D8A0}" presName="imgShp" presStyleLbl="fgImgPlace1" presStyleIdx="2" presStyleCnt="3"/>
      <dgm:spPr>
        <a:blipFill rotWithShape="1">
          <a:blip xmlns:r="http://schemas.openxmlformats.org/officeDocument/2006/relationships" r:embed="rId3"/>
          <a:stretch>
            <a:fillRect/>
          </a:stretch>
        </a:blipFill>
      </dgm:spPr>
    </dgm:pt>
    <dgm:pt modelId="{F6A3358A-B17D-4D84-B021-1112CE00ACBC}" type="pres">
      <dgm:prSet presAssocID="{C0D84F66-903A-46AD-9D36-E3FDD030D8A0}" presName="txShp" presStyleLbl="node1" presStyleIdx="2" presStyleCnt="3">
        <dgm:presLayoutVars>
          <dgm:bulletEnabled val="1"/>
        </dgm:presLayoutVars>
      </dgm:prSet>
      <dgm:spPr/>
      <dgm:t>
        <a:bodyPr/>
        <a:lstStyle/>
        <a:p>
          <a:endParaRPr lang="zh-CN" altLang="en-US"/>
        </a:p>
      </dgm:t>
    </dgm:pt>
  </dgm:ptLst>
  <dgm:cxnLst>
    <dgm:cxn modelId="{3A4431A4-9EAA-440B-A169-58B4B9423F59}" type="presOf" srcId="{C0D84F66-903A-46AD-9D36-E3FDD030D8A0}" destId="{F6A3358A-B17D-4D84-B021-1112CE00ACBC}" srcOrd="0" destOrd="0" presId="urn:microsoft.com/office/officeart/2005/8/layout/vList3#1"/>
    <dgm:cxn modelId="{765CA801-2B3B-4764-8683-0C6C4A3B10AB}" type="presOf" srcId="{6AC6B7F2-F45A-4608-8559-DDEDB54D9053}" destId="{32869F3A-616B-496F-ADCB-A89E4B1CE710}" srcOrd="0" destOrd="0" presId="urn:microsoft.com/office/officeart/2005/8/layout/vList3#1"/>
    <dgm:cxn modelId="{63F5BDB4-C08A-40EE-96E9-635E5773C78E}" type="presOf" srcId="{5F22CC0E-0FC0-447D-A609-B7352AB31E4C}" destId="{58CBFB4E-8204-44A6-9EE2-BE756E33FD74}" srcOrd="0" destOrd="0" presId="urn:microsoft.com/office/officeart/2005/8/layout/vList3#1"/>
    <dgm:cxn modelId="{C3F8CAC1-293B-40B5-8869-29A408B0991F}" type="presOf" srcId="{829F4F24-1D9B-4D57-94D1-09CC2A8BFE8F}" destId="{EF20F636-BEA6-4072-BC8A-461E39B02C2F}" srcOrd="0" destOrd="0" presId="urn:microsoft.com/office/officeart/2005/8/layout/vList3#1"/>
    <dgm:cxn modelId="{D5CE2F74-2CC6-4C9C-A5D2-F69C5F72E98E}" srcId="{829F4F24-1D9B-4D57-94D1-09CC2A8BFE8F}" destId="{5F22CC0E-0FC0-447D-A609-B7352AB31E4C}" srcOrd="1" destOrd="0" parTransId="{8EE8059B-527A-4E06-BB87-7E1E64935406}" sibTransId="{335764EA-52C9-40E4-B2C5-091EEE24B1BA}"/>
    <dgm:cxn modelId="{DD50EC4F-33CF-4A3B-B69D-50C04D7C33B6}" srcId="{829F4F24-1D9B-4D57-94D1-09CC2A8BFE8F}" destId="{C0D84F66-903A-46AD-9D36-E3FDD030D8A0}" srcOrd="2" destOrd="0" parTransId="{E5B8114B-897B-424D-ABC8-B383DE8D75A5}" sibTransId="{B30F4C5C-C815-4F62-8CA2-8912B90AD896}"/>
    <dgm:cxn modelId="{CAA20723-FF81-4417-99DA-3FB5CFB996D9}" srcId="{829F4F24-1D9B-4D57-94D1-09CC2A8BFE8F}" destId="{6AC6B7F2-F45A-4608-8559-DDEDB54D9053}" srcOrd="0" destOrd="0" parTransId="{38D2CA00-6362-4ADA-AE3E-98354F3FAD2F}" sibTransId="{842D9ACE-DD64-42F7-B99D-83E3992CCAAB}"/>
    <dgm:cxn modelId="{4AE1B2BA-2ABC-4ACA-A5EF-A2FD69B7D2B8}" type="presParOf" srcId="{EF20F636-BEA6-4072-BC8A-461E39B02C2F}" destId="{AAD9000C-3D98-4945-BC02-D203ACE84A96}" srcOrd="0" destOrd="0" presId="urn:microsoft.com/office/officeart/2005/8/layout/vList3#1"/>
    <dgm:cxn modelId="{3CBD333F-E818-4C5A-9F6C-B8D248A2C284}" type="presParOf" srcId="{AAD9000C-3D98-4945-BC02-D203ACE84A96}" destId="{0973E9B5-8362-4EF0-AB0E-72C39773317A}" srcOrd="0" destOrd="0" presId="urn:microsoft.com/office/officeart/2005/8/layout/vList3#1"/>
    <dgm:cxn modelId="{50AD5D17-42C4-4B9C-A303-37019C10F938}" type="presParOf" srcId="{AAD9000C-3D98-4945-BC02-D203ACE84A96}" destId="{32869F3A-616B-496F-ADCB-A89E4B1CE710}" srcOrd="1" destOrd="0" presId="urn:microsoft.com/office/officeart/2005/8/layout/vList3#1"/>
    <dgm:cxn modelId="{D0B4DCB1-E3CA-42E9-B8BE-5E79115F7D44}" type="presParOf" srcId="{EF20F636-BEA6-4072-BC8A-461E39B02C2F}" destId="{85DA40C7-8EC5-45DE-ACF4-F6D14D59CB51}" srcOrd="1" destOrd="0" presId="urn:microsoft.com/office/officeart/2005/8/layout/vList3#1"/>
    <dgm:cxn modelId="{C91F30CC-2C0E-4BAB-8525-E4B0834147F6}" type="presParOf" srcId="{EF20F636-BEA6-4072-BC8A-461E39B02C2F}" destId="{73F0DCE8-38C4-488A-A165-193F862FD68B}" srcOrd="2" destOrd="0" presId="urn:microsoft.com/office/officeart/2005/8/layout/vList3#1"/>
    <dgm:cxn modelId="{0E5F8ACF-0C60-4DF7-A9FE-97DA765C893B}" type="presParOf" srcId="{73F0DCE8-38C4-488A-A165-193F862FD68B}" destId="{C58FD896-A564-4DDC-B9CF-CF7E83EF8E51}" srcOrd="0" destOrd="0" presId="urn:microsoft.com/office/officeart/2005/8/layout/vList3#1"/>
    <dgm:cxn modelId="{C1CC1919-7C14-4F89-9E94-CAEA1FC9E1F4}" type="presParOf" srcId="{73F0DCE8-38C4-488A-A165-193F862FD68B}" destId="{58CBFB4E-8204-44A6-9EE2-BE756E33FD74}" srcOrd="1" destOrd="0" presId="urn:microsoft.com/office/officeart/2005/8/layout/vList3#1"/>
    <dgm:cxn modelId="{708682F3-9750-4E45-8F02-1A829513709C}" type="presParOf" srcId="{EF20F636-BEA6-4072-BC8A-461E39B02C2F}" destId="{EE80C4F7-4D5C-4F34-BA35-5F1010B3C1E9}" srcOrd="3" destOrd="0" presId="urn:microsoft.com/office/officeart/2005/8/layout/vList3#1"/>
    <dgm:cxn modelId="{E945AEA7-417F-467E-9A4D-16B134A49318}" type="presParOf" srcId="{EF20F636-BEA6-4072-BC8A-461E39B02C2F}" destId="{C0C03FBF-7AB7-494E-8899-06585096B070}" srcOrd="4" destOrd="0" presId="urn:microsoft.com/office/officeart/2005/8/layout/vList3#1"/>
    <dgm:cxn modelId="{5967F186-6F7D-4CFC-ACB1-F3332418FCA0}" type="presParOf" srcId="{C0C03FBF-7AB7-494E-8899-06585096B070}" destId="{DAF864A8-9BA5-4654-A696-B2C9BF6E7D78}" srcOrd="0" destOrd="0" presId="urn:microsoft.com/office/officeart/2005/8/layout/vList3#1"/>
    <dgm:cxn modelId="{84A457E0-E408-4E7A-A36B-F1717A0779C6}" type="presParOf" srcId="{C0C03FBF-7AB7-494E-8899-06585096B070}" destId="{F6A3358A-B17D-4D84-B021-1112CE00ACBC}" srcOrd="1" destOrd="0" presId="urn:microsoft.com/office/officeart/2005/8/layout/vList3#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F4F24-1D9B-4D57-94D1-09CC2A8BFE8F}" type="doc">
      <dgm:prSet loTypeId="urn:microsoft.com/office/officeart/2005/8/layout/vList3#2" loCatId="list" qsTypeId="urn:microsoft.com/office/officeart/2005/8/quickstyle/simple1" qsCatId="simple" csTypeId="urn:microsoft.com/office/officeart/2005/8/colors/colorful5" csCatId="colorful" phldr="1"/>
      <dgm:spPr/>
    </dgm:pt>
    <dgm:pt modelId="{6AC6B7F2-F45A-4608-8559-DDEDB54D9053}">
      <dgm:prSet phldrT="[Text]" custT="1"/>
      <dgm:spPr/>
      <dgm:t>
        <a:bodyPr/>
        <a:lstStyle/>
        <a:p>
          <a:r>
            <a:rPr lang="zh-CN" altLang="en-US" sz="2400" smtClean="0">
              <a:solidFill>
                <a:schemeClr val="tx1"/>
              </a:solidFill>
              <a:latin typeface="Adobe 黑体 Std R" panose="020B0400000000000000" pitchFamily="34" charset="-122"/>
              <a:ea typeface="Adobe 黑体 Std R" panose="020B0400000000000000" pitchFamily="34" charset="-122"/>
            </a:rPr>
            <a:t>背景</a:t>
          </a:r>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8D2CA00-6362-4ADA-AE3E-98354F3FAD2F}" type="par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842D9ACE-DD64-42F7-B99D-83E3992CCAAB}" type="sib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5F22CC0E-0FC0-447D-A609-B7352AB31E4C}">
      <dgm:prSet custT="1"/>
      <dgm:spPr>
        <a:solidFill>
          <a:schemeClr val="bg1">
            <a:lumMod val="85000"/>
          </a:schemeClr>
        </a:solidFill>
      </dgm:spPr>
      <dgm:t>
        <a:bodyPr/>
        <a:lstStyle/>
        <a:p>
          <a:r>
            <a:rPr lang="zh-CN" altLang="en-US" sz="24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卷积神经网络基本结构</a:t>
          </a:r>
          <a:endParaRPr lang="en-US" altLang="zh-CN" sz="2400" dirty="0">
            <a:solidFill>
              <a:schemeClr val="bg2">
                <a:lumMod val="75000"/>
              </a:schemeClr>
            </a:solidFill>
            <a:latin typeface="Adobe 黑体 Std R" panose="020B0400000000000000" pitchFamily="34" charset="-122"/>
            <a:ea typeface="Adobe 黑体 Std R" panose="020B0400000000000000" pitchFamily="34" charset="-122"/>
          </a:endParaRPr>
        </a:p>
      </dgm:t>
    </dgm:pt>
    <dgm:pt modelId="{8EE8059B-527A-4E06-BB87-7E1E64935406}" type="par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35764EA-52C9-40E4-B2C5-091EEE24B1BA}" type="sib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C0D84F66-903A-46AD-9D36-E3FDD030D8A0}">
      <dgm:prSet custT="1"/>
      <dgm:spPr>
        <a:solidFill>
          <a:schemeClr val="bg1">
            <a:lumMod val="85000"/>
          </a:schemeClr>
        </a:solidFill>
      </dgm:spPr>
      <dgm:t>
        <a:bodyPr/>
        <a:lstStyle/>
        <a:p>
          <a:r>
            <a:rPr lang="zh-CN" altLang="en-US" sz="24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卷积神经网络经典模型</a:t>
          </a:r>
          <a:endParaRPr lang="en-US" altLang="zh-CN" sz="2400" dirty="0" smtClean="0">
            <a:solidFill>
              <a:schemeClr val="bg2">
                <a:lumMod val="75000"/>
              </a:schemeClr>
            </a:solidFill>
            <a:latin typeface="Adobe 黑体 Std R" panose="020B0400000000000000" pitchFamily="34" charset="-122"/>
            <a:ea typeface="Adobe 黑体 Std R" panose="020B0400000000000000" pitchFamily="34" charset="-122"/>
          </a:endParaRPr>
        </a:p>
      </dgm:t>
    </dgm:pt>
    <dgm:pt modelId="{E5B8114B-897B-424D-ABC8-B383DE8D75A5}" type="par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B30F4C5C-C815-4F62-8CA2-8912B90AD896}" type="sib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EF20F636-BEA6-4072-BC8A-461E39B02C2F}" type="pres">
      <dgm:prSet presAssocID="{829F4F24-1D9B-4D57-94D1-09CC2A8BFE8F}" presName="linearFlow" presStyleCnt="0">
        <dgm:presLayoutVars>
          <dgm:dir/>
          <dgm:resizeHandles val="exact"/>
        </dgm:presLayoutVars>
      </dgm:prSet>
      <dgm:spPr/>
    </dgm:pt>
    <dgm:pt modelId="{AAD9000C-3D98-4945-BC02-D203ACE84A96}" type="pres">
      <dgm:prSet presAssocID="{6AC6B7F2-F45A-4608-8559-DDEDB54D9053}" presName="composite" presStyleCnt="0"/>
      <dgm:spPr/>
    </dgm:pt>
    <dgm:pt modelId="{0973E9B5-8362-4EF0-AB0E-72C39773317A}" type="pres">
      <dgm:prSet presAssocID="{6AC6B7F2-F45A-4608-8559-DDEDB54D9053}" presName="imgShp" presStyleLbl="fgImgPlace1" presStyleIdx="0" presStyleCnt="3"/>
      <dgm:spPr>
        <a:blipFill rotWithShape="1">
          <a:blip xmlns:r="http://schemas.openxmlformats.org/officeDocument/2006/relationships" r:embed="rId1"/>
          <a:stretch>
            <a:fillRect/>
          </a:stretch>
        </a:blipFill>
      </dgm:spPr>
    </dgm:pt>
    <dgm:pt modelId="{32869F3A-616B-496F-ADCB-A89E4B1CE710}" type="pres">
      <dgm:prSet presAssocID="{6AC6B7F2-F45A-4608-8559-DDEDB54D9053}" presName="txShp" presStyleLbl="node1" presStyleIdx="0" presStyleCnt="3">
        <dgm:presLayoutVars>
          <dgm:bulletEnabled val="1"/>
        </dgm:presLayoutVars>
      </dgm:prSet>
      <dgm:spPr/>
      <dgm:t>
        <a:bodyPr/>
        <a:lstStyle/>
        <a:p>
          <a:endParaRPr lang="zh-CN" altLang="en-US"/>
        </a:p>
      </dgm:t>
    </dgm:pt>
    <dgm:pt modelId="{85DA40C7-8EC5-45DE-ACF4-F6D14D59CB51}" type="pres">
      <dgm:prSet presAssocID="{842D9ACE-DD64-42F7-B99D-83E3992CCAAB}" presName="spacing" presStyleCnt="0"/>
      <dgm:spPr/>
    </dgm:pt>
    <dgm:pt modelId="{73F0DCE8-38C4-488A-A165-193F862FD68B}" type="pres">
      <dgm:prSet presAssocID="{5F22CC0E-0FC0-447D-A609-B7352AB31E4C}" presName="composite" presStyleCnt="0"/>
      <dgm:spPr/>
    </dgm:pt>
    <dgm:pt modelId="{C58FD896-A564-4DDC-B9CF-CF7E83EF8E51}" type="pres">
      <dgm:prSet presAssocID="{5F22CC0E-0FC0-447D-A609-B7352AB31E4C}" presName="imgShp" presStyleLbl="fgImgPlace1" presStyleIdx="1" presStyleCnt="3" custLinFactNeighborX="8221" custLinFactNeighborY="-1174"/>
      <dgm:spPr>
        <a:blipFill rotWithShape="1">
          <a:blip xmlns:r="http://schemas.openxmlformats.org/officeDocument/2006/relationships" r:embed="rId2">
            <a:duotone>
              <a:schemeClr val="accent3">
                <a:shade val="45000"/>
                <a:satMod val="135000"/>
              </a:schemeClr>
              <a:prstClr val="white"/>
            </a:duotone>
          </a:blip>
          <a:stretch>
            <a:fillRect/>
          </a:stretch>
        </a:blipFill>
      </dgm:spPr>
    </dgm:pt>
    <dgm:pt modelId="{58CBFB4E-8204-44A6-9EE2-BE756E33FD74}" type="pres">
      <dgm:prSet presAssocID="{5F22CC0E-0FC0-447D-A609-B7352AB31E4C}" presName="txShp" presStyleLbl="node1" presStyleIdx="1" presStyleCnt="3">
        <dgm:presLayoutVars>
          <dgm:bulletEnabled val="1"/>
        </dgm:presLayoutVars>
      </dgm:prSet>
      <dgm:spPr/>
      <dgm:t>
        <a:bodyPr/>
        <a:lstStyle/>
        <a:p>
          <a:endParaRPr lang="zh-CN" altLang="en-US"/>
        </a:p>
      </dgm:t>
    </dgm:pt>
    <dgm:pt modelId="{EE80C4F7-4D5C-4F34-BA35-5F1010B3C1E9}" type="pres">
      <dgm:prSet presAssocID="{335764EA-52C9-40E4-B2C5-091EEE24B1BA}" presName="spacing" presStyleCnt="0"/>
      <dgm:spPr/>
    </dgm:pt>
    <dgm:pt modelId="{C0C03FBF-7AB7-494E-8899-06585096B070}" type="pres">
      <dgm:prSet presAssocID="{C0D84F66-903A-46AD-9D36-E3FDD030D8A0}" presName="composite" presStyleCnt="0"/>
      <dgm:spPr/>
    </dgm:pt>
    <dgm:pt modelId="{DAF864A8-9BA5-4654-A696-B2C9BF6E7D78}" type="pres">
      <dgm:prSet presAssocID="{C0D84F66-903A-46AD-9D36-E3FDD030D8A0}" presName="imgShp" presStyleLbl="fgImgPlace1" presStyleIdx="2" presStyleCnt="3"/>
      <dgm:spPr>
        <a:blipFill rotWithShape="1">
          <a:blip xmlns:r="http://schemas.openxmlformats.org/officeDocument/2006/relationships" r:embed="rId3">
            <a:duotone>
              <a:schemeClr val="accent3">
                <a:shade val="45000"/>
                <a:satMod val="135000"/>
              </a:schemeClr>
              <a:prstClr val="white"/>
            </a:duotone>
          </a:blip>
          <a:stretch>
            <a:fillRect/>
          </a:stretch>
        </a:blipFill>
      </dgm:spPr>
    </dgm:pt>
    <dgm:pt modelId="{F6A3358A-B17D-4D84-B021-1112CE00ACBC}" type="pres">
      <dgm:prSet presAssocID="{C0D84F66-903A-46AD-9D36-E3FDD030D8A0}" presName="txShp" presStyleLbl="node1" presStyleIdx="2" presStyleCnt="3">
        <dgm:presLayoutVars>
          <dgm:bulletEnabled val="1"/>
        </dgm:presLayoutVars>
      </dgm:prSet>
      <dgm:spPr/>
      <dgm:t>
        <a:bodyPr/>
        <a:lstStyle/>
        <a:p>
          <a:endParaRPr lang="zh-CN" altLang="en-US"/>
        </a:p>
      </dgm:t>
    </dgm:pt>
  </dgm:ptLst>
  <dgm:cxnLst>
    <dgm:cxn modelId="{F760FBB8-6383-40AD-BF01-3AB5AF942EEE}" type="presOf" srcId="{C0D84F66-903A-46AD-9D36-E3FDD030D8A0}" destId="{F6A3358A-B17D-4D84-B021-1112CE00ACBC}" srcOrd="0" destOrd="0" presId="urn:microsoft.com/office/officeart/2005/8/layout/vList3#2"/>
    <dgm:cxn modelId="{7031C787-D992-456B-9114-33161C257943}" type="presOf" srcId="{5F22CC0E-0FC0-447D-A609-B7352AB31E4C}" destId="{58CBFB4E-8204-44A6-9EE2-BE756E33FD74}" srcOrd="0" destOrd="0" presId="urn:microsoft.com/office/officeart/2005/8/layout/vList3#2"/>
    <dgm:cxn modelId="{4F5143D6-9E6D-405A-966E-9A0DBBF41B60}" type="presOf" srcId="{829F4F24-1D9B-4D57-94D1-09CC2A8BFE8F}" destId="{EF20F636-BEA6-4072-BC8A-461E39B02C2F}" srcOrd="0" destOrd="0" presId="urn:microsoft.com/office/officeart/2005/8/layout/vList3#2"/>
    <dgm:cxn modelId="{D5CE2F74-2CC6-4C9C-A5D2-F69C5F72E98E}" srcId="{829F4F24-1D9B-4D57-94D1-09CC2A8BFE8F}" destId="{5F22CC0E-0FC0-447D-A609-B7352AB31E4C}" srcOrd="1" destOrd="0" parTransId="{8EE8059B-527A-4E06-BB87-7E1E64935406}" sibTransId="{335764EA-52C9-40E4-B2C5-091EEE24B1BA}"/>
    <dgm:cxn modelId="{EE90DD37-B78B-47C4-A34E-A9F8940FF1D6}" type="presOf" srcId="{6AC6B7F2-F45A-4608-8559-DDEDB54D9053}" destId="{32869F3A-616B-496F-ADCB-A89E4B1CE710}" srcOrd="0" destOrd="0" presId="urn:microsoft.com/office/officeart/2005/8/layout/vList3#2"/>
    <dgm:cxn modelId="{DD50EC4F-33CF-4A3B-B69D-50C04D7C33B6}" srcId="{829F4F24-1D9B-4D57-94D1-09CC2A8BFE8F}" destId="{C0D84F66-903A-46AD-9D36-E3FDD030D8A0}" srcOrd="2" destOrd="0" parTransId="{E5B8114B-897B-424D-ABC8-B383DE8D75A5}" sibTransId="{B30F4C5C-C815-4F62-8CA2-8912B90AD896}"/>
    <dgm:cxn modelId="{CAA20723-FF81-4417-99DA-3FB5CFB996D9}" srcId="{829F4F24-1D9B-4D57-94D1-09CC2A8BFE8F}" destId="{6AC6B7F2-F45A-4608-8559-DDEDB54D9053}" srcOrd="0" destOrd="0" parTransId="{38D2CA00-6362-4ADA-AE3E-98354F3FAD2F}" sibTransId="{842D9ACE-DD64-42F7-B99D-83E3992CCAAB}"/>
    <dgm:cxn modelId="{72953F02-DD8B-4ABA-9D59-1E8DDAA671A7}" type="presParOf" srcId="{EF20F636-BEA6-4072-BC8A-461E39B02C2F}" destId="{AAD9000C-3D98-4945-BC02-D203ACE84A96}" srcOrd="0" destOrd="0" presId="urn:microsoft.com/office/officeart/2005/8/layout/vList3#2"/>
    <dgm:cxn modelId="{7DA50417-AC9A-49F8-A9F3-500BCB4486C7}" type="presParOf" srcId="{AAD9000C-3D98-4945-BC02-D203ACE84A96}" destId="{0973E9B5-8362-4EF0-AB0E-72C39773317A}" srcOrd="0" destOrd="0" presId="urn:microsoft.com/office/officeart/2005/8/layout/vList3#2"/>
    <dgm:cxn modelId="{48F4BD78-175C-4EBC-88C5-9ACE42A1CE43}" type="presParOf" srcId="{AAD9000C-3D98-4945-BC02-D203ACE84A96}" destId="{32869F3A-616B-496F-ADCB-A89E4B1CE710}" srcOrd="1" destOrd="0" presId="urn:microsoft.com/office/officeart/2005/8/layout/vList3#2"/>
    <dgm:cxn modelId="{1C4EC68A-8969-480B-8D9B-FA9DE8B2671D}" type="presParOf" srcId="{EF20F636-BEA6-4072-BC8A-461E39B02C2F}" destId="{85DA40C7-8EC5-45DE-ACF4-F6D14D59CB51}" srcOrd="1" destOrd="0" presId="urn:microsoft.com/office/officeart/2005/8/layout/vList3#2"/>
    <dgm:cxn modelId="{9A723283-F838-405D-A815-D3AEBCA6B16D}" type="presParOf" srcId="{EF20F636-BEA6-4072-BC8A-461E39B02C2F}" destId="{73F0DCE8-38C4-488A-A165-193F862FD68B}" srcOrd="2" destOrd="0" presId="urn:microsoft.com/office/officeart/2005/8/layout/vList3#2"/>
    <dgm:cxn modelId="{E6B7F603-9704-4FFB-8AAC-08180817E81C}" type="presParOf" srcId="{73F0DCE8-38C4-488A-A165-193F862FD68B}" destId="{C58FD896-A564-4DDC-B9CF-CF7E83EF8E51}" srcOrd="0" destOrd="0" presId="urn:microsoft.com/office/officeart/2005/8/layout/vList3#2"/>
    <dgm:cxn modelId="{86EAF77E-FC0F-4BDC-B6A5-730E8AEAB10C}" type="presParOf" srcId="{73F0DCE8-38C4-488A-A165-193F862FD68B}" destId="{58CBFB4E-8204-44A6-9EE2-BE756E33FD74}" srcOrd="1" destOrd="0" presId="urn:microsoft.com/office/officeart/2005/8/layout/vList3#2"/>
    <dgm:cxn modelId="{F86FBD1B-5AE6-4B3A-946E-F373D485E2BE}" type="presParOf" srcId="{EF20F636-BEA6-4072-BC8A-461E39B02C2F}" destId="{EE80C4F7-4D5C-4F34-BA35-5F1010B3C1E9}" srcOrd="3" destOrd="0" presId="urn:microsoft.com/office/officeart/2005/8/layout/vList3#2"/>
    <dgm:cxn modelId="{26B67AF4-D06F-4547-8122-546FB2935847}" type="presParOf" srcId="{EF20F636-BEA6-4072-BC8A-461E39B02C2F}" destId="{C0C03FBF-7AB7-494E-8899-06585096B070}" srcOrd="4" destOrd="0" presId="urn:microsoft.com/office/officeart/2005/8/layout/vList3#2"/>
    <dgm:cxn modelId="{73421227-8204-4E6E-B37C-F2A78B489402}" type="presParOf" srcId="{C0C03FBF-7AB7-494E-8899-06585096B070}" destId="{DAF864A8-9BA5-4654-A696-B2C9BF6E7D78}" srcOrd="0" destOrd="0" presId="urn:microsoft.com/office/officeart/2005/8/layout/vList3#2"/>
    <dgm:cxn modelId="{838B048C-5EEA-4C75-BBF9-BC18E6CDB0C8}" type="presParOf" srcId="{C0C03FBF-7AB7-494E-8899-06585096B070}" destId="{F6A3358A-B17D-4D84-B021-1112CE00ACBC}" srcOrd="1" destOrd="0" presId="urn:microsoft.com/office/officeart/2005/8/layout/vList3#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9F4F24-1D9B-4D57-94D1-09CC2A8BFE8F}" type="doc">
      <dgm:prSet loTypeId="urn:microsoft.com/office/officeart/2005/8/layout/vList3#3" loCatId="list" qsTypeId="urn:microsoft.com/office/officeart/2005/8/quickstyle/simple1" qsCatId="simple" csTypeId="urn:microsoft.com/office/officeart/2005/8/colors/colorful5" csCatId="colorful" phldr="1"/>
      <dgm:spPr/>
    </dgm:pt>
    <dgm:pt modelId="{6AC6B7F2-F45A-4608-8559-DDEDB54D9053}">
      <dgm:prSet phldrT="[Text]" custT="1"/>
      <dgm:spPr>
        <a:solidFill>
          <a:schemeClr val="bg1">
            <a:lumMod val="85000"/>
          </a:schemeClr>
        </a:solidFill>
      </dgm:spPr>
      <dgm:t>
        <a:bodyPr/>
        <a:lstStyle/>
        <a:p>
          <a:r>
            <a:rPr lang="zh-CN" altLang="en-US" sz="2400" smtClean="0">
              <a:solidFill>
                <a:schemeClr val="bg2">
                  <a:lumMod val="75000"/>
                </a:schemeClr>
              </a:solidFill>
              <a:latin typeface="Adobe 黑体 Std R" panose="020B0400000000000000" pitchFamily="34" charset="-122"/>
              <a:ea typeface="Adobe 黑体 Std R" panose="020B0400000000000000" pitchFamily="34" charset="-122"/>
            </a:rPr>
            <a:t>背景</a:t>
          </a:r>
          <a:endParaRPr lang="zh-CN" altLang="en-US" sz="2400">
            <a:solidFill>
              <a:schemeClr val="bg2">
                <a:lumMod val="75000"/>
              </a:schemeClr>
            </a:solidFill>
            <a:latin typeface="Adobe 黑体 Std R" panose="020B0400000000000000" pitchFamily="34" charset="-122"/>
            <a:ea typeface="Adobe 黑体 Std R" panose="020B0400000000000000" pitchFamily="34" charset="-122"/>
          </a:endParaRPr>
        </a:p>
      </dgm:t>
    </dgm:pt>
    <dgm:pt modelId="{38D2CA00-6362-4ADA-AE3E-98354F3FAD2F}" type="par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842D9ACE-DD64-42F7-B99D-83E3992CCAAB}" type="sib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5F22CC0E-0FC0-447D-A609-B7352AB31E4C}">
      <dgm:prSet custT="1"/>
      <dgm:spPr/>
      <dgm:t>
        <a:bodyPr/>
        <a:lstStyle/>
        <a:p>
          <a:r>
            <a:rPr lang="zh-CN" altLang="en-US" sz="2400" dirty="0" smtClean="0">
              <a:solidFill>
                <a:schemeClr val="tx1"/>
              </a:solidFill>
              <a:latin typeface="Adobe 黑体 Std R" panose="020B0400000000000000" pitchFamily="34" charset="-122"/>
              <a:ea typeface="Adobe 黑体 Std R" panose="020B0400000000000000" pitchFamily="34" charset="-122"/>
            </a:rPr>
            <a:t>卷积神经网络基本结构</a:t>
          </a:r>
          <a:endParaRPr lang="en-US" altLang="zh-CN" sz="2400" dirty="0">
            <a:solidFill>
              <a:schemeClr val="tx1"/>
            </a:solidFill>
            <a:latin typeface="Adobe 黑体 Std R" panose="020B0400000000000000" pitchFamily="34" charset="-122"/>
            <a:ea typeface="Adobe 黑体 Std R" panose="020B0400000000000000" pitchFamily="34" charset="-122"/>
          </a:endParaRPr>
        </a:p>
      </dgm:t>
    </dgm:pt>
    <dgm:pt modelId="{8EE8059B-527A-4E06-BB87-7E1E64935406}" type="par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35764EA-52C9-40E4-B2C5-091EEE24B1BA}" type="sib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C0D84F66-903A-46AD-9D36-E3FDD030D8A0}">
      <dgm:prSet custT="1"/>
      <dgm:spPr>
        <a:solidFill>
          <a:schemeClr val="bg1">
            <a:lumMod val="85000"/>
          </a:schemeClr>
        </a:solidFill>
      </dgm:spPr>
      <dgm:t>
        <a:bodyPr/>
        <a:lstStyle/>
        <a:p>
          <a:r>
            <a:rPr lang="zh-CN" altLang="en-US" sz="24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卷积神经网络经典模型</a:t>
          </a:r>
          <a:endParaRPr lang="en-US" altLang="zh-CN" sz="2400" dirty="0" smtClean="0">
            <a:solidFill>
              <a:schemeClr val="bg2">
                <a:lumMod val="75000"/>
              </a:schemeClr>
            </a:solidFill>
            <a:latin typeface="Adobe 黑体 Std R" panose="020B0400000000000000" pitchFamily="34" charset="-122"/>
            <a:ea typeface="Adobe 黑体 Std R" panose="020B0400000000000000" pitchFamily="34" charset="-122"/>
          </a:endParaRPr>
        </a:p>
      </dgm:t>
    </dgm:pt>
    <dgm:pt modelId="{E5B8114B-897B-424D-ABC8-B383DE8D75A5}" type="par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B30F4C5C-C815-4F62-8CA2-8912B90AD896}" type="sib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EF20F636-BEA6-4072-BC8A-461E39B02C2F}" type="pres">
      <dgm:prSet presAssocID="{829F4F24-1D9B-4D57-94D1-09CC2A8BFE8F}" presName="linearFlow" presStyleCnt="0">
        <dgm:presLayoutVars>
          <dgm:dir/>
          <dgm:resizeHandles val="exact"/>
        </dgm:presLayoutVars>
      </dgm:prSet>
      <dgm:spPr/>
    </dgm:pt>
    <dgm:pt modelId="{AAD9000C-3D98-4945-BC02-D203ACE84A96}" type="pres">
      <dgm:prSet presAssocID="{6AC6B7F2-F45A-4608-8559-DDEDB54D9053}" presName="composite" presStyleCnt="0"/>
      <dgm:spPr/>
    </dgm:pt>
    <dgm:pt modelId="{0973E9B5-8362-4EF0-AB0E-72C39773317A}" type="pres">
      <dgm:prSet presAssocID="{6AC6B7F2-F45A-4608-8559-DDEDB54D9053}" presName="imgShp" presStyleLbl="fgImgPlace1" presStyleIdx="0" presStyleCnt="3"/>
      <dgm:spPr>
        <a:blipFill rotWithShape="1">
          <a:blip xmlns:r="http://schemas.openxmlformats.org/officeDocument/2006/relationships" r:embed="rId1">
            <a:duotone>
              <a:schemeClr val="bg2">
                <a:shade val="45000"/>
                <a:satMod val="135000"/>
              </a:schemeClr>
              <a:prstClr val="white"/>
            </a:duotone>
          </a:blip>
          <a:stretch>
            <a:fillRect/>
          </a:stretch>
        </a:blipFill>
      </dgm:spPr>
    </dgm:pt>
    <dgm:pt modelId="{32869F3A-616B-496F-ADCB-A89E4B1CE710}" type="pres">
      <dgm:prSet presAssocID="{6AC6B7F2-F45A-4608-8559-DDEDB54D9053}" presName="txShp" presStyleLbl="node1" presStyleIdx="0" presStyleCnt="3">
        <dgm:presLayoutVars>
          <dgm:bulletEnabled val="1"/>
        </dgm:presLayoutVars>
      </dgm:prSet>
      <dgm:spPr/>
      <dgm:t>
        <a:bodyPr/>
        <a:lstStyle/>
        <a:p>
          <a:endParaRPr lang="zh-CN" altLang="en-US"/>
        </a:p>
      </dgm:t>
    </dgm:pt>
    <dgm:pt modelId="{85DA40C7-8EC5-45DE-ACF4-F6D14D59CB51}" type="pres">
      <dgm:prSet presAssocID="{842D9ACE-DD64-42F7-B99D-83E3992CCAAB}" presName="spacing" presStyleCnt="0"/>
      <dgm:spPr/>
    </dgm:pt>
    <dgm:pt modelId="{73F0DCE8-38C4-488A-A165-193F862FD68B}" type="pres">
      <dgm:prSet presAssocID="{5F22CC0E-0FC0-447D-A609-B7352AB31E4C}" presName="composite" presStyleCnt="0"/>
      <dgm:spPr/>
    </dgm:pt>
    <dgm:pt modelId="{C58FD896-A564-4DDC-B9CF-CF7E83EF8E51}" type="pres">
      <dgm:prSet presAssocID="{5F22CC0E-0FC0-447D-A609-B7352AB31E4C}" presName="imgShp" presStyleLbl="fgImgPlace1" presStyleIdx="1" presStyleCnt="3" custLinFactNeighborX="8221" custLinFactNeighborY="-1174"/>
      <dgm:spPr>
        <a:blipFill rotWithShape="1">
          <a:blip xmlns:r="http://schemas.openxmlformats.org/officeDocument/2006/relationships" r:embed="rId2"/>
          <a:stretch>
            <a:fillRect/>
          </a:stretch>
        </a:blipFill>
      </dgm:spPr>
      <dgm:t>
        <a:bodyPr/>
        <a:lstStyle/>
        <a:p>
          <a:endParaRPr lang="zh-CN" altLang="en-US"/>
        </a:p>
      </dgm:t>
    </dgm:pt>
    <dgm:pt modelId="{58CBFB4E-8204-44A6-9EE2-BE756E33FD74}" type="pres">
      <dgm:prSet presAssocID="{5F22CC0E-0FC0-447D-A609-B7352AB31E4C}" presName="txShp" presStyleLbl="node1" presStyleIdx="1" presStyleCnt="3">
        <dgm:presLayoutVars>
          <dgm:bulletEnabled val="1"/>
        </dgm:presLayoutVars>
      </dgm:prSet>
      <dgm:spPr/>
      <dgm:t>
        <a:bodyPr/>
        <a:lstStyle/>
        <a:p>
          <a:endParaRPr lang="zh-CN" altLang="en-US"/>
        </a:p>
      </dgm:t>
    </dgm:pt>
    <dgm:pt modelId="{EE80C4F7-4D5C-4F34-BA35-5F1010B3C1E9}" type="pres">
      <dgm:prSet presAssocID="{335764EA-52C9-40E4-B2C5-091EEE24B1BA}" presName="spacing" presStyleCnt="0"/>
      <dgm:spPr/>
    </dgm:pt>
    <dgm:pt modelId="{C0C03FBF-7AB7-494E-8899-06585096B070}" type="pres">
      <dgm:prSet presAssocID="{C0D84F66-903A-46AD-9D36-E3FDD030D8A0}" presName="composite" presStyleCnt="0"/>
      <dgm:spPr/>
    </dgm:pt>
    <dgm:pt modelId="{DAF864A8-9BA5-4654-A696-B2C9BF6E7D78}" type="pres">
      <dgm:prSet presAssocID="{C0D84F66-903A-46AD-9D36-E3FDD030D8A0}" presName="imgShp" presStyleLbl="fgImgPlace1" presStyleIdx="2" presStyleCnt="3"/>
      <dgm:spPr>
        <a:blipFill rotWithShape="1">
          <a:blip xmlns:r="http://schemas.openxmlformats.org/officeDocument/2006/relationships" r:embed="rId3">
            <a:duotone>
              <a:schemeClr val="bg2">
                <a:shade val="45000"/>
                <a:satMod val="135000"/>
              </a:schemeClr>
              <a:prstClr val="white"/>
            </a:duotone>
          </a:blip>
          <a:stretch>
            <a:fillRect/>
          </a:stretch>
        </a:blipFill>
      </dgm:spPr>
    </dgm:pt>
    <dgm:pt modelId="{F6A3358A-B17D-4D84-B021-1112CE00ACBC}" type="pres">
      <dgm:prSet presAssocID="{C0D84F66-903A-46AD-9D36-E3FDD030D8A0}" presName="txShp" presStyleLbl="node1" presStyleIdx="2" presStyleCnt="3">
        <dgm:presLayoutVars>
          <dgm:bulletEnabled val="1"/>
        </dgm:presLayoutVars>
      </dgm:prSet>
      <dgm:spPr/>
      <dgm:t>
        <a:bodyPr/>
        <a:lstStyle/>
        <a:p>
          <a:endParaRPr lang="zh-CN" altLang="en-US"/>
        </a:p>
      </dgm:t>
    </dgm:pt>
  </dgm:ptLst>
  <dgm:cxnLst>
    <dgm:cxn modelId="{A000B8EC-1ABD-49A4-B05A-27E0B0C50853}" type="presOf" srcId="{6AC6B7F2-F45A-4608-8559-DDEDB54D9053}" destId="{32869F3A-616B-496F-ADCB-A89E4B1CE710}" srcOrd="0" destOrd="0" presId="urn:microsoft.com/office/officeart/2005/8/layout/vList3#3"/>
    <dgm:cxn modelId="{B6DF927B-B156-4616-9B03-E7E18A11DD92}" type="presOf" srcId="{829F4F24-1D9B-4D57-94D1-09CC2A8BFE8F}" destId="{EF20F636-BEA6-4072-BC8A-461E39B02C2F}" srcOrd="0" destOrd="0" presId="urn:microsoft.com/office/officeart/2005/8/layout/vList3#3"/>
    <dgm:cxn modelId="{CAFD35DE-165C-4C57-B7E4-019407273B93}" type="presOf" srcId="{5F22CC0E-0FC0-447D-A609-B7352AB31E4C}" destId="{58CBFB4E-8204-44A6-9EE2-BE756E33FD74}" srcOrd="0" destOrd="0" presId="urn:microsoft.com/office/officeart/2005/8/layout/vList3#3"/>
    <dgm:cxn modelId="{D5CE2F74-2CC6-4C9C-A5D2-F69C5F72E98E}" srcId="{829F4F24-1D9B-4D57-94D1-09CC2A8BFE8F}" destId="{5F22CC0E-0FC0-447D-A609-B7352AB31E4C}" srcOrd="1" destOrd="0" parTransId="{8EE8059B-527A-4E06-BB87-7E1E64935406}" sibTransId="{335764EA-52C9-40E4-B2C5-091EEE24B1BA}"/>
    <dgm:cxn modelId="{DD50EC4F-33CF-4A3B-B69D-50C04D7C33B6}" srcId="{829F4F24-1D9B-4D57-94D1-09CC2A8BFE8F}" destId="{C0D84F66-903A-46AD-9D36-E3FDD030D8A0}" srcOrd="2" destOrd="0" parTransId="{E5B8114B-897B-424D-ABC8-B383DE8D75A5}" sibTransId="{B30F4C5C-C815-4F62-8CA2-8912B90AD896}"/>
    <dgm:cxn modelId="{A1FDCC7B-54D7-4334-B603-E0AE5374DF46}" type="presOf" srcId="{C0D84F66-903A-46AD-9D36-E3FDD030D8A0}" destId="{F6A3358A-B17D-4D84-B021-1112CE00ACBC}" srcOrd="0" destOrd="0" presId="urn:microsoft.com/office/officeart/2005/8/layout/vList3#3"/>
    <dgm:cxn modelId="{CAA20723-FF81-4417-99DA-3FB5CFB996D9}" srcId="{829F4F24-1D9B-4D57-94D1-09CC2A8BFE8F}" destId="{6AC6B7F2-F45A-4608-8559-DDEDB54D9053}" srcOrd="0" destOrd="0" parTransId="{38D2CA00-6362-4ADA-AE3E-98354F3FAD2F}" sibTransId="{842D9ACE-DD64-42F7-B99D-83E3992CCAAB}"/>
    <dgm:cxn modelId="{F3263490-BFC3-4067-BCA3-6F72059B1317}" type="presParOf" srcId="{EF20F636-BEA6-4072-BC8A-461E39B02C2F}" destId="{AAD9000C-3D98-4945-BC02-D203ACE84A96}" srcOrd="0" destOrd="0" presId="urn:microsoft.com/office/officeart/2005/8/layout/vList3#3"/>
    <dgm:cxn modelId="{D461B5AB-3C5E-4A18-8385-3030881398EA}" type="presParOf" srcId="{AAD9000C-3D98-4945-BC02-D203ACE84A96}" destId="{0973E9B5-8362-4EF0-AB0E-72C39773317A}" srcOrd="0" destOrd="0" presId="urn:microsoft.com/office/officeart/2005/8/layout/vList3#3"/>
    <dgm:cxn modelId="{2E9B0D76-F2C1-478A-8535-B012D176D0B6}" type="presParOf" srcId="{AAD9000C-3D98-4945-BC02-D203ACE84A96}" destId="{32869F3A-616B-496F-ADCB-A89E4B1CE710}" srcOrd="1" destOrd="0" presId="urn:microsoft.com/office/officeart/2005/8/layout/vList3#3"/>
    <dgm:cxn modelId="{A562F444-50C7-4F48-9CDD-C945DFE96C73}" type="presParOf" srcId="{EF20F636-BEA6-4072-BC8A-461E39B02C2F}" destId="{85DA40C7-8EC5-45DE-ACF4-F6D14D59CB51}" srcOrd="1" destOrd="0" presId="urn:microsoft.com/office/officeart/2005/8/layout/vList3#3"/>
    <dgm:cxn modelId="{15FB9E08-2E0A-4144-8091-8C07A8D440F2}" type="presParOf" srcId="{EF20F636-BEA6-4072-BC8A-461E39B02C2F}" destId="{73F0DCE8-38C4-488A-A165-193F862FD68B}" srcOrd="2" destOrd="0" presId="urn:microsoft.com/office/officeart/2005/8/layout/vList3#3"/>
    <dgm:cxn modelId="{CFC212DE-3C54-4F4C-8FCD-6754F6347D24}" type="presParOf" srcId="{73F0DCE8-38C4-488A-A165-193F862FD68B}" destId="{C58FD896-A564-4DDC-B9CF-CF7E83EF8E51}" srcOrd="0" destOrd="0" presId="urn:microsoft.com/office/officeart/2005/8/layout/vList3#3"/>
    <dgm:cxn modelId="{7E358A95-C7D8-414D-972F-72B1508B2D67}" type="presParOf" srcId="{73F0DCE8-38C4-488A-A165-193F862FD68B}" destId="{58CBFB4E-8204-44A6-9EE2-BE756E33FD74}" srcOrd="1" destOrd="0" presId="urn:microsoft.com/office/officeart/2005/8/layout/vList3#3"/>
    <dgm:cxn modelId="{C1FC593D-CD37-4CCC-8618-0B79FF6B134A}" type="presParOf" srcId="{EF20F636-BEA6-4072-BC8A-461E39B02C2F}" destId="{EE80C4F7-4D5C-4F34-BA35-5F1010B3C1E9}" srcOrd="3" destOrd="0" presId="urn:microsoft.com/office/officeart/2005/8/layout/vList3#3"/>
    <dgm:cxn modelId="{B9E34674-C351-45CE-B89D-D9C42D3E4030}" type="presParOf" srcId="{EF20F636-BEA6-4072-BC8A-461E39B02C2F}" destId="{C0C03FBF-7AB7-494E-8899-06585096B070}" srcOrd="4" destOrd="0" presId="urn:microsoft.com/office/officeart/2005/8/layout/vList3#3"/>
    <dgm:cxn modelId="{9BF0F6C7-AD6A-413E-A13B-CC299A762187}" type="presParOf" srcId="{C0C03FBF-7AB7-494E-8899-06585096B070}" destId="{DAF864A8-9BA5-4654-A696-B2C9BF6E7D78}" srcOrd="0" destOrd="0" presId="urn:microsoft.com/office/officeart/2005/8/layout/vList3#3"/>
    <dgm:cxn modelId="{70449D39-AE52-4E18-AF63-0D92D488345B}" type="presParOf" srcId="{C0C03FBF-7AB7-494E-8899-06585096B070}" destId="{F6A3358A-B17D-4D84-B021-1112CE00ACBC}" srcOrd="1" destOrd="0" presId="urn:microsoft.com/office/officeart/2005/8/layout/vList3#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4F24-1D9B-4D57-94D1-09CC2A8BFE8F}" type="doc">
      <dgm:prSet loTypeId="urn:microsoft.com/office/officeart/2005/8/layout/vList3#4" loCatId="list" qsTypeId="urn:microsoft.com/office/officeart/2005/8/quickstyle/simple1" qsCatId="simple" csTypeId="urn:microsoft.com/office/officeart/2005/8/colors/colorful5" csCatId="colorful" phldr="1"/>
      <dgm:spPr/>
    </dgm:pt>
    <dgm:pt modelId="{6AC6B7F2-F45A-4608-8559-DDEDB54D9053}">
      <dgm:prSet phldrT="[Text]" custT="1"/>
      <dgm:spPr>
        <a:solidFill>
          <a:schemeClr val="bg2">
            <a:lumMod val="90000"/>
          </a:schemeClr>
        </a:solidFill>
      </dgm:spPr>
      <dgm:t>
        <a:bodyPr/>
        <a:lstStyle/>
        <a:p>
          <a:r>
            <a:rPr lang="zh-CN" altLang="en-US" sz="2400" smtClean="0">
              <a:solidFill>
                <a:schemeClr val="bg2">
                  <a:lumMod val="75000"/>
                </a:schemeClr>
              </a:solidFill>
              <a:latin typeface="Adobe 黑体 Std R" panose="020B0400000000000000" pitchFamily="34" charset="-122"/>
              <a:ea typeface="Adobe 黑体 Std R" panose="020B0400000000000000" pitchFamily="34" charset="-122"/>
            </a:rPr>
            <a:t>背景</a:t>
          </a:r>
          <a:endParaRPr lang="zh-CN" altLang="en-US" sz="2400">
            <a:solidFill>
              <a:schemeClr val="bg2">
                <a:lumMod val="75000"/>
              </a:schemeClr>
            </a:solidFill>
            <a:latin typeface="Adobe 黑体 Std R" panose="020B0400000000000000" pitchFamily="34" charset="-122"/>
            <a:ea typeface="Adobe 黑体 Std R" panose="020B0400000000000000" pitchFamily="34" charset="-122"/>
          </a:endParaRPr>
        </a:p>
      </dgm:t>
    </dgm:pt>
    <dgm:pt modelId="{38D2CA00-6362-4ADA-AE3E-98354F3FAD2F}" type="par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842D9ACE-DD64-42F7-B99D-83E3992CCAAB}" type="sibTrans" cxnId="{CAA20723-FF81-4417-99DA-3FB5CFB996D9}">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5F22CC0E-0FC0-447D-A609-B7352AB31E4C}">
      <dgm:prSet custT="1"/>
      <dgm:spPr>
        <a:solidFill>
          <a:schemeClr val="bg2">
            <a:lumMod val="90000"/>
          </a:schemeClr>
        </a:solidFill>
      </dgm:spPr>
      <dgm:t>
        <a:bodyPr/>
        <a:lstStyle/>
        <a:p>
          <a:r>
            <a:rPr lang="zh-CN" altLang="en-US" sz="24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卷积神经网络基本结构</a:t>
          </a:r>
          <a:endParaRPr lang="en-US" altLang="zh-CN" sz="2400" dirty="0">
            <a:solidFill>
              <a:schemeClr val="bg2">
                <a:lumMod val="75000"/>
              </a:schemeClr>
            </a:solidFill>
            <a:latin typeface="Adobe 黑体 Std R" panose="020B0400000000000000" pitchFamily="34" charset="-122"/>
            <a:ea typeface="Adobe 黑体 Std R" panose="020B0400000000000000" pitchFamily="34" charset="-122"/>
          </a:endParaRPr>
        </a:p>
      </dgm:t>
    </dgm:pt>
    <dgm:pt modelId="{8EE8059B-527A-4E06-BB87-7E1E64935406}" type="par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335764EA-52C9-40E4-B2C5-091EEE24B1BA}" type="sibTrans" cxnId="{D5CE2F74-2CC6-4C9C-A5D2-F69C5F72E98E}">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C0D84F66-903A-46AD-9D36-E3FDD030D8A0}">
      <dgm:prSet custT="1"/>
      <dgm:spPr/>
      <dgm:t>
        <a:bodyPr/>
        <a:lstStyle/>
        <a:p>
          <a:r>
            <a:rPr lang="zh-CN" altLang="en-US" sz="2400" dirty="0" smtClean="0">
              <a:solidFill>
                <a:schemeClr val="tx1"/>
              </a:solidFill>
              <a:latin typeface="Adobe 黑体 Std R" panose="020B0400000000000000" pitchFamily="34" charset="-122"/>
              <a:ea typeface="Adobe 黑体 Std R" panose="020B0400000000000000" pitchFamily="34" charset="-122"/>
            </a:rPr>
            <a:t>卷积神经网络经典模型</a:t>
          </a:r>
          <a:endParaRPr lang="en-US" altLang="zh-CN" sz="2400" dirty="0" smtClean="0">
            <a:solidFill>
              <a:schemeClr val="tx1"/>
            </a:solidFill>
            <a:latin typeface="Adobe 黑体 Std R" panose="020B0400000000000000" pitchFamily="34" charset="-122"/>
            <a:ea typeface="Adobe 黑体 Std R" panose="020B0400000000000000" pitchFamily="34" charset="-122"/>
          </a:endParaRPr>
        </a:p>
      </dgm:t>
    </dgm:pt>
    <dgm:pt modelId="{E5B8114B-897B-424D-ABC8-B383DE8D75A5}" type="par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B30F4C5C-C815-4F62-8CA2-8912B90AD896}" type="sibTrans" cxnId="{DD50EC4F-33CF-4A3B-B69D-50C04D7C33B6}">
      <dgm:prSet/>
      <dgm:spPr/>
      <dgm:t>
        <a:bodyPr/>
        <a:lstStyle/>
        <a:p>
          <a:endParaRPr lang="zh-CN" altLang="en-US" sz="2400">
            <a:solidFill>
              <a:schemeClr val="tx1"/>
            </a:solidFill>
            <a:latin typeface="Adobe 黑体 Std R" panose="020B0400000000000000" pitchFamily="34" charset="-122"/>
            <a:ea typeface="Adobe 黑体 Std R" panose="020B0400000000000000" pitchFamily="34" charset="-122"/>
          </a:endParaRPr>
        </a:p>
      </dgm:t>
    </dgm:pt>
    <dgm:pt modelId="{EF20F636-BEA6-4072-BC8A-461E39B02C2F}" type="pres">
      <dgm:prSet presAssocID="{829F4F24-1D9B-4D57-94D1-09CC2A8BFE8F}" presName="linearFlow" presStyleCnt="0">
        <dgm:presLayoutVars>
          <dgm:dir/>
          <dgm:resizeHandles val="exact"/>
        </dgm:presLayoutVars>
      </dgm:prSet>
      <dgm:spPr/>
    </dgm:pt>
    <dgm:pt modelId="{AAD9000C-3D98-4945-BC02-D203ACE84A96}" type="pres">
      <dgm:prSet presAssocID="{6AC6B7F2-F45A-4608-8559-DDEDB54D9053}" presName="composite" presStyleCnt="0"/>
      <dgm:spPr/>
    </dgm:pt>
    <dgm:pt modelId="{0973E9B5-8362-4EF0-AB0E-72C39773317A}" type="pres">
      <dgm:prSet presAssocID="{6AC6B7F2-F45A-4608-8559-DDEDB54D9053}" presName="imgShp" presStyleLbl="fgImgPlace1" presStyleIdx="0" presStyleCnt="3"/>
      <dgm:spPr>
        <a:blipFill rotWithShape="1">
          <a:blip xmlns:r="http://schemas.openxmlformats.org/officeDocument/2006/relationships" r:embed="rId1">
            <a:duotone>
              <a:schemeClr val="bg2">
                <a:shade val="45000"/>
                <a:satMod val="135000"/>
              </a:schemeClr>
              <a:prstClr val="white"/>
            </a:duotone>
          </a:blip>
          <a:stretch>
            <a:fillRect/>
          </a:stretch>
        </a:blipFill>
      </dgm:spPr>
    </dgm:pt>
    <dgm:pt modelId="{32869F3A-616B-496F-ADCB-A89E4B1CE710}" type="pres">
      <dgm:prSet presAssocID="{6AC6B7F2-F45A-4608-8559-DDEDB54D9053}" presName="txShp" presStyleLbl="node1" presStyleIdx="0" presStyleCnt="3">
        <dgm:presLayoutVars>
          <dgm:bulletEnabled val="1"/>
        </dgm:presLayoutVars>
      </dgm:prSet>
      <dgm:spPr/>
      <dgm:t>
        <a:bodyPr/>
        <a:lstStyle/>
        <a:p>
          <a:endParaRPr lang="zh-CN" altLang="en-US"/>
        </a:p>
      </dgm:t>
    </dgm:pt>
    <dgm:pt modelId="{85DA40C7-8EC5-45DE-ACF4-F6D14D59CB51}" type="pres">
      <dgm:prSet presAssocID="{842D9ACE-DD64-42F7-B99D-83E3992CCAAB}" presName="spacing" presStyleCnt="0"/>
      <dgm:spPr/>
    </dgm:pt>
    <dgm:pt modelId="{73F0DCE8-38C4-488A-A165-193F862FD68B}" type="pres">
      <dgm:prSet presAssocID="{5F22CC0E-0FC0-447D-A609-B7352AB31E4C}" presName="composite" presStyleCnt="0"/>
      <dgm:spPr/>
    </dgm:pt>
    <dgm:pt modelId="{C58FD896-A564-4DDC-B9CF-CF7E83EF8E51}" type="pres">
      <dgm:prSet presAssocID="{5F22CC0E-0FC0-447D-A609-B7352AB31E4C}" presName="imgShp" presStyleLbl="fgImgPlace1" presStyleIdx="1" presStyleCnt="3" custLinFactNeighborX="8221" custLinFactNeighborY="-1174"/>
      <dgm:spPr>
        <a:blipFill rotWithShape="1">
          <a:blip xmlns:r="http://schemas.openxmlformats.org/officeDocument/2006/relationships" r:embed="rId2">
            <a:duotone>
              <a:schemeClr val="bg2">
                <a:shade val="45000"/>
                <a:satMod val="135000"/>
              </a:schemeClr>
              <a:prstClr val="white"/>
            </a:duotone>
          </a:blip>
          <a:stretch>
            <a:fillRect/>
          </a:stretch>
        </a:blipFill>
      </dgm:spPr>
    </dgm:pt>
    <dgm:pt modelId="{58CBFB4E-8204-44A6-9EE2-BE756E33FD74}" type="pres">
      <dgm:prSet presAssocID="{5F22CC0E-0FC0-447D-A609-B7352AB31E4C}" presName="txShp" presStyleLbl="node1" presStyleIdx="1" presStyleCnt="3">
        <dgm:presLayoutVars>
          <dgm:bulletEnabled val="1"/>
        </dgm:presLayoutVars>
      </dgm:prSet>
      <dgm:spPr/>
      <dgm:t>
        <a:bodyPr/>
        <a:lstStyle/>
        <a:p>
          <a:endParaRPr lang="zh-CN" altLang="en-US"/>
        </a:p>
      </dgm:t>
    </dgm:pt>
    <dgm:pt modelId="{EE80C4F7-4D5C-4F34-BA35-5F1010B3C1E9}" type="pres">
      <dgm:prSet presAssocID="{335764EA-52C9-40E4-B2C5-091EEE24B1BA}" presName="spacing" presStyleCnt="0"/>
      <dgm:spPr/>
    </dgm:pt>
    <dgm:pt modelId="{C0C03FBF-7AB7-494E-8899-06585096B070}" type="pres">
      <dgm:prSet presAssocID="{C0D84F66-903A-46AD-9D36-E3FDD030D8A0}" presName="composite" presStyleCnt="0"/>
      <dgm:spPr/>
    </dgm:pt>
    <dgm:pt modelId="{DAF864A8-9BA5-4654-A696-B2C9BF6E7D78}" type="pres">
      <dgm:prSet presAssocID="{C0D84F66-903A-46AD-9D36-E3FDD030D8A0}" presName="imgShp" presStyleLbl="fgImgPlace1" presStyleIdx="2" presStyleCnt="3"/>
      <dgm:spPr>
        <a:blipFill rotWithShape="1">
          <a:blip xmlns:r="http://schemas.openxmlformats.org/officeDocument/2006/relationships" r:embed="rId3"/>
          <a:stretch>
            <a:fillRect/>
          </a:stretch>
        </a:blipFill>
      </dgm:spPr>
    </dgm:pt>
    <dgm:pt modelId="{F6A3358A-B17D-4D84-B021-1112CE00ACBC}" type="pres">
      <dgm:prSet presAssocID="{C0D84F66-903A-46AD-9D36-E3FDD030D8A0}" presName="txShp" presStyleLbl="node1" presStyleIdx="2" presStyleCnt="3">
        <dgm:presLayoutVars>
          <dgm:bulletEnabled val="1"/>
        </dgm:presLayoutVars>
      </dgm:prSet>
      <dgm:spPr/>
      <dgm:t>
        <a:bodyPr/>
        <a:lstStyle/>
        <a:p>
          <a:endParaRPr lang="zh-CN" altLang="en-US"/>
        </a:p>
      </dgm:t>
    </dgm:pt>
  </dgm:ptLst>
  <dgm:cxnLst>
    <dgm:cxn modelId="{22577684-BDB7-4EAC-A954-B757FC43356C}" type="presOf" srcId="{5F22CC0E-0FC0-447D-A609-B7352AB31E4C}" destId="{58CBFB4E-8204-44A6-9EE2-BE756E33FD74}" srcOrd="0" destOrd="0" presId="urn:microsoft.com/office/officeart/2005/8/layout/vList3#4"/>
    <dgm:cxn modelId="{D5CE2F74-2CC6-4C9C-A5D2-F69C5F72E98E}" srcId="{829F4F24-1D9B-4D57-94D1-09CC2A8BFE8F}" destId="{5F22CC0E-0FC0-447D-A609-B7352AB31E4C}" srcOrd="1" destOrd="0" parTransId="{8EE8059B-527A-4E06-BB87-7E1E64935406}" sibTransId="{335764EA-52C9-40E4-B2C5-091EEE24B1BA}"/>
    <dgm:cxn modelId="{4C1F4BB3-6ED9-4757-BA1D-E29FBD717C2F}" type="presOf" srcId="{6AC6B7F2-F45A-4608-8559-DDEDB54D9053}" destId="{32869F3A-616B-496F-ADCB-A89E4B1CE710}" srcOrd="0" destOrd="0" presId="urn:microsoft.com/office/officeart/2005/8/layout/vList3#4"/>
    <dgm:cxn modelId="{CAA20723-FF81-4417-99DA-3FB5CFB996D9}" srcId="{829F4F24-1D9B-4D57-94D1-09CC2A8BFE8F}" destId="{6AC6B7F2-F45A-4608-8559-DDEDB54D9053}" srcOrd="0" destOrd="0" parTransId="{38D2CA00-6362-4ADA-AE3E-98354F3FAD2F}" sibTransId="{842D9ACE-DD64-42F7-B99D-83E3992CCAAB}"/>
    <dgm:cxn modelId="{48DDD6D0-8157-4EF4-AE26-64D964A17B8A}" type="presOf" srcId="{829F4F24-1D9B-4D57-94D1-09CC2A8BFE8F}" destId="{EF20F636-BEA6-4072-BC8A-461E39B02C2F}" srcOrd="0" destOrd="0" presId="urn:microsoft.com/office/officeart/2005/8/layout/vList3#4"/>
    <dgm:cxn modelId="{DD50EC4F-33CF-4A3B-B69D-50C04D7C33B6}" srcId="{829F4F24-1D9B-4D57-94D1-09CC2A8BFE8F}" destId="{C0D84F66-903A-46AD-9D36-E3FDD030D8A0}" srcOrd="2" destOrd="0" parTransId="{E5B8114B-897B-424D-ABC8-B383DE8D75A5}" sibTransId="{B30F4C5C-C815-4F62-8CA2-8912B90AD896}"/>
    <dgm:cxn modelId="{DB4148D0-D88B-4182-9413-49A1CAC7DC76}" type="presOf" srcId="{C0D84F66-903A-46AD-9D36-E3FDD030D8A0}" destId="{F6A3358A-B17D-4D84-B021-1112CE00ACBC}" srcOrd="0" destOrd="0" presId="urn:microsoft.com/office/officeart/2005/8/layout/vList3#4"/>
    <dgm:cxn modelId="{38775816-CEB3-42A9-8B64-A06409EA572E}" type="presParOf" srcId="{EF20F636-BEA6-4072-BC8A-461E39B02C2F}" destId="{AAD9000C-3D98-4945-BC02-D203ACE84A96}" srcOrd="0" destOrd="0" presId="urn:microsoft.com/office/officeart/2005/8/layout/vList3#4"/>
    <dgm:cxn modelId="{63C0938D-A5D2-4509-99E7-BBECD4994F28}" type="presParOf" srcId="{AAD9000C-3D98-4945-BC02-D203ACE84A96}" destId="{0973E9B5-8362-4EF0-AB0E-72C39773317A}" srcOrd="0" destOrd="0" presId="urn:microsoft.com/office/officeart/2005/8/layout/vList3#4"/>
    <dgm:cxn modelId="{CF777AF1-3015-4DD8-A6B2-6D3521B5DA21}" type="presParOf" srcId="{AAD9000C-3D98-4945-BC02-D203ACE84A96}" destId="{32869F3A-616B-496F-ADCB-A89E4B1CE710}" srcOrd="1" destOrd="0" presId="urn:microsoft.com/office/officeart/2005/8/layout/vList3#4"/>
    <dgm:cxn modelId="{D269EFCC-0C41-4351-B4E9-CDA8D6F7FDB3}" type="presParOf" srcId="{EF20F636-BEA6-4072-BC8A-461E39B02C2F}" destId="{85DA40C7-8EC5-45DE-ACF4-F6D14D59CB51}" srcOrd="1" destOrd="0" presId="urn:microsoft.com/office/officeart/2005/8/layout/vList3#4"/>
    <dgm:cxn modelId="{39136532-9119-4E97-A415-87474940DAFA}" type="presParOf" srcId="{EF20F636-BEA6-4072-BC8A-461E39B02C2F}" destId="{73F0DCE8-38C4-488A-A165-193F862FD68B}" srcOrd="2" destOrd="0" presId="urn:microsoft.com/office/officeart/2005/8/layout/vList3#4"/>
    <dgm:cxn modelId="{A5961439-61DD-47C7-A7F9-7646E355AD90}" type="presParOf" srcId="{73F0DCE8-38C4-488A-A165-193F862FD68B}" destId="{C58FD896-A564-4DDC-B9CF-CF7E83EF8E51}" srcOrd="0" destOrd="0" presId="urn:microsoft.com/office/officeart/2005/8/layout/vList3#4"/>
    <dgm:cxn modelId="{283C5E34-0961-4389-8F26-A29488EFA632}" type="presParOf" srcId="{73F0DCE8-38C4-488A-A165-193F862FD68B}" destId="{58CBFB4E-8204-44A6-9EE2-BE756E33FD74}" srcOrd="1" destOrd="0" presId="urn:microsoft.com/office/officeart/2005/8/layout/vList3#4"/>
    <dgm:cxn modelId="{C98DD7B9-6595-4CAF-95E0-FDE264702560}" type="presParOf" srcId="{EF20F636-BEA6-4072-BC8A-461E39B02C2F}" destId="{EE80C4F7-4D5C-4F34-BA35-5F1010B3C1E9}" srcOrd="3" destOrd="0" presId="urn:microsoft.com/office/officeart/2005/8/layout/vList3#4"/>
    <dgm:cxn modelId="{D01AFB03-5C21-4B89-8689-E32A4E69B0F3}" type="presParOf" srcId="{EF20F636-BEA6-4072-BC8A-461E39B02C2F}" destId="{C0C03FBF-7AB7-494E-8899-06585096B070}" srcOrd="4" destOrd="0" presId="urn:microsoft.com/office/officeart/2005/8/layout/vList3#4"/>
    <dgm:cxn modelId="{7CEC4090-9749-45C0-9EBF-DD1F9E854816}" type="presParOf" srcId="{C0C03FBF-7AB7-494E-8899-06585096B070}" destId="{DAF864A8-9BA5-4654-A696-B2C9BF6E7D78}" srcOrd="0" destOrd="0" presId="urn:microsoft.com/office/officeart/2005/8/layout/vList3#4"/>
    <dgm:cxn modelId="{94D2E06E-8AC7-4F19-964A-AF42184938C1}" type="presParOf" srcId="{C0C03FBF-7AB7-494E-8899-06585096B070}" destId="{F6A3358A-B17D-4D84-B021-1112CE00ACBC}" srcOrd="1" destOrd="0" presId="urn:microsoft.com/office/officeart/2005/8/layout/vList3#4"/>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69F3A-616B-496F-ADCB-A89E4B1CE710}">
      <dsp:nvSpPr>
        <dsp:cNvPr id="0" name=""/>
        <dsp:cNvSpPr/>
      </dsp:nvSpPr>
      <dsp:spPr>
        <a:xfrm rot="10800000">
          <a:off x="1838211" y="401"/>
          <a:ext cx="6366880" cy="938094"/>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smtClean="0">
              <a:solidFill>
                <a:schemeClr val="tx1"/>
              </a:solidFill>
              <a:latin typeface="Adobe 黑体 Std R" panose="020B0400000000000000" pitchFamily="34" charset="-122"/>
              <a:ea typeface="Adobe 黑体 Std R" panose="020B0400000000000000" pitchFamily="34" charset="-122"/>
            </a:rPr>
            <a:t>背景</a:t>
          </a:r>
          <a:endParaRPr lang="zh-CN" altLang="en-US" sz="2400" kern="1200">
            <a:solidFill>
              <a:schemeClr val="tx1"/>
            </a:solidFill>
            <a:latin typeface="Adobe 黑体 Std R" panose="020B0400000000000000" pitchFamily="34" charset="-122"/>
            <a:ea typeface="Adobe 黑体 Std R" panose="020B0400000000000000" pitchFamily="34" charset="-122"/>
          </a:endParaRPr>
        </a:p>
      </dsp:txBody>
      <dsp:txXfrm rot="10800000">
        <a:off x="2072734" y="401"/>
        <a:ext cx="6132357" cy="938094"/>
      </dsp:txXfrm>
    </dsp:sp>
    <dsp:sp modelId="{0973E9B5-8362-4EF0-AB0E-72C39773317A}">
      <dsp:nvSpPr>
        <dsp:cNvPr id="0" name=""/>
        <dsp:cNvSpPr/>
      </dsp:nvSpPr>
      <dsp:spPr>
        <a:xfrm>
          <a:off x="1369164" y="401"/>
          <a:ext cx="938094" cy="938094"/>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BFB4E-8204-44A6-9EE2-BE756E33FD74}">
      <dsp:nvSpPr>
        <dsp:cNvPr id="0" name=""/>
        <dsp:cNvSpPr/>
      </dsp:nvSpPr>
      <dsp:spPr>
        <a:xfrm rot="10800000">
          <a:off x="1838211" y="1218524"/>
          <a:ext cx="6366880" cy="938094"/>
        </a:xfrm>
        <a:prstGeom prst="homePlat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Adobe 黑体 Std R" panose="020B0400000000000000" pitchFamily="34" charset="-122"/>
              <a:ea typeface="Adobe 黑体 Std R" panose="020B0400000000000000" pitchFamily="34" charset="-122"/>
            </a:rPr>
            <a:t>卷积神经网络基本结构</a:t>
          </a:r>
          <a:endParaRPr lang="en-US" altLang="zh-CN" sz="2400" kern="1200" dirty="0">
            <a:solidFill>
              <a:schemeClr val="tx1"/>
            </a:solidFill>
            <a:latin typeface="Adobe 黑体 Std R" panose="020B0400000000000000" pitchFamily="34" charset="-122"/>
            <a:ea typeface="Adobe 黑体 Std R" panose="020B0400000000000000" pitchFamily="34" charset="-122"/>
          </a:endParaRPr>
        </a:p>
      </dsp:txBody>
      <dsp:txXfrm rot="10800000">
        <a:off x="2072734" y="1218524"/>
        <a:ext cx="6132357" cy="938094"/>
      </dsp:txXfrm>
    </dsp:sp>
    <dsp:sp modelId="{C58FD896-A564-4DDC-B9CF-CF7E83EF8E51}">
      <dsp:nvSpPr>
        <dsp:cNvPr id="0" name=""/>
        <dsp:cNvSpPr/>
      </dsp:nvSpPr>
      <dsp:spPr>
        <a:xfrm>
          <a:off x="1446284" y="1207510"/>
          <a:ext cx="938094" cy="938094"/>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A3358A-B17D-4D84-B021-1112CE00ACBC}">
      <dsp:nvSpPr>
        <dsp:cNvPr id="0" name=""/>
        <dsp:cNvSpPr/>
      </dsp:nvSpPr>
      <dsp:spPr>
        <a:xfrm rot="10800000">
          <a:off x="1838211" y="2436647"/>
          <a:ext cx="6366880" cy="938094"/>
        </a:xfrm>
        <a:prstGeom prst="homePlat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Adobe 黑体 Std R" panose="020B0400000000000000" pitchFamily="34" charset="-122"/>
              <a:ea typeface="Adobe 黑体 Std R" panose="020B0400000000000000" pitchFamily="34" charset="-122"/>
            </a:rPr>
            <a:t>卷积神经网络经典模型</a:t>
          </a:r>
          <a:endParaRPr lang="en-US" altLang="zh-CN" sz="2400" kern="1200" dirty="0" smtClean="0">
            <a:solidFill>
              <a:schemeClr val="tx1"/>
            </a:solidFill>
            <a:latin typeface="Adobe 黑体 Std R" panose="020B0400000000000000" pitchFamily="34" charset="-122"/>
            <a:ea typeface="Adobe 黑体 Std R" panose="020B0400000000000000" pitchFamily="34" charset="-122"/>
          </a:endParaRPr>
        </a:p>
      </dsp:txBody>
      <dsp:txXfrm rot="10800000">
        <a:off x="2072734" y="2436647"/>
        <a:ext cx="6132357" cy="938094"/>
      </dsp:txXfrm>
    </dsp:sp>
    <dsp:sp modelId="{DAF864A8-9BA5-4654-A696-B2C9BF6E7D78}">
      <dsp:nvSpPr>
        <dsp:cNvPr id="0" name=""/>
        <dsp:cNvSpPr/>
      </dsp:nvSpPr>
      <dsp:spPr>
        <a:xfrm>
          <a:off x="1369164" y="2436647"/>
          <a:ext cx="938094" cy="938094"/>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428E-ED3F-48A2-BD8C-6F23DA67779F}">
      <dsp:nvSpPr>
        <dsp:cNvPr id="0" name=""/>
        <dsp:cNvSpPr/>
      </dsp:nvSpPr>
      <dsp:spPr>
        <a:xfrm rot="10800000">
          <a:off x="1838211" y="3654770"/>
          <a:ext cx="6366880" cy="938094"/>
        </a:xfrm>
        <a:prstGeom prst="homePlat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Adobe 黑体 Std R" panose="020B0400000000000000" pitchFamily="34" charset="-122"/>
              <a:ea typeface="Adobe 黑体 Std R" panose="020B0400000000000000" pitchFamily="34" charset="-122"/>
            </a:rPr>
            <a:t>总结与讨论</a:t>
          </a:r>
          <a:endParaRPr lang="en-US" altLang="zh-CN" sz="2400" kern="1200" dirty="0">
            <a:solidFill>
              <a:schemeClr val="tx1"/>
            </a:solidFill>
            <a:latin typeface="Adobe 黑体 Std R" panose="020B0400000000000000" pitchFamily="34" charset="-122"/>
            <a:ea typeface="Adobe 黑体 Std R" panose="020B0400000000000000" pitchFamily="34" charset="-122"/>
          </a:endParaRPr>
        </a:p>
      </dsp:txBody>
      <dsp:txXfrm rot="10800000">
        <a:off x="2072734" y="3654770"/>
        <a:ext cx="6132357" cy="938094"/>
      </dsp:txXfrm>
    </dsp:sp>
    <dsp:sp modelId="{3F5B12BC-2C4F-4305-9A5B-42D2237FA5A5}">
      <dsp:nvSpPr>
        <dsp:cNvPr id="0" name=""/>
        <dsp:cNvSpPr/>
      </dsp:nvSpPr>
      <dsp:spPr>
        <a:xfrm>
          <a:off x="1369164" y="3654770"/>
          <a:ext cx="938094" cy="938094"/>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69F3A-616B-496F-ADCB-A89E4B1CE710}">
      <dsp:nvSpPr>
        <dsp:cNvPr id="0" name=""/>
        <dsp:cNvSpPr/>
      </dsp:nvSpPr>
      <dsp:spPr>
        <a:xfrm rot="10800000">
          <a:off x="1838211" y="401"/>
          <a:ext cx="6366880" cy="938094"/>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smtClean="0">
              <a:solidFill>
                <a:schemeClr val="tx1"/>
              </a:solidFill>
              <a:latin typeface="Adobe 黑体 Std R" panose="020B0400000000000000" pitchFamily="34" charset="-122"/>
              <a:ea typeface="Adobe 黑体 Std R" panose="020B0400000000000000" pitchFamily="34" charset="-122"/>
            </a:rPr>
            <a:t>背景</a:t>
          </a:r>
          <a:endParaRPr lang="zh-CN" altLang="en-US" sz="2400" kern="1200">
            <a:solidFill>
              <a:schemeClr val="tx1"/>
            </a:solidFill>
            <a:latin typeface="Adobe 黑体 Std R" panose="020B0400000000000000" pitchFamily="34" charset="-122"/>
            <a:ea typeface="Adobe 黑体 Std R" panose="020B0400000000000000" pitchFamily="34" charset="-122"/>
          </a:endParaRPr>
        </a:p>
      </dsp:txBody>
      <dsp:txXfrm rot="10800000">
        <a:off x="2072734" y="401"/>
        <a:ext cx="6132357" cy="938094"/>
      </dsp:txXfrm>
    </dsp:sp>
    <dsp:sp modelId="{0973E9B5-8362-4EF0-AB0E-72C39773317A}">
      <dsp:nvSpPr>
        <dsp:cNvPr id="0" name=""/>
        <dsp:cNvSpPr/>
      </dsp:nvSpPr>
      <dsp:spPr>
        <a:xfrm>
          <a:off x="1369164" y="401"/>
          <a:ext cx="938094" cy="938094"/>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BFB4E-8204-44A6-9EE2-BE756E33FD74}">
      <dsp:nvSpPr>
        <dsp:cNvPr id="0" name=""/>
        <dsp:cNvSpPr/>
      </dsp:nvSpPr>
      <dsp:spPr>
        <a:xfrm rot="10800000">
          <a:off x="1838211" y="1218524"/>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卷积神经网络基本结构</a:t>
          </a:r>
          <a:endParaRPr lang="en-US" altLang="zh-CN" sz="2400" kern="1200" dirty="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1218524"/>
        <a:ext cx="6132357" cy="938094"/>
      </dsp:txXfrm>
    </dsp:sp>
    <dsp:sp modelId="{C58FD896-A564-4DDC-B9CF-CF7E83EF8E51}">
      <dsp:nvSpPr>
        <dsp:cNvPr id="0" name=""/>
        <dsp:cNvSpPr/>
      </dsp:nvSpPr>
      <dsp:spPr>
        <a:xfrm>
          <a:off x="1446284" y="1207510"/>
          <a:ext cx="938094" cy="938094"/>
        </a:xfrm>
        <a:prstGeom prst="ellipse">
          <a:avLst/>
        </a:prstGeom>
        <a:blipFill rotWithShape="1">
          <a:blip xmlns:r="http://schemas.openxmlformats.org/officeDocument/2006/relationships" r:embed="rId2">
            <a:duotone>
              <a:schemeClr val="accent3">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A3358A-B17D-4D84-B021-1112CE00ACBC}">
      <dsp:nvSpPr>
        <dsp:cNvPr id="0" name=""/>
        <dsp:cNvSpPr/>
      </dsp:nvSpPr>
      <dsp:spPr>
        <a:xfrm rot="10800000">
          <a:off x="1838211" y="2436647"/>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卷积神经网络经典模型</a:t>
          </a:r>
          <a:endParaRPr lang="en-US" altLang="zh-CN" sz="2400" kern="1200" dirty="0" smtClean="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2436647"/>
        <a:ext cx="6132357" cy="938094"/>
      </dsp:txXfrm>
    </dsp:sp>
    <dsp:sp modelId="{DAF864A8-9BA5-4654-A696-B2C9BF6E7D78}">
      <dsp:nvSpPr>
        <dsp:cNvPr id="0" name=""/>
        <dsp:cNvSpPr/>
      </dsp:nvSpPr>
      <dsp:spPr>
        <a:xfrm>
          <a:off x="1369164" y="2436647"/>
          <a:ext cx="938094" cy="938094"/>
        </a:xfrm>
        <a:prstGeom prst="ellipse">
          <a:avLst/>
        </a:prstGeom>
        <a:blipFill rotWithShape="1">
          <a:blip xmlns:r="http://schemas.openxmlformats.org/officeDocument/2006/relationships" r:embed="rId3">
            <a:duotone>
              <a:schemeClr val="accent3">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428E-ED3F-48A2-BD8C-6F23DA67779F}">
      <dsp:nvSpPr>
        <dsp:cNvPr id="0" name=""/>
        <dsp:cNvSpPr/>
      </dsp:nvSpPr>
      <dsp:spPr>
        <a:xfrm rot="10800000">
          <a:off x="1838211" y="3654770"/>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总结与讨论</a:t>
          </a:r>
          <a:endParaRPr lang="en-US" altLang="zh-CN" sz="2400" kern="1200" dirty="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3654770"/>
        <a:ext cx="6132357" cy="938094"/>
      </dsp:txXfrm>
    </dsp:sp>
    <dsp:sp modelId="{3F5B12BC-2C4F-4305-9A5B-42D2237FA5A5}">
      <dsp:nvSpPr>
        <dsp:cNvPr id="0" name=""/>
        <dsp:cNvSpPr/>
      </dsp:nvSpPr>
      <dsp:spPr>
        <a:xfrm>
          <a:off x="1369164" y="3654770"/>
          <a:ext cx="938094" cy="938094"/>
        </a:xfrm>
        <a:prstGeom prst="ellipse">
          <a:avLst/>
        </a:prstGeom>
        <a:blipFill rotWithShape="1">
          <a:blip xmlns:r="http://schemas.openxmlformats.org/officeDocument/2006/relationships" r:embed="rId4">
            <a:duotone>
              <a:schemeClr val="accent3">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69F3A-616B-496F-ADCB-A89E4B1CE710}">
      <dsp:nvSpPr>
        <dsp:cNvPr id="0" name=""/>
        <dsp:cNvSpPr/>
      </dsp:nvSpPr>
      <dsp:spPr>
        <a:xfrm rot="10800000">
          <a:off x="1838211" y="401"/>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smtClean="0">
              <a:solidFill>
                <a:schemeClr val="bg2">
                  <a:lumMod val="75000"/>
                </a:schemeClr>
              </a:solidFill>
              <a:latin typeface="Adobe 黑体 Std R" panose="020B0400000000000000" pitchFamily="34" charset="-122"/>
              <a:ea typeface="Adobe 黑体 Std R" panose="020B0400000000000000" pitchFamily="34" charset="-122"/>
            </a:rPr>
            <a:t>背景</a:t>
          </a:r>
          <a:endParaRPr lang="zh-CN" altLang="en-US" sz="2400" kern="120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401"/>
        <a:ext cx="6132357" cy="938094"/>
      </dsp:txXfrm>
    </dsp:sp>
    <dsp:sp modelId="{0973E9B5-8362-4EF0-AB0E-72C39773317A}">
      <dsp:nvSpPr>
        <dsp:cNvPr id="0" name=""/>
        <dsp:cNvSpPr/>
      </dsp:nvSpPr>
      <dsp:spPr>
        <a:xfrm>
          <a:off x="1369164" y="401"/>
          <a:ext cx="938094" cy="938094"/>
        </a:xfrm>
        <a:prstGeom prst="ellipse">
          <a:avLst/>
        </a:prstGeom>
        <a:blipFill rotWithShape="1">
          <a:blip xmlns:r="http://schemas.openxmlformats.org/officeDocument/2006/relationships" r:embed="rId1">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BFB4E-8204-44A6-9EE2-BE756E33FD74}">
      <dsp:nvSpPr>
        <dsp:cNvPr id="0" name=""/>
        <dsp:cNvSpPr/>
      </dsp:nvSpPr>
      <dsp:spPr>
        <a:xfrm rot="10800000">
          <a:off x="1838211" y="1218524"/>
          <a:ext cx="6366880" cy="938094"/>
        </a:xfrm>
        <a:prstGeom prst="homePlat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Adobe 黑体 Std R" panose="020B0400000000000000" pitchFamily="34" charset="-122"/>
              <a:ea typeface="Adobe 黑体 Std R" panose="020B0400000000000000" pitchFamily="34" charset="-122"/>
            </a:rPr>
            <a:t>卷积神经网络基本结构</a:t>
          </a:r>
          <a:endParaRPr lang="en-US" altLang="zh-CN" sz="2400" kern="1200" dirty="0">
            <a:solidFill>
              <a:schemeClr val="tx1"/>
            </a:solidFill>
            <a:latin typeface="Adobe 黑体 Std R" panose="020B0400000000000000" pitchFamily="34" charset="-122"/>
            <a:ea typeface="Adobe 黑体 Std R" panose="020B0400000000000000" pitchFamily="34" charset="-122"/>
          </a:endParaRPr>
        </a:p>
      </dsp:txBody>
      <dsp:txXfrm rot="10800000">
        <a:off x="2072734" y="1218524"/>
        <a:ext cx="6132357" cy="938094"/>
      </dsp:txXfrm>
    </dsp:sp>
    <dsp:sp modelId="{C58FD896-A564-4DDC-B9CF-CF7E83EF8E51}">
      <dsp:nvSpPr>
        <dsp:cNvPr id="0" name=""/>
        <dsp:cNvSpPr/>
      </dsp:nvSpPr>
      <dsp:spPr>
        <a:xfrm>
          <a:off x="1446284" y="1207510"/>
          <a:ext cx="938094" cy="938094"/>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A3358A-B17D-4D84-B021-1112CE00ACBC}">
      <dsp:nvSpPr>
        <dsp:cNvPr id="0" name=""/>
        <dsp:cNvSpPr/>
      </dsp:nvSpPr>
      <dsp:spPr>
        <a:xfrm rot="10800000">
          <a:off x="1838211" y="2436647"/>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卷积神经网络经典模型</a:t>
          </a:r>
          <a:endParaRPr lang="en-US" altLang="zh-CN" sz="2400" kern="1200" dirty="0" smtClean="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2436647"/>
        <a:ext cx="6132357" cy="938094"/>
      </dsp:txXfrm>
    </dsp:sp>
    <dsp:sp modelId="{DAF864A8-9BA5-4654-A696-B2C9BF6E7D78}">
      <dsp:nvSpPr>
        <dsp:cNvPr id="0" name=""/>
        <dsp:cNvSpPr/>
      </dsp:nvSpPr>
      <dsp:spPr>
        <a:xfrm>
          <a:off x="1369164" y="2436647"/>
          <a:ext cx="938094" cy="938094"/>
        </a:xfrm>
        <a:prstGeom prst="ellipse">
          <a:avLst/>
        </a:prstGeom>
        <a:blipFill rotWithShape="1">
          <a:blip xmlns:r="http://schemas.openxmlformats.org/officeDocument/2006/relationships" r:embed="rId3">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428E-ED3F-48A2-BD8C-6F23DA67779F}">
      <dsp:nvSpPr>
        <dsp:cNvPr id="0" name=""/>
        <dsp:cNvSpPr/>
      </dsp:nvSpPr>
      <dsp:spPr>
        <a:xfrm rot="10800000">
          <a:off x="1838211" y="3654770"/>
          <a:ext cx="6366880" cy="938094"/>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总结与讨论</a:t>
          </a:r>
          <a:endParaRPr lang="en-US" altLang="zh-CN" sz="2400" kern="1200" dirty="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3654770"/>
        <a:ext cx="6132357" cy="938094"/>
      </dsp:txXfrm>
    </dsp:sp>
    <dsp:sp modelId="{3F5B12BC-2C4F-4305-9A5B-42D2237FA5A5}">
      <dsp:nvSpPr>
        <dsp:cNvPr id="0" name=""/>
        <dsp:cNvSpPr/>
      </dsp:nvSpPr>
      <dsp:spPr>
        <a:xfrm>
          <a:off x="1369164" y="3654770"/>
          <a:ext cx="938094" cy="938094"/>
        </a:xfrm>
        <a:prstGeom prst="ellipse">
          <a:avLst/>
        </a:prstGeom>
        <a:blipFill rotWithShape="1">
          <a:blip xmlns:r="http://schemas.openxmlformats.org/officeDocument/2006/relationships" r:embed="rId4">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69F3A-616B-496F-ADCB-A89E4B1CE710}">
      <dsp:nvSpPr>
        <dsp:cNvPr id="0" name=""/>
        <dsp:cNvSpPr/>
      </dsp:nvSpPr>
      <dsp:spPr>
        <a:xfrm rot="10800000">
          <a:off x="1838211" y="401"/>
          <a:ext cx="6366880" cy="938094"/>
        </a:xfrm>
        <a:prstGeom prst="homePlate">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smtClean="0">
              <a:solidFill>
                <a:schemeClr val="bg2">
                  <a:lumMod val="75000"/>
                </a:schemeClr>
              </a:solidFill>
              <a:latin typeface="Adobe 黑体 Std R" panose="020B0400000000000000" pitchFamily="34" charset="-122"/>
              <a:ea typeface="Adobe 黑体 Std R" panose="020B0400000000000000" pitchFamily="34" charset="-122"/>
            </a:rPr>
            <a:t>背景</a:t>
          </a:r>
          <a:endParaRPr lang="zh-CN" altLang="en-US" sz="2400" kern="120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401"/>
        <a:ext cx="6132357" cy="938094"/>
      </dsp:txXfrm>
    </dsp:sp>
    <dsp:sp modelId="{0973E9B5-8362-4EF0-AB0E-72C39773317A}">
      <dsp:nvSpPr>
        <dsp:cNvPr id="0" name=""/>
        <dsp:cNvSpPr/>
      </dsp:nvSpPr>
      <dsp:spPr>
        <a:xfrm>
          <a:off x="1369164" y="401"/>
          <a:ext cx="938094" cy="938094"/>
        </a:xfrm>
        <a:prstGeom prst="ellipse">
          <a:avLst/>
        </a:prstGeom>
        <a:blipFill rotWithShape="1">
          <a:blip xmlns:r="http://schemas.openxmlformats.org/officeDocument/2006/relationships" r:embed="rId1">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BFB4E-8204-44A6-9EE2-BE756E33FD74}">
      <dsp:nvSpPr>
        <dsp:cNvPr id="0" name=""/>
        <dsp:cNvSpPr/>
      </dsp:nvSpPr>
      <dsp:spPr>
        <a:xfrm rot="10800000">
          <a:off x="1838211" y="1218524"/>
          <a:ext cx="6366880" cy="938094"/>
        </a:xfrm>
        <a:prstGeom prst="homePlate">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卷积神经网络基本结构</a:t>
          </a:r>
          <a:endParaRPr lang="en-US" altLang="zh-CN" sz="2400" kern="1200" dirty="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1218524"/>
        <a:ext cx="6132357" cy="938094"/>
      </dsp:txXfrm>
    </dsp:sp>
    <dsp:sp modelId="{C58FD896-A564-4DDC-B9CF-CF7E83EF8E51}">
      <dsp:nvSpPr>
        <dsp:cNvPr id="0" name=""/>
        <dsp:cNvSpPr/>
      </dsp:nvSpPr>
      <dsp:spPr>
        <a:xfrm>
          <a:off x="1446284" y="1207510"/>
          <a:ext cx="938094" cy="938094"/>
        </a:xfrm>
        <a:prstGeom prst="ellipse">
          <a:avLst/>
        </a:prstGeom>
        <a:blipFill rotWithShape="1">
          <a:blip xmlns:r="http://schemas.openxmlformats.org/officeDocument/2006/relationships" r:embed="rId2">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A3358A-B17D-4D84-B021-1112CE00ACBC}">
      <dsp:nvSpPr>
        <dsp:cNvPr id="0" name=""/>
        <dsp:cNvSpPr/>
      </dsp:nvSpPr>
      <dsp:spPr>
        <a:xfrm rot="10800000">
          <a:off x="1838211" y="2436647"/>
          <a:ext cx="6366880" cy="938094"/>
        </a:xfrm>
        <a:prstGeom prst="homePlat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Adobe 黑体 Std R" panose="020B0400000000000000" pitchFamily="34" charset="-122"/>
              <a:ea typeface="Adobe 黑体 Std R" panose="020B0400000000000000" pitchFamily="34" charset="-122"/>
            </a:rPr>
            <a:t>卷积神经网络经典模型</a:t>
          </a:r>
          <a:endParaRPr lang="en-US" altLang="zh-CN" sz="2400" kern="1200" dirty="0" smtClean="0">
            <a:solidFill>
              <a:schemeClr val="tx1"/>
            </a:solidFill>
            <a:latin typeface="Adobe 黑体 Std R" panose="020B0400000000000000" pitchFamily="34" charset="-122"/>
            <a:ea typeface="Adobe 黑体 Std R" panose="020B0400000000000000" pitchFamily="34" charset="-122"/>
          </a:endParaRPr>
        </a:p>
      </dsp:txBody>
      <dsp:txXfrm rot="10800000">
        <a:off x="2072734" y="2436647"/>
        <a:ext cx="6132357" cy="938094"/>
      </dsp:txXfrm>
    </dsp:sp>
    <dsp:sp modelId="{DAF864A8-9BA5-4654-A696-B2C9BF6E7D78}">
      <dsp:nvSpPr>
        <dsp:cNvPr id="0" name=""/>
        <dsp:cNvSpPr/>
      </dsp:nvSpPr>
      <dsp:spPr>
        <a:xfrm>
          <a:off x="1369164" y="2436647"/>
          <a:ext cx="938094" cy="938094"/>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428E-ED3F-48A2-BD8C-6F23DA67779F}">
      <dsp:nvSpPr>
        <dsp:cNvPr id="0" name=""/>
        <dsp:cNvSpPr/>
      </dsp:nvSpPr>
      <dsp:spPr>
        <a:xfrm rot="10800000">
          <a:off x="1838211" y="3654770"/>
          <a:ext cx="6366880" cy="938094"/>
        </a:xfrm>
        <a:prstGeom prst="homePlate">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674" tIns="91440" rIns="170688" bIns="914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2">
                  <a:lumMod val="75000"/>
                </a:schemeClr>
              </a:solidFill>
              <a:latin typeface="Adobe 黑体 Std R" panose="020B0400000000000000" pitchFamily="34" charset="-122"/>
              <a:ea typeface="Adobe 黑体 Std R" panose="020B0400000000000000" pitchFamily="34" charset="-122"/>
            </a:rPr>
            <a:t>总结与讨论</a:t>
          </a:r>
          <a:endParaRPr lang="en-US" altLang="zh-CN" sz="2400" kern="1200" dirty="0">
            <a:solidFill>
              <a:schemeClr val="bg2">
                <a:lumMod val="75000"/>
              </a:schemeClr>
            </a:solidFill>
            <a:latin typeface="Adobe 黑体 Std R" panose="020B0400000000000000" pitchFamily="34" charset="-122"/>
            <a:ea typeface="Adobe 黑体 Std R" panose="020B0400000000000000" pitchFamily="34" charset="-122"/>
          </a:endParaRPr>
        </a:p>
      </dsp:txBody>
      <dsp:txXfrm rot="10800000">
        <a:off x="2072734" y="3654770"/>
        <a:ext cx="6132357" cy="938094"/>
      </dsp:txXfrm>
    </dsp:sp>
    <dsp:sp modelId="{3F5B12BC-2C4F-4305-9A5B-42D2237FA5A5}">
      <dsp:nvSpPr>
        <dsp:cNvPr id="0" name=""/>
        <dsp:cNvSpPr/>
      </dsp:nvSpPr>
      <dsp:spPr>
        <a:xfrm>
          <a:off x="1369164" y="3654770"/>
          <a:ext cx="938094" cy="938094"/>
        </a:xfrm>
        <a:prstGeom prst="ellipse">
          <a:avLst/>
        </a:prstGeom>
        <a:blipFill rotWithShape="1">
          <a:blip xmlns:r="http://schemas.openxmlformats.org/officeDocument/2006/relationships" r:embed="rId4">
            <a:duotone>
              <a:schemeClr val="bg2">
                <a:shade val="45000"/>
                <a:satMod val="135000"/>
              </a:schemeClr>
              <a:prstClr val="white"/>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F6CA3D6A-BA34-4B3B-AB53-25243FAD58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5BE8C471-452F-4F56-8320-62301C1BFE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98DC28-E6A3-458B-85A5-2521B3214732}" type="datetimeFigureOut">
              <a:rPr lang="zh-CN" altLang="en-US" smtClean="0"/>
              <a:pPr/>
              <a:t>2019/4/8</a:t>
            </a:fld>
            <a:endParaRPr lang="zh-CN" altLang="en-US"/>
          </a:p>
        </p:txBody>
      </p:sp>
      <p:sp>
        <p:nvSpPr>
          <p:cNvPr id="4" name="页脚占位符 3">
            <a:extLst>
              <a:ext uri="{FF2B5EF4-FFF2-40B4-BE49-F238E27FC236}">
                <a16:creationId xmlns="" xmlns:a16="http://schemas.microsoft.com/office/drawing/2014/main" id="{42DF2450-CE5E-4FA5-82A6-2CC8546502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7E7212EF-21A7-486E-B897-BAB209768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2B5515-0D6E-448B-8D91-6BB249119A93}" type="slidenum">
              <a:rPr lang="zh-CN" altLang="en-US" smtClean="0"/>
              <a:pPr/>
              <a:t>‹#›</a:t>
            </a:fld>
            <a:endParaRPr lang="zh-CN" altLang="en-US"/>
          </a:p>
        </p:txBody>
      </p:sp>
    </p:spTree>
    <p:extLst>
      <p:ext uri="{BB962C8B-B14F-4D97-AF65-F5344CB8AC3E}">
        <p14:creationId xmlns="" xmlns:p14="http://schemas.microsoft.com/office/powerpoint/2010/main" val="2087688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D17BC-9BC3-4BD0-854A-24FE77193B20}" type="datetimeFigureOut">
              <a:rPr lang="zh-CN" altLang="en-US" smtClean="0"/>
              <a:pPr/>
              <a:t>2019/4/8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E6A6A-9254-4023-8292-2DA31696069C}" type="slidenum">
              <a:rPr lang="zh-CN" altLang="en-US" smtClean="0"/>
              <a:pPr/>
              <a:t>‹#›</a:t>
            </a:fld>
            <a:endParaRPr lang="zh-CN" altLang="en-US"/>
          </a:p>
        </p:txBody>
      </p:sp>
    </p:spTree>
    <p:extLst>
      <p:ext uri="{BB962C8B-B14F-4D97-AF65-F5344CB8AC3E}">
        <p14:creationId xmlns="" xmlns:p14="http://schemas.microsoft.com/office/powerpoint/2010/main" val="275330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my.oschina.net/u/876354/blog/1634322"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79D3A6B6-EB2D-40B4-804D-0DEBF837A4C8}" type="slidenum">
              <a:rPr lang="zh-CN" altLang="en-US" smtClean="0"/>
              <a:pPr/>
              <a:t>1</a:t>
            </a:fld>
            <a:endParaRPr lang="zh-CN" altLang="en-US"/>
          </a:p>
        </p:txBody>
      </p:sp>
    </p:spTree>
    <p:extLst>
      <p:ext uri="{BB962C8B-B14F-4D97-AF65-F5344CB8AC3E}">
        <p14:creationId xmlns="" xmlns:p14="http://schemas.microsoft.com/office/powerpoint/2010/main" val="1520362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随着卷积网的主要结构的发展和性能的提升，物体检测准确率也大幅度提升。</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12</a:t>
            </a:fld>
            <a:endParaRPr lang="zh-CN" altLang="en-US"/>
          </a:p>
        </p:txBody>
      </p:sp>
    </p:spTree>
    <p:extLst>
      <p:ext uri="{BB962C8B-B14F-4D97-AF65-F5344CB8AC3E}">
        <p14:creationId xmlns="" xmlns:p14="http://schemas.microsoft.com/office/powerpoint/2010/main" val="222686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5D8A7C0E-B7BF-4005-B404-69F277DC4FA2}" type="slidenum">
              <a:rPr lang="zh-CN" altLang="en-US" smtClean="0"/>
              <a:pPr/>
              <a:t>13</a:t>
            </a:fld>
            <a:endParaRPr lang="zh-CN" altLang="en-US"/>
          </a:p>
        </p:txBody>
      </p:sp>
    </p:spTree>
    <p:extLst>
      <p:ext uri="{BB962C8B-B14F-4D97-AF65-F5344CB8AC3E}">
        <p14:creationId xmlns="" xmlns:p14="http://schemas.microsoft.com/office/powerpoint/2010/main" val="344742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4E6A6A-9254-4023-8292-2DA31696069C}" type="slidenum">
              <a:rPr lang="zh-CN" altLang="en-US" smtClean="0"/>
              <a:pPr/>
              <a:t>14</a:t>
            </a:fld>
            <a:endParaRPr lang="zh-CN" altLang="en-US"/>
          </a:p>
        </p:txBody>
      </p:sp>
    </p:spTree>
    <p:extLst>
      <p:ext uri="{BB962C8B-B14F-4D97-AF65-F5344CB8AC3E}">
        <p14:creationId xmlns="" xmlns:p14="http://schemas.microsoft.com/office/powerpoint/2010/main" val="241189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CCN</a:t>
            </a:r>
            <a:r>
              <a:rPr lang="zh-CN" altLang="en-US" dirty="0" smtClean="0"/>
              <a:t>主要针对图像中的视觉识别任务，目前被广泛部署于很多实际应用中。</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15</a:t>
            </a:fld>
            <a:endParaRPr lang="zh-CN" altLang="en-US"/>
          </a:p>
        </p:txBody>
      </p:sp>
    </p:spTree>
    <p:extLst>
      <p:ext uri="{BB962C8B-B14F-4D97-AF65-F5344CB8AC3E}">
        <p14:creationId xmlns="" xmlns:p14="http://schemas.microsoft.com/office/powerpoint/2010/main" val="258416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将图像所有像素逐行拉成一个向量，就是</a:t>
            </a:r>
            <a:r>
              <a:rPr lang="en-US" altLang="zh-CN" dirty="0" smtClean="0"/>
              <a:t>200x200=4</a:t>
            </a:r>
            <a:r>
              <a:rPr lang="zh-CN" altLang="en-US" dirty="0" smtClean="0"/>
              <a:t>万维的数据。做为神经网络的输入，假设我们的隐藏层有</a:t>
            </a:r>
            <a:r>
              <a:rPr lang="en-US" altLang="zh-CN" dirty="0" smtClean="0"/>
              <a:t>40</a:t>
            </a:r>
            <a:r>
              <a:rPr lang="zh-CN" altLang="en-US" dirty="0" smtClean="0"/>
              <a:t>万个神经元。每个神经元进行的操作是对这</a:t>
            </a:r>
            <a:r>
              <a:rPr lang="en-US" altLang="zh-CN" dirty="0" smtClean="0"/>
              <a:t>4</a:t>
            </a:r>
            <a:r>
              <a:rPr lang="zh-CN" altLang="en-US" dirty="0" smtClean="0"/>
              <a:t>万维的向量做线性加权，加上一个偏置量，经过一个非线性激励函数获得响应值。每个神经元的参数就是</a:t>
            </a:r>
            <a:r>
              <a:rPr lang="en-US" altLang="zh-CN" dirty="0" smtClean="0"/>
              <a:t>4w+1</a:t>
            </a:r>
            <a:r>
              <a:rPr lang="zh-CN" altLang="en-US" dirty="0" smtClean="0"/>
              <a:t>个。如果有</a:t>
            </a:r>
            <a:r>
              <a:rPr lang="en-US" altLang="zh-CN" dirty="0" smtClean="0"/>
              <a:t>40w</a:t>
            </a:r>
            <a:r>
              <a:rPr lang="zh-CN" altLang="en-US" dirty="0" smtClean="0"/>
              <a:t>个神经元，就需要</a:t>
            </a:r>
            <a:r>
              <a:rPr lang="en-US" altLang="zh-CN" dirty="0" smtClean="0"/>
              <a:t>4w*40w=160</a:t>
            </a:r>
            <a:r>
              <a:rPr lang="zh-CN" altLang="en-US" dirty="0" smtClean="0"/>
              <a:t>亿个参数。</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16</a:t>
            </a:fld>
            <a:endParaRPr lang="zh-CN" altLang="en-US"/>
          </a:p>
        </p:txBody>
      </p:sp>
    </p:spTree>
    <p:extLst>
      <p:ext uri="{BB962C8B-B14F-4D97-AF65-F5344CB8AC3E}">
        <p14:creationId xmlns="" xmlns:p14="http://schemas.microsoft.com/office/powerpoint/2010/main" val="6725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根据图像的这种空间结构化和局部相关特性，我们用局部连接来替代全连接。假设依然采用</a:t>
            </a:r>
            <a:r>
              <a:rPr lang="en-US" altLang="zh-CN" dirty="0" smtClean="0"/>
              <a:t>40</a:t>
            </a:r>
            <a:r>
              <a:rPr lang="zh-CN" altLang="en-US" dirty="0" smtClean="0"/>
              <a:t>万个神经元，但每个神经元只感知</a:t>
            </a:r>
            <a:r>
              <a:rPr lang="en-US" altLang="zh-CN" dirty="0" smtClean="0"/>
              <a:t>10x10</a:t>
            </a:r>
            <a:r>
              <a:rPr lang="zh-CN" altLang="en-US" dirty="0" smtClean="0"/>
              <a:t>的局部区域，那么根据神经元的表达，每个神经元只需要</a:t>
            </a:r>
            <a:r>
              <a:rPr lang="en-US" altLang="zh-CN" dirty="0" smtClean="0"/>
              <a:t>101</a:t>
            </a:r>
            <a:r>
              <a:rPr lang="zh-CN" altLang="en-US" dirty="0" smtClean="0"/>
              <a:t>个参数。</a:t>
            </a:r>
            <a:r>
              <a:rPr lang="en-US" altLang="zh-CN" dirty="0" smtClean="0"/>
              <a:t>40</a:t>
            </a:r>
            <a:r>
              <a:rPr lang="zh-CN" altLang="en-US" dirty="0" smtClean="0"/>
              <a:t>万个神经元就只需要</a:t>
            </a:r>
            <a:r>
              <a:rPr lang="en-US" altLang="zh-CN" dirty="0" smtClean="0"/>
              <a:t>4</a:t>
            </a:r>
            <a:r>
              <a:rPr lang="zh-CN" altLang="en-US" dirty="0" smtClean="0"/>
              <a:t>百万个参数进行表达，这就将神经网络的模型压缩了四千倍。</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18</a:t>
            </a:fld>
            <a:endParaRPr lang="zh-CN" altLang="en-US"/>
          </a:p>
        </p:txBody>
      </p:sp>
    </p:spTree>
    <p:extLst>
      <p:ext uri="{BB962C8B-B14F-4D97-AF65-F5344CB8AC3E}">
        <p14:creationId xmlns="" xmlns:p14="http://schemas.microsoft.com/office/powerpoint/2010/main" val="332893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局部连接网络的</a:t>
            </a:r>
            <a:r>
              <a:rPr lang="en-US" altLang="zh-CN" dirty="0" smtClean="0"/>
              <a:t>40</a:t>
            </a:r>
            <a:r>
              <a:rPr lang="zh-CN" altLang="en-US" dirty="0" smtClean="0"/>
              <a:t>万个神经元是跟局部区域在图像中的位置相关的，即不同位置所对应的神经元不同。但对视觉系统来说，我们去感知一个图像的时候，对某些固定的模式或图案所产生的响应是与其所在位置关系不大的。例如小猫的例子，我们去感知它的局部特征时，比如圆圆的黑黑眼睛、尖尖的毛绒绒的耳朵，不管是在什么位置，我们都可以获得比较一致的响应。那么也就意味着，这些神经元是通过一种相同的函数对图像中的不同位置的局部区域进行响应。这就对应了信号处理领域内的卷积的概念。</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19</a:t>
            </a:fld>
            <a:endParaRPr lang="zh-CN" altLang="en-US"/>
          </a:p>
        </p:txBody>
      </p:sp>
    </p:spTree>
    <p:extLst>
      <p:ext uri="{BB962C8B-B14F-4D97-AF65-F5344CB8AC3E}">
        <p14:creationId xmlns="" xmlns:p14="http://schemas.microsoft.com/office/powerpoint/2010/main" val="196593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所以卷积神经网络的基本操作就是利用局部连接和权值共享两个特征，用卷积操作替代全连接。</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20</a:t>
            </a:fld>
            <a:endParaRPr lang="zh-CN" altLang="en-US"/>
          </a:p>
        </p:txBody>
      </p:sp>
    </p:spTree>
    <p:extLst>
      <p:ext uri="{BB962C8B-B14F-4D97-AF65-F5344CB8AC3E}">
        <p14:creationId xmlns="" xmlns:p14="http://schemas.microsoft.com/office/powerpoint/2010/main" val="174090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21</a:t>
            </a:fld>
            <a:endParaRPr lang="zh-CN" altLang="en-US"/>
          </a:p>
        </p:txBody>
      </p:sp>
    </p:spTree>
    <p:extLst>
      <p:ext uri="{BB962C8B-B14F-4D97-AF65-F5344CB8AC3E}">
        <p14:creationId xmlns="" xmlns:p14="http://schemas.microsoft.com/office/powerpoint/2010/main" val="2511131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一个卷积层虽然参数相比于全连接减少了，但其感知野有限，仅仅感知了</a:t>
            </a:r>
            <a:r>
              <a:rPr lang="en-US" altLang="zh-CN" dirty="0" smtClean="0"/>
              <a:t>10x10</a:t>
            </a:r>
            <a:r>
              <a:rPr lang="zh-CN" altLang="en-US" dirty="0" smtClean="0"/>
              <a:t>的局部区域。但对于视觉识别任务来说，需要更大的感知野，获取图像全局信息。那么怎么构建一个能够感知全局信息的神经网络呢？</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22</a:t>
            </a:fld>
            <a:endParaRPr lang="zh-CN" altLang="en-US"/>
          </a:p>
        </p:txBody>
      </p:sp>
    </p:spTree>
    <p:extLst>
      <p:ext uri="{BB962C8B-B14F-4D97-AF65-F5344CB8AC3E}">
        <p14:creationId xmlns="" xmlns:p14="http://schemas.microsoft.com/office/powerpoint/2010/main" val="239441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4E6A6A-9254-4023-8292-2DA31696069C}" type="slidenum">
              <a:rPr lang="zh-CN" altLang="en-US" smtClean="0"/>
              <a:pPr/>
              <a:t>2</a:t>
            </a:fld>
            <a:endParaRPr lang="zh-CN" altLang="en-US"/>
          </a:p>
        </p:txBody>
      </p:sp>
    </p:spTree>
    <p:extLst>
      <p:ext uri="{BB962C8B-B14F-4D97-AF65-F5344CB8AC3E}">
        <p14:creationId xmlns="" xmlns:p14="http://schemas.microsoft.com/office/powerpoint/2010/main" val="254029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所以，学者们从神经生物学的视觉系统工作机制获得启发和灵感。</a:t>
            </a:r>
            <a:endParaRPr lang="en-US" altLang="zh-CN" dirty="0" smtClean="0"/>
          </a:p>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23</a:t>
            </a:fld>
            <a:endParaRPr lang="zh-CN" altLang="en-US"/>
          </a:p>
        </p:txBody>
      </p:sp>
    </p:spTree>
    <p:extLst>
      <p:ext uri="{BB962C8B-B14F-4D97-AF65-F5344CB8AC3E}">
        <p14:creationId xmlns="" xmlns:p14="http://schemas.microsoft.com/office/powerpoint/2010/main" val="2749133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所以，学者们从神经生物学的视觉系统工作机制获得启发和灵感。</a:t>
            </a:r>
            <a:endParaRPr lang="en-US" altLang="zh-CN" dirty="0" smtClean="0"/>
          </a:p>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24</a:t>
            </a:fld>
            <a:endParaRPr lang="zh-CN" altLang="en-US"/>
          </a:p>
        </p:txBody>
      </p:sp>
    </p:spTree>
    <p:extLst>
      <p:ext uri="{BB962C8B-B14F-4D97-AF65-F5344CB8AC3E}">
        <p14:creationId xmlns="" xmlns:p14="http://schemas.microsoft.com/office/powerpoint/2010/main" val="2519990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将多个基本的</a:t>
            </a:r>
            <a:r>
              <a:rPr lang="en-US" altLang="zh-CN" dirty="0" err="1" smtClean="0"/>
              <a:t>hubel-wiesel</a:t>
            </a:r>
            <a:r>
              <a:rPr lang="zh-CN" altLang="en-US" dirty="0" smtClean="0"/>
              <a:t>模块进行叠加组合，就形成了一个多层卷积网络。其中一个早期的经典模型就是由纽约大学的</a:t>
            </a:r>
            <a:r>
              <a:rPr lang="en-US" altLang="zh-CN" dirty="0" smtClean="0"/>
              <a:t>Yann</a:t>
            </a:r>
            <a:r>
              <a:rPr lang="en-US" altLang="zh-CN" baseline="0" dirty="0" smtClean="0"/>
              <a:t> </a:t>
            </a:r>
            <a:r>
              <a:rPr lang="en-US" altLang="zh-CN" baseline="0" dirty="0" err="1" smtClean="0"/>
              <a:t>LeCun</a:t>
            </a:r>
            <a:r>
              <a:rPr lang="zh-CN" altLang="en-US" baseline="0" dirty="0" smtClean="0"/>
              <a:t>教授在八九十年代提出的</a:t>
            </a:r>
            <a:r>
              <a:rPr lang="en-US" altLang="zh-CN" baseline="0" dirty="0" err="1" smtClean="0"/>
              <a:t>LeNet</a:t>
            </a:r>
            <a:r>
              <a:rPr lang="zh-CN" altLang="en-US" baseline="0" dirty="0" smtClean="0"/>
              <a:t>，成功的用于手写体的识别。虽然</a:t>
            </a:r>
            <a:r>
              <a:rPr lang="en-US" altLang="zh-CN" baseline="0" dirty="0" err="1" smtClean="0"/>
              <a:t>LeNet</a:t>
            </a:r>
            <a:r>
              <a:rPr lang="zh-CN" altLang="en-US" baseline="0" dirty="0" smtClean="0"/>
              <a:t>能一定程度的解决手写数字的识别，但在当时由于数据和计算资源非常有限，神经网络很难在其他复杂的视觉任务中取得好的表现，所以</a:t>
            </a:r>
            <a:r>
              <a:rPr lang="en-US" altLang="zh-CN" baseline="0" dirty="0" smtClean="0"/>
              <a:t>90</a:t>
            </a:r>
            <a:r>
              <a:rPr lang="zh-CN" altLang="en-US" baseline="0" dirty="0" smtClean="0"/>
              <a:t>年代就遭遇了人工智能或者说神经网络的寒冬。</a:t>
            </a:r>
            <a:endParaRPr lang="en-US" altLang="zh-CN" baseline="0" dirty="0" smtClean="0"/>
          </a:p>
          <a:p>
            <a:r>
              <a:rPr lang="en-US" altLang="zh-CN" baseline="0" dirty="0" err="1" smtClean="0"/>
              <a:t>LeCun</a:t>
            </a:r>
            <a:r>
              <a:rPr lang="zh-CN" altLang="en-US" baseline="0" dirty="0" smtClean="0"/>
              <a:t>本人也是遇到了研究事业的瓶颈。但随着互联网的发展、数据的爆发式增长、众包资源、以及</a:t>
            </a:r>
            <a:r>
              <a:rPr lang="en-US" altLang="zh-CN" baseline="0" dirty="0" smtClean="0"/>
              <a:t>GPU</a:t>
            </a:r>
            <a:r>
              <a:rPr lang="zh-CN" altLang="en-US" baseline="0" dirty="0" smtClean="0"/>
              <a:t>硬件的发展，使得海量的数据、计算变得可能，神经网络在</a:t>
            </a:r>
            <a:r>
              <a:rPr lang="en-US" altLang="zh-CN" baseline="0" dirty="0" smtClean="0"/>
              <a:t>10</a:t>
            </a:r>
            <a:r>
              <a:rPr lang="zh-CN" altLang="en-US" baseline="0" dirty="0" smtClean="0"/>
              <a:t>年后再次掀起了人工智能的热潮。</a:t>
            </a:r>
            <a:endParaRPr lang="en-US" altLang="zh-CN" baseline="0" dirty="0" smtClean="0"/>
          </a:p>
          <a:p>
            <a:r>
              <a:rPr lang="zh-CN" altLang="en-US" baseline="0" dirty="0" smtClean="0"/>
              <a:t>其中卷积神经网络就在图像处理、视觉任务中取得了突破性的进展。我们今天也就从</a:t>
            </a:r>
            <a:r>
              <a:rPr lang="en-US" altLang="zh-CN" baseline="0" dirty="0" err="1" smtClean="0"/>
              <a:t>LeNet</a:t>
            </a:r>
            <a:r>
              <a:rPr lang="zh-CN" altLang="en-US" baseline="0" dirty="0" smtClean="0"/>
              <a:t>做为起始，介绍卷积神经网络的基本框架和发展。</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25</a:t>
            </a:fld>
            <a:endParaRPr lang="zh-CN" altLang="en-US"/>
          </a:p>
        </p:txBody>
      </p:sp>
    </p:spTree>
    <p:extLst>
      <p:ext uri="{BB962C8B-B14F-4D97-AF65-F5344CB8AC3E}">
        <p14:creationId xmlns="" xmlns:p14="http://schemas.microsoft.com/office/powerpoint/2010/main" val="409942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将多个基本的</a:t>
            </a:r>
            <a:r>
              <a:rPr lang="en-US" altLang="zh-CN" dirty="0" err="1" smtClean="0"/>
              <a:t>hubel-wiesel</a:t>
            </a:r>
            <a:r>
              <a:rPr lang="zh-CN" altLang="en-US" dirty="0" smtClean="0"/>
              <a:t>模块进行叠加组合，就形成了一个多层卷积网络。其中一个早期的经典模型就是由纽约大学的</a:t>
            </a:r>
            <a:r>
              <a:rPr lang="en-US" altLang="zh-CN" dirty="0" smtClean="0"/>
              <a:t>Yann</a:t>
            </a:r>
            <a:r>
              <a:rPr lang="en-US" altLang="zh-CN" baseline="0" dirty="0" smtClean="0"/>
              <a:t> </a:t>
            </a:r>
            <a:r>
              <a:rPr lang="en-US" altLang="zh-CN" baseline="0" dirty="0" err="1" smtClean="0"/>
              <a:t>LeCun</a:t>
            </a:r>
            <a:r>
              <a:rPr lang="zh-CN" altLang="en-US" baseline="0" dirty="0" smtClean="0"/>
              <a:t>教授在八九十年代提出的</a:t>
            </a:r>
            <a:r>
              <a:rPr lang="en-US" altLang="zh-CN" baseline="0" dirty="0" err="1" smtClean="0"/>
              <a:t>LeNet</a:t>
            </a:r>
            <a:r>
              <a:rPr lang="zh-CN" altLang="en-US" baseline="0" dirty="0" smtClean="0"/>
              <a:t>，成功的用于手写体的识别。虽然</a:t>
            </a:r>
            <a:r>
              <a:rPr lang="en-US" altLang="zh-CN" baseline="0" dirty="0" err="1" smtClean="0"/>
              <a:t>LeNet</a:t>
            </a:r>
            <a:r>
              <a:rPr lang="zh-CN" altLang="en-US" baseline="0" dirty="0" smtClean="0"/>
              <a:t>能一定程度的解决手写数字的识别，但在当时由于数据和计算资源非常有限，神经网络很难在其他复杂的视觉任务中取得好的表现，所以</a:t>
            </a:r>
            <a:r>
              <a:rPr lang="en-US" altLang="zh-CN" baseline="0" dirty="0" smtClean="0"/>
              <a:t>90</a:t>
            </a:r>
            <a:r>
              <a:rPr lang="zh-CN" altLang="en-US" baseline="0" dirty="0" smtClean="0"/>
              <a:t>年代就遭遇了人工智能或者说神经网络的寒冬。</a:t>
            </a:r>
            <a:endParaRPr lang="en-US" altLang="zh-CN" baseline="0" dirty="0" smtClean="0"/>
          </a:p>
          <a:p>
            <a:r>
              <a:rPr lang="en-US" altLang="zh-CN" baseline="0" dirty="0" err="1" smtClean="0"/>
              <a:t>LeCun</a:t>
            </a:r>
            <a:r>
              <a:rPr lang="zh-CN" altLang="en-US" baseline="0" dirty="0" smtClean="0"/>
              <a:t>本人也是遇到了研究事业的瓶颈。但随着互联网的发展、数据的爆发式增长、众包资源、以及</a:t>
            </a:r>
            <a:r>
              <a:rPr lang="en-US" altLang="zh-CN" baseline="0" dirty="0" smtClean="0"/>
              <a:t>GPU</a:t>
            </a:r>
            <a:r>
              <a:rPr lang="zh-CN" altLang="en-US" baseline="0" dirty="0" smtClean="0"/>
              <a:t>硬件的发展，使得海量的数据、计算变得可能，神经网络在</a:t>
            </a:r>
            <a:r>
              <a:rPr lang="en-US" altLang="zh-CN" baseline="0" dirty="0" smtClean="0"/>
              <a:t>10</a:t>
            </a:r>
            <a:r>
              <a:rPr lang="zh-CN" altLang="en-US" baseline="0" dirty="0" smtClean="0"/>
              <a:t>年后再次掀起了人工智能的热潮。</a:t>
            </a:r>
            <a:endParaRPr lang="en-US" altLang="zh-CN" baseline="0" dirty="0" smtClean="0"/>
          </a:p>
          <a:p>
            <a:r>
              <a:rPr lang="zh-CN" altLang="en-US" baseline="0" dirty="0" smtClean="0"/>
              <a:t>其中卷积神经网络就在图像处理、视觉任务中取得了突破性的进展。我们今天也就从</a:t>
            </a:r>
            <a:r>
              <a:rPr lang="en-US" altLang="zh-CN" baseline="0" dirty="0" err="1" smtClean="0"/>
              <a:t>LeNet</a:t>
            </a:r>
            <a:r>
              <a:rPr lang="zh-CN" altLang="en-US" baseline="0" dirty="0" smtClean="0"/>
              <a:t>做为起始，介绍卷积神经网络的基本框架和发展。</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26</a:t>
            </a:fld>
            <a:endParaRPr lang="zh-CN" altLang="en-US"/>
          </a:p>
        </p:txBody>
      </p:sp>
    </p:spTree>
    <p:extLst>
      <p:ext uri="{BB962C8B-B14F-4D97-AF65-F5344CB8AC3E}">
        <p14:creationId xmlns="" xmlns:p14="http://schemas.microsoft.com/office/powerpoint/2010/main" val="2734555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27</a:t>
            </a:fld>
            <a:endParaRPr lang="zh-CN" altLang="en-US"/>
          </a:p>
        </p:txBody>
      </p:sp>
    </p:spTree>
    <p:extLst>
      <p:ext uri="{BB962C8B-B14F-4D97-AF65-F5344CB8AC3E}">
        <p14:creationId xmlns="" xmlns:p14="http://schemas.microsoft.com/office/powerpoint/2010/main" val="227511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28</a:t>
            </a:fld>
            <a:endParaRPr lang="zh-CN" altLang="en-US"/>
          </a:p>
        </p:txBody>
      </p:sp>
    </p:spTree>
    <p:extLst>
      <p:ext uri="{BB962C8B-B14F-4D97-AF65-F5344CB8AC3E}">
        <p14:creationId xmlns="" xmlns:p14="http://schemas.microsoft.com/office/powerpoint/2010/main" val="388034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 </a:t>
            </a:r>
            <a:r>
              <a:rPr lang="zh-CN" altLang="en-US" dirty="0" smtClean="0"/>
              <a:t>不再是每个神经元都和上一层所有的特征图相连</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29</a:t>
            </a:fld>
            <a:endParaRPr lang="zh-CN" altLang="en-US"/>
          </a:p>
        </p:txBody>
      </p:sp>
    </p:spTree>
    <p:extLst>
      <p:ext uri="{BB962C8B-B14F-4D97-AF65-F5344CB8AC3E}">
        <p14:creationId xmlns="" xmlns:p14="http://schemas.microsoft.com/office/powerpoint/2010/main" val="332014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  </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30</a:t>
            </a:fld>
            <a:endParaRPr lang="zh-CN" altLang="en-US"/>
          </a:p>
        </p:txBody>
      </p:sp>
    </p:spTree>
    <p:extLst>
      <p:ext uri="{BB962C8B-B14F-4D97-AF65-F5344CB8AC3E}">
        <p14:creationId xmlns="" xmlns:p14="http://schemas.microsoft.com/office/powerpoint/2010/main" val="2376296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全连接：感知野就对应到输入图像的全部像素。</a:t>
            </a:r>
            <a:endParaRPr lang="en-US" altLang="zh-CN" dirty="0" smtClean="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31</a:t>
            </a:fld>
            <a:endParaRPr lang="zh-CN" altLang="en-US"/>
          </a:p>
        </p:txBody>
      </p:sp>
    </p:spTree>
    <p:extLst>
      <p:ext uri="{BB962C8B-B14F-4D97-AF65-F5344CB8AC3E}">
        <p14:creationId xmlns="" xmlns:p14="http://schemas.microsoft.com/office/powerpoint/2010/main" val="279183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32</a:t>
            </a:fld>
            <a:endParaRPr lang="zh-CN" altLang="en-US"/>
          </a:p>
        </p:txBody>
      </p:sp>
    </p:spTree>
    <p:extLst>
      <p:ext uri="{BB962C8B-B14F-4D97-AF65-F5344CB8AC3E}">
        <p14:creationId xmlns="" xmlns:p14="http://schemas.microsoft.com/office/powerpoint/2010/main" val="2511760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4E6A6A-9254-4023-8292-2DA31696069C}" type="slidenum">
              <a:rPr lang="zh-CN" altLang="en-US" smtClean="0"/>
              <a:pPr/>
              <a:t>3</a:t>
            </a:fld>
            <a:endParaRPr lang="zh-CN" altLang="en-US"/>
          </a:p>
        </p:txBody>
      </p:sp>
    </p:spTree>
    <p:extLst>
      <p:ext uri="{BB962C8B-B14F-4D97-AF65-F5344CB8AC3E}">
        <p14:creationId xmlns="" xmlns:p14="http://schemas.microsoft.com/office/powerpoint/2010/main" val="452922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33</a:t>
            </a:fld>
            <a:endParaRPr lang="zh-CN" altLang="en-US"/>
          </a:p>
        </p:txBody>
      </p:sp>
    </p:spTree>
    <p:extLst>
      <p:ext uri="{BB962C8B-B14F-4D97-AF65-F5344CB8AC3E}">
        <p14:creationId xmlns="" xmlns:p14="http://schemas.microsoft.com/office/powerpoint/2010/main" val="499591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如下图所示，</a:t>
            </a:r>
            <a:r>
              <a:rPr lang="en-US" altLang="zh-CN" dirty="0" smtClean="0"/>
              <a:t>V1</a:t>
            </a:r>
            <a:r>
              <a:rPr lang="zh-CN" altLang="en-US" dirty="0" smtClean="0"/>
              <a:t>皮层的每块区域都包含特定神经元，它们对特定角度光照的反应都有差异：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34</a:t>
            </a:fld>
            <a:endParaRPr lang="zh-CN" altLang="en-US"/>
          </a:p>
        </p:txBody>
      </p:sp>
    </p:spTree>
    <p:extLst>
      <p:ext uri="{BB962C8B-B14F-4D97-AF65-F5344CB8AC3E}">
        <p14:creationId xmlns="" xmlns:p14="http://schemas.microsoft.com/office/powerpoint/2010/main" val="1104531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err="1" smtClean="0"/>
              <a:t>LeNet</a:t>
            </a:r>
            <a:r>
              <a:rPr lang="zh-CN" altLang="en-US" dirty="0" smtClean="0"/>
              <a:t>模型各层的特征图、下采样等。</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35</a:t>
            </a:fld>
            <a:endParaRPr lang="zh-CN" altLang="en-US"/>
          </a:p>
        </p:txBody>
      </p:sp>
    </p:spTree>
    <p:extLst>
      <p:ext uri="{BB962C8B-B14F-4D97-AF65-F5344CB8AC3E}">
        <p14:creationId xmlns="" xmlns:p14="http://schemas.microsoft.com/office/powerpoint/2010/main" val="42512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LeNet5</a:t>
            </a:r>
            <a:r>
              <a:rPr lang="zh-CN" altLang="en-US" sz="1200" b="0" i="0" kern="1200" dirty="0" smtClean="0">
                <a:solidFill>
                  <a:schemeClr val="tx1"/>
                </a:solidFill>
                <a:effectLst/>
                <a:latin typeface="+mn-lt"/>
                <a:ea typeface="+mn-ea"/>
                <a:cs typeface="+mn-cs"/>
              </a:rPr>
              <a:t>诞生于</a:t>
            </a:r>
            <a:r>
              <a:rPr lang="en-US" altLang="zh-CN" sz="1200" b="0" i="0" kern="1200" dirty="0" smtClean="0">
                <a:solidFill>
                  <a:schemeClr val="tx1"/>
                </a:solidFill>
                <a:effectLst/>
                <a:latin typeface="+mn-lt"/>
                <a:ea typeface="+mn-ea"/>
                <a:cs typeface="+mn-cs"/>
              </a:rPr>
              <a:t>1994</a:t>
            </a:r>
            <a:r>
              <a:rPr lang="zh-CN" altLang="en-US" sz="1200" b="0" i="0" kern="1200" dirty="0" smtClean="0">
                <a:solidFill>
                  <a:schemeClr val="tx1"/>
                </a:solidFill>
                <a:effectLst/>
                <a:latin typeface="+mn-lt"/>
                <a:ea typeface="+mn-ea"/>
                <a:cs typeface="+mn-cs"/>
              </a:rPr>
              <a:t>年，是最早的卷积神经网络之一， 由</a:t>
            </a:r>
            <a:r>
              <a:rPr lang="en-US" altLang="zh-CN" sz="1200" b="0" i="0" kern="1200" dirty="0" smtClean="0">
                <a:solidFill>
                  <a:schemeClr val="tx1"/>
                </a:solidFill>
                <a:effectLst/>
                <a:latin typeface="+mn-lt"/>
                <a:ea typeface="+mn-ea"/>
                <a:cs typeface="+mn-cs"/>
              </a:rPr>
              <a:t>Yann </a:t>
            </a:r>
            <a:r>
              <a:rPr lang="en-US" altLang="zh-CN" sz="1200" b="0" i="0" kern="1200" dirty="0" err="1" smtClean="0">
                <a:solidFill>
                  <a:schemeClr val="tx1"/>
                </a:solidFill>
                <a:effectLst/>
                <a:latin typeface="+mn-lt"/>
                <a:ea typeface="+mn-ea"/>
                <a:cs typeface="+mn-cs"/>
              </a:rPr>
              <a:t>LeCun</a:t>
            </a:r>
            <a:r>
              <a:rPr lang="zh-CN" altLang="en-US" sz="1200" b="0" i="0" kern="1200" dirty="0" smtClean="0">
                <a:solidFill>
                  <a:schemeClr val="tx1"/>
                </a:solidFill>
                <a:effectLst/>
                <a:latin typeface="+mn-lt"/>
                <a:ea typeface="+mn-ea"/>
                <a:cs typeface="+mn-cs"/>
              </a:rPr>
              <a:t>完成，推动了深度学习领域的发展。在那时候，没有</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帮助训练模型，甚至</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的速度也很慢，因此，</a:t>
            </a:r>
            <a:r>
              <a:rPr lang="en-US" altLang="zh-CN" sz="1200" b="0" i="0" kern="1200" dirty="0" smtClean="0">
                <a:solidFill>
                  <a:schemeClr val="tx1"/>
                </a:solidFill>
                <a:effectLst/>
                <a:latin typeface="+mn-lt"/>
                <a:ea typeface="+mn-ea"/>
                <a:cs typeface="+mn-cs"/>
              </a:rPr>
              <a:t>LeNet5</a:t>
            </a:r>
            <a:r>
              <a:rPr lang="zh-CN" altLang="en-US" sz="1200" b="0" i="0" kern="1200" dirty="0" smtClean="0">
                <a:solidFill>
                  <a:schemeClr val="tx1"/>
                </a:solidFill>
                <a:effectLst/>
                <a:latin typeface="+mn-lt"/>
                <a:ea typeface="+mn-ea"/>
                <a:cs typeface="+mn-cs"/>
              </a:rPr>
              <a:t>通过巧妙的设计，利用卷积、参数共享、池化等操作提取特征，避免了大量的计算成本，最后再使用全连接神经网络进行分类识别，这个网络也是最近大量神经网络架构的起点，给这个领域带来了许多灵感。</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36</a:t>
            </a:fld>
            <a:endParaRPr lang="zh-CN" altLang="en-US"/>
          </a:p>
        </p:txBody>
      </p:sp>
    </p:spTree>
    <p:extLst>
      <p:ext uri="{BB962C8B-B14F-4D97-AF65-F5344CB8AC3E}">
        <p14:creationId xmlns="" xmlns:p14="http://schemas.microsoft.com/office/powerpoint/2010/main" val="2241742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4E6A6A-9254-4023-8292-2DA31696069C}" type="slidenum">
              <a:rPr lang="zh-CN" altLang="en-US" smtClean="0"/>
              <a:pPr/>
              <a:t>38</a:t>
            </a:fld>
            <a:endParaRPr lang="zh-CN" altLang="en-US"/>
          </a:p>
        </p:txBody>
      </p:sp>
    </p:spTree>
    <p:extLst>
      <p:ext uri="{BB962C8B-B14F-4D97-AF65-F5344CB8AC3E}">
        <p14:creationId xmlns="" xmlns:p14="http://schemas.microsoft.com/office/powerpoint/2010/main" val="3290831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深度由</a:t>
            </a:r>
            <a:r>
              <a:rPr lang="en-US" altLang="zh-CN" dirty="0" smtClean="0"/>
              <a:t>5</a:t>
            </a:r>
            <a:r>
              <a:rPr lang="zh-CN" altLang="en-US" dirty="0" smtClean="0"/>
              <a:t>层增加到</a:t>
            </a:r>
            <a:r>
              <a:rPr lang="en-US" altLang="zh-CN" dirty="0" smtClean="0"/>
              <a:t>100</a:t>
            </a:r>
            <a:r>
              <a:rPr lang="zh-CN" altLang="en-US" dirty="0" smtClean="0"/>
              <a:t>多层</a:t>
            </a:r>
            <a:r>
              <a:rPr lang="zh-CN" altLang="en-US" baseline="0" dirty="0" smtClean="0"/>
              <a:t>，性能逐步提升，网络结构也在由简单的堆叠到复杂的结构</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39</a:t>
            </a:fld>
            <a:endParaRPr lang="zh-CN" altLang="en-US"/>
          </a:p>
        </p:txBody>
      </p:sp>
    </p:spTree>
    <p:extLst>
      <p:ext uri="{BB962C8B-B14F-4D97-AF65-F5344CB8AC3E}">
        <p14:creationId xmlns="" xmlns:p14="http://schemas.microsoft.com/office/powerpoint/2010/main" val="1459409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自</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诞生之后，后面的</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冠军都是用卷积神经网络（</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）来做的，并且层次越来越深，使得</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成为在图像识别分类的核心算法模型，带来了深度学习的大爆发。</a:t>
            </a:r>
            <a:endParaRPr lang="en-US" altLang="zh-CN" sz="1200" b="0" i="0" kern="1200" dirty="0" smtClean="0">
              <a:solidFill>
                <a:schemeClr val="tx1"/>
              </a:solidFill>
              <a:effectLst/>
              <a:latin typeface="+mn-lt"/>
              <a:ea typeface="+mn-ea"/>
              <a:cs typeface="+mn-cs"/>
            </a:endParaRPr>
          </a:p>
          <a:p>
            <a:r>
              <a:rPr lang="en-US" altLang="zh-CN" dirty="0" smtClean="0"/>
              <a:t>https://blog.csdn.net/rogerchen1983/article/details/79522197</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40</a:t>
            </a:fld>
            <a:endParaRPr lang="zh-CN" altLang="en-US"/>
          </a:p>
        </p:txBody>
      </p:sp>
    </p:spTree>
    <p:extLst>
      <p:ext uri="{BB962C8B-B14F-4D97-AF65-F5344CB8AC3E}">
        <p14:creationId xmlns="" xmlns:p14="http://schemas.microsoft.com/office/powerpoint/2010/main" val="252435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An illustration of the architecture of our CNN, explicitly showing the delineation of responsibilities between the two GPUs. One GPU runs the layer-parts at the top of the ﬁgure while the other runs the layer-parts</a:t>
            </a:r>
          </a:p>
          <a:p>
            <a:r>
              <a:rPr lang="en-US" altLang="zh-CN" dirty="0" smtClean="0"/>
              <a:t>at the bottom. The GPUs communicate only at certain layers. The network’s input is 150,528-dimensional, and the number of neurons in the network’s remaining layers is given by 253,440–186,624–64,896–64,896–43,264–</a:t>
            </a:r>
          </a:p>
          <a:p>
            <a:r>
              <a:rPr lang="en-US" altLang="zh-CN" dirty="0" smtClean="0"/>
              <a:t>4096–4096–1000.</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41</a:t>
            </a:fld>
            <a:endParaRPr lang="zh-CN" altLang="en-US"/>
          </a:p>
        </p:txBody>
      </p:sp>
    </p:spTree>
    <p:extLst>
      <p:ext uri="{BB962C8B-B14F-4D97-AF65-F5344CB8AC3E}">
        <p14:creationId xmlns="" xmlns:p14="http://schemas.microsoft.com/office/powerpoint/2010/main" val="3813130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梯度消失</a:t>
            </a:r>
            <a:r>
              <a:rPr lang="en-US" altLang="zh-CN" dirty="0" smtClean="0"/>
              <a:t>:</a:t>
            </a:r>
            <a:r>
              <a:rPr lang="zh-CN" altLang="en-US" dirty="0" smtClean="0"/>
              <a:t>当神经网络的层数很多时，如果每一层的激励函数都采用</a:t>
            </a:r>
            <a:r>
              <a:rPr lang="en-US" altLang="zh-CN" dirty="0" smtClean="0"/>
              <a:t>sigmoid</a:t>
            </a:r>
            <a:r>
              <a:rPr lang="zh-CN" altLang="en-US" dirty="0" smtClean="0"/>
              <a:t>函数的话，就会产生梯度弥散的问题，因为利用反向传播更新参数时，会乘以它的导数，所以会一直减小。</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梯度饱和：如果输入的是比较大或者比较小的数（例如输入</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，经</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函数后结果接近于</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，梯度接近于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），会产生饱和效应，导致神经元类似于死亡状态。</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42</a:t>
            </a:fld>
            <a:endParaRPr lang="zh-CN" altLang="en-US"/>
          </a:p>
        </p:txBody>
      </p:sp>
    </p:spTree>
    <p:extLst>
      <p:ext uri="{BB962C8B-B14F-4D97-AF65-F5344CB8AC3E}">
        <p14:creationId xmlns="" xmlns:p14="http://schemas.microsoft.com/office/powerpoint/2010/main" val="301848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An illustration of the architecture of our CNN, explicitly showing the delineation of responsibilities between the two GPUs. One GPU runs the layer-parts at the top of the ﬁgure while the other runs the layer-parts</a:t>
            </a:r>
          </a:p>
          <a:p>
            <a:r>
              <a:rPr lang="en-US" altLang="zh-CN" dirty="0" smtClean="0"/>
              <a:t>at the bottom. The GPUs communicate only at certain layers. The network’s input is 150,528-dimensional, and the number of neurons in the network’s remaining layers is given by 253,440–186,624–64,896–64,896–43,264–</a:t>
            </a:r>
          </a:p>
          <a:p>
            <a:r>
              <a:rPr lang="en-US" altLang="zh-CN" dirty="0" smtClean="0"/>
              <a:t>4096–4096–1000.</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46</a:t>
            </a:fld>
            <a:endParaRPr lang="zh-CN" altLang="en-US"/>
          </a:p>
        </p:txBody>
      </p:sp>
    </p:spTree>
    <p:extLst>
      <p:ext uri="{BB962C8B-B14F-4D97-AF65-F5344CB8AC3E}">
        <p14:creationId xmlns="" xmlns:p14="http://schemas.microsoft.com/office/powerpoint/2010/main" val="149278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CNN</a:t>
            </a:r>
            <a:r>
              <a:rPr lang="zh-CN" altLang="en-US" dirty="0" smtClean="0"/>
              <a:t>的成功，一方面依赖于硬件，</a:t>
            </a:r>
            <a:r>
              <a:rPr lang="en-US" altLang="zh-CN" dirty="0" smtClean="0"/>
              <a:t>GPU</a:t>
            </a:r>
            <a:r>
              <a:rPr lang="zh-CN" altLang="en-US" dirty="0" smtClean="0"/>
              <a:t>；一方面依赖于大数据。</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a:t>
            </a:fld>
            <a:endParaRPr lang="zh-CN" altLang="en-US"/>
          </a:p>
        </p:txBody>
      </p:sp>
    </p:spTree>
    <p:extLst>
      <p:ext uri="{BB962C8B-B14F-4D97-AF65-F5344CB8AC3E}">
        <p14:creationId xmlns="" xmlns:p14="http://schemas.microsoft.com/office/powerpoint/2010/main" val="1522299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引入</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主要是为了防止过拟合。在神经网络中</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通过修改神经网络本身结构来实现，对于某一层的神经元，通过定义的概率将神经元置为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这个神经元就不参与前向和后向传播，就如同在网络中被删除了一样，同时保持输入层与输出层神经元的个数不变，然后按照神经网络的学习方法进行参数更新。在下一次迭代中，又重新随机删除一些神经元（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），直至训练结束。</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应该算是</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中一个很大的创新，以至于“神经网络之父”</a:t>
            </a:r>
            <a:r>
              <a:rPr lang="en-US" altLang="zh-CN" sz="1200" b="0" i="0" kern="1200" dirty="0" smtClean="0">
                <a:solidFill>
                  <a:schemeClr val="tx1"/>
                </a:solidFill>
                <a:effectLst/>
                <a:latin typeface="+mn-lt"/>
                <a:ea typeface="+mn-ea"/>
                <a:cs typeface="+mn-cs"/>
              </a:rPr>
              <a:t>Hinton</a:t>
            </a:r>
            <a:r>
              <a:rPr lang="zh-CN" altLang="en-US" sz="1200" b="0" i="0" kern="1200" dirty="0" smtClean="0">
                <a:solidFill>
                  <a:schemeClr val="tx1"/>
                </a:solidFill>
                <a:effectLst/>
                <a:latin typeface="+mn-lt"/>
                <a:ea typeface="+mn-ea"/>
                <a:cs typeface="+mn-cs"/>
              </a:rPr>
              <a:t>在后来很长一段时间里的演讲中都拿</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说事。</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也可以看成是一种模型组合，每次生成的网络结构都不一样，通过组合多个模型的方式能够有效地减少过拟合，</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只需要两倍的训练时间即可实现模型组合（类似取平均）的效果，非常高效。</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48</a:t>
            </a:fld>
            <a:endParaRPr lang="zh-CN" altLang="en-US"/>
          </a:p>
        </p:txBody>
      </p:sp>
    </p:spTree>
    <p:extLst>
      <p:ext uri="{BB962C8B-B14F-4D97-AF65-F5344CB8AC3E}">
        <p14:creationId xmlns="" xmlns:p14="http://schemas.microsoft.com/office/powerpoint/2010/main" val="1417680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引入</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主要是为了防止过拟合。在神经网络中</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通过修改神经网络本身结构来实现，对于某一层的神经元，通过定义的概率将神经元置为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这个神经元就不参与前向和后向传播，就如同在网络中被删除了一样，同时保持输入层与输出层神经元的个数不变，然后按照神经网络的学习方法进行参数更新。在下一次迭代中，又重新随机删除一些神经元（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），直至训练结束。</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应该算是</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中一个很大的创新，以至于“神经网络之父”</a:t>
            </a:r>
            <a:r>
              <a:rPr lang="en-US" altLang="zh-CN" sz="1200" b="0" i="0" kern="1200" dirty="0" smtClean="0">
                <a:solidFill>
                  <a:schemeClr val="tx1"/>
                </a:solidFill>
                <a:effectLst/>
                <a:latin typeface="+mn-lt"/>
                <a:ea typeface="+mn-ea"/>
                <a:cs typeface="+mn-cs"/>
              </a:rPr>
              <a:t>Hinton</a:t>
            </a:r>
            <a:r>
              <a:rPr lang="zh-CN" altLang="en-US" sz="1200" b="0" i="0" kern="1200" dirty="0" smtClean="0">
                <a:solidFill>
                  <a:schemeClr val="tx1"/>
                </a:solidFill>
                <a:effectLst/>
                <a:latin typeface="+mn-lt"/>
                <a:ea typeface="+mn-ea"/>
                <a:cs typeface="+mn-cs"/>
              </a:rPr>
              <a:t>在后来很长一段时间里的演讲中都拿</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说事。</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也可以看成是一种模型组合，每次生成的网络结构都不一样，通过组合多个模型的方式能够有效地减少过拟合，</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只需要两倍的训练时间即可实现模型组合（类似取平均）的效果，非常高效。</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49</a:t>
            </a:fld>
            <a:endParaRPr lang="zh-CN" altLang="en-US"/>
          </a:p>
        </p:txBody>
      </p:sp>
    </p:spTree>
    <p:extLst>
      <p:ext uri="{BB962C8B-B14F-4D97-AF65-F5344CB8AC3E}">
        <p14:creationId xmlns="" xmlns:p14="http://schemas.microsoft.com/office/powerpoint/2010/main" val="403517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50</a:t>
            </a:fld>
            <a:endParaRPr lang="zh-CN" altLang="en-US"/>
          </a:p>
        </p:txBody>
      </p:sp>
    </p:spTree>
    <p:extLst>
      <p:ext uri="{BB962C8B-B14F-4D97-AF65-F5344CB8AC3E}">
        <p14:creationId xmlns="" xmlns:p14="http://schemas.microsoft.com/office/powerpoint/2010/main" val="338413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51</a:t>
            </a:fld>
            <a:endParaRPr lang="zh-CN" altLang="en-US"/>
          </a:p>
        </p:txBody>
      </p:sp>
    </p:spTree>
    <p:extLst>
      <p:ext uri="{BB962C8B-B14F-4D97-AF65-F5344CB8AC3E}">
        <p14:creationId xmlns="" xmlns:p14="http://schemas.microsoft.com/office/powerpoint/2010/main" val="3915571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52</a:t>
            </a:fld>
            <a:endParaRPr lang="zh-CN" altLang="en-US"/>
          </a:p>
        </p:txBody>
      </p:sp>
    </p:spTree>
    <p:extLst>
      <p:ext uri="{BB962C8B-B14F-4D97-AF65-F5344CB8AC3E}">
        <p14:creationId xmlns="" xmlns:p14="http://schemas.microsoft.com/office/powerpoint/2010/main" val="611232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a:t>
            </a:r>
            <a:r>
              <a:rPr lang="en-US" altLang="zh-CN" dirty="0" smtClean="0"/>
              <a:t>Very Deep</a:t>
            </a:r>
            <a:r>
              <a:rPr lang="zh-CN" altLang="en-US" dirty="0" smtClean="0"/>
              <a:t>”：</a:t>
            </a:r>
            <a:r>
              <a:rPr lang="en-US" altLang="zh-CN" dirty="0" smtClean="0"/>
              <a:t>16-19</a:t>
            </a:r>
            <a:r>
              <a:rPr lang="zh-CN" altLang="en-US" dirty="0" smtClean="0"/>
              <a:t>层</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54</a:t>
            </a:fld>
            <a:endParaRPr lang="zh-CN" altLang="en-US"/>
          </a:p>
        </p:txBody>
      </p:sp>
    </p:spTree>
    <p:extLst>
      <p:ext uri="{BB962C8B-B14F-4D97-AF65-F5344CB8AC3E}">
        <p14:creationId xmlns="" xmlns:p14="http://schemas.microsoft.com/office/powerpoint/2010/main" val="3556194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ZFNet</a:t>
            </a:r>
            <a:r>
              <a:rPr lang="zh-CN" altLang="en-US" sz="1200" b="0" i="0" kern="1200" dirty="0" smtClean="0">
                <a:solidFill>
                  <a:schemeClr val="tx1"/>
                </a:solidFill>
                <a:effectLst/>
                <a:latin typeface="+mn-lt"/>
                <a:ea typeface="+mn-ea"/>
                <a:cs typeface="+mn-cs"/>
              </a:rPr>
              <a:t>不同，</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在网络中使用</a:t>
            </a:r>
            <a:r>
              <a:rPr lang="zh-CN" altLang="en-US" sz="1200" b="1" i="0" kern="1200" dirty="0" smtClean="0">
                <a:solidFill>
                  <a:schemeClr val="tx1"/>
                </a:solidFill>
                <a:effectLst/>
                <a:latin typeface="+mn-lt"/>
                <a:ea typeface="+mn-ea"/>
                <a:cs typeface="+mn-cs"/>
              </a:rPr>
              <a:t>很小的卷积</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ZFNet</a:t>
            </a:r>
            <a:r>
              <a:rPr lang="zh-CN" altLang="en-US" sz="1200" b="0" i="0" kern="1200" dirty="0" smtClean="0">
                <a:solidFill>
                  <a:schemeClr val="tx1"/>
                </a:solidFill>
                <a:effectLst/>
                <a:latin typeface="+mn-lt"/>
                <a:ea typeface="+mn-ea"/>
                <a:cs typeface="+mn-cs"/>
              </a:rPr>
              <a:t>在第一个卷积层的卷积分别是</a:t>
            </a:r>
            <a:r>
              <a:rPr lang="en-US" altLang="zh-CN" sz="1200" b="0" i="0" kern="1200" dirty="0" smtClean="0">
                <a:solidFill>
                  <a:schemeClr val="tx1"/>
                </a:solidFill>
                <a:effectLst/>
                <a:latin typeface="+mn-lt"/>
                <a:ea typeface="+mn-ea"/>
                <a:cs typeface="+mn-cs"/>
              </a:rPr>
              <a:t>11*11 with stride 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7*7 with stride 2</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则使用</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的卷积。</a:t>
            </a:r>
          </a:p>
          <a:p>
            <a:pPr latinLnBrk="1"/>
            <a:r>
              <a:rPr lang="zh-CN" altLang="en-US" sz="1200" b="0" i="0" kern="1200" dirty="0" smtClean="0">
                <a:solidFill>
                  <a:schemeClr val="tx1"/>
                </a:solidFill>
                <a:effectLst/>
                <a:latin typeface="+mn-lt"/>
                <a:ea typeface="+mn-ea"/>
                <a:cs typeface="+mn-cs"/>
              </a:rPr>
              <a:t>两个连续的</a:t>
            </a:r>
            <a:r>
              <a:rPr lang="en-US" altLang="zh-CN" sz="1200" b="1" i="0" kern="1200" dirty="0" smtClean="0">
                <a:solidFill>
                  <a:schemeClr val="tx1"/>
                </a:solidFill>
                <a:effectLst/>
                <a:latin typeface="+mn-lt"/>
                <a:ea typeface="+mn-ea"/>
                <a:cs typeface="+mn-cs"/>
              </a:rPr>
              <a:t>3*3</a:t>
            </a:r>
            <a:r>
              <a:rPr lang="zh-CN" altLang="en-US" sz="1200" b="1" i="0" kern="1200" dirty="0" smtClean="0">
                <a:solidFill>
                  <a:schemeClr val="tx1"/>
                </a:solidFill>
                <a:effectLst/>
                <a:latin typeface="+mn-lt"/>
                <a:ea typeface="+mn-ea"/>
                <a:cs typeface="+mn-cs"/>
              </a:rPr>
              <a:t>的卷积</a:t>
            </a:r>
            <a:r>
              <a:rPr lang="zh-CN" altLang="en-US" sz="1200" b="0" i="0" kern="1200" dirty="0" smtClean="0">
                <a:solidFill>
                  <a:schemeClr val="tx1"/>
                </a:solidFill>
                <a:effectLst/>
                <a:latin typeface="+mn-lt"/>
                <a:ea typeface="+mn-ea"/>
                <a:cs typeface="+mn-cs"/>
              </a:rPr>
              <a:t>相当于</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的感受野，三个相当于</a:t>
            </a:r>
            <a:r>
              <a:rPr lang="en-US" altLang="zh-CN" sz="1200" b="0" i="0" kern="1200" dirty="0" smtClean="0">
                <a:solidFill>
                  <a:schemeClr val="tx1"/>
                </a:solidFill>
                <a:effectLst/>
                <a:latin typeface="+mn-lt"/>
                <a:ea typeface="+mn-ea"/>
                <a:cs typeface="+mn-cs"/>
              </a:rPr>
              <a:t>7*7</a:t>
            </a:r>
            <a:r>
              <a:rPr lang="zh-CN" altLang="en-US" sz="1200" b="0" i="0" kern="1200" dirty="0" smtClean="0">
                <a:solidFill>
                  <a:schemeClr val="tx1"/>
                </a:solidFill>
                <a:effectLst/>
                <a:latin typeface="+mn-lt"/>
                <a:ea typeface="+mn-ea"/>
                <a:cs typeface="+mn-cs"/>
              </a:rPr>
              <a:t>。使用三个</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卷积而不是一个</a:t>
            </a:r>
            <a:r>
              <a:rPr lang="en-US" altLang="zh-CN" sz="1200" b="0" i="0" kern="1200" dirty="0" smtClean="0">
                <a:solidFill>
                  <a:schemeClr val="tx1"/>
                </a:solidFill>
                <a:effectLst/>
                <a:latin typeface="+mn-lt"/>
                <a:ea typeface="+mn-ea"/>
                <a:cs typeface="+mn-cs"/>
              </a:rPr>
              <a:t>7*7</a:t>
            </a:r>
            <a:r>
              <a:rPr lang="zh-CN" altLang="en-US" sz="1200" b="0" i="0" kern="1200" dirty="0" smtClean="0">
                <a:solidFill>
                  <a:schemeClr val="tx1"/>
                </a:solidFill>
                <a:effectLst/>
                <a:latin typeface="+mn-lt"/>
                <a:ea typeface="+mn-ea"/>
                <a:cs typeface="+mn-cs"/>
              </a:rPr>
              <a:t>的卷积的优势有两点：一，</a:t>
            </a:r>
            <a:r>
              <a:rPr lang="zh-CN" altLang="en-US" sz="1200" b="1" i="0" kern="1200" dirty="0" smtClean="0">
                <a:solidFill>
                  <a:schemeClr val="tx1"/>
                </a:solidFill>
                <a:effectLst/>
                <a:latin typeface="+mn-lt"/>
                <a:ea typeface="+mn-ea"/>
                <a:cs typeface="+mn-cs"/>
              </a:rPr>
              <a:t>包含三个</a:t>
            </a:r>
            <a:r>
              <a:rPr lang="en-US" altLang="zh-CN" sz="1200" b="1" i="0" kern="1200" dirty="0" err="1" smtClean="0">
                <a:solidFill>
                  <a:schemeClr val="tx1"/>
                </a:solidFill>
                <a:effectLst/>
                <a:latin typeface="+mn-lt"/>
                <a:ea typeface="+mn-ea"/>
                <a:cs typeface="+mn-cs"/>
              </a:rPr>
              <a:t>ReLu</a:t>
            </a:r>
            <a:r>
              <a:rPr lang="zh-CN" altLang="en-US" sz="1200" b="1" i="0" kern="1200" dirty="0" smtClean="0">
                <a:solidFill>
                  <a:schemeClr val="tx1"/>
                </a:solidFill>
                <a:effectLst/>
                <a:latin typeface="+mn-lt"/>
                <a:ea typeface="+mn-ea"/>
                <a:cs typeface="+mn-cs"/>
              </a:rPr>
              <a:t>层而不是一个</a:t>
            </a:r>
            <a:r>
              <a:rPr lang="zh-CN" altLang="en-US" sz="1200" b="0" i="0" kern="1200" dirty="0" smtClean="0">
                <a:solidFill>
                  <a:schemeClr val="tx1"/>
                </a:solidFill>
                <a:effectLst/>
                <a:latin typeface="+mn-lt"/>
                <a:ea typeface="+mn-ea"/>
                <a:cs typeface="+mn-cs"/>
              </a:rPr>
              <a:t>，使决策函数更有判别性；二，</a:t>
            </a:r>
            <a:r>
              <a:rPr lang="zh-CN" altLang="en-US" sz="1200" b="1" i="0" kern="1200" dirty="0" smtClean="0">
                <a:solidFill>
                  <a:schemeClr val="tx1"/>
                </a:solidFill>
                <a:effectLst/>
                <a:latin typeface="+mn-lt"/>
                <a:ea typeface="+mn-ea"/>
                <a:cs typeface="+mn-cs"/>
              </a:rPr>
              <a:t>减少了参数</a:t>
            </a:r>
            <a:r>
              <a:rPr lang="zh-CN" altLang="en-US" sz="1200" b="0" i="0" kern="1200" dirty="0" smtClean="0">
                <a:solidFill>
                  <a:schemeClr val="tx1"/>
                </a:solidFill>
                <a:effectLst/>
                <a:latin typeface="+mn-lt"/>
                <a:ea typeface="+mn-ea"/>
                <a:cs typeface="+mn-cs"/>
              </a:rPr>
              <a:t>。比如输入输出都是</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个通道，使用</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个卷积层需要</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3*3*C*C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=27*C*C,</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7*7</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个卷积层需要</a:t>
            </a:r>
            <a:r>
              <a:rPr lang="en-US" altLang="zh-CN" sz="1200" b="0" i="0" kern="1200" dirty="0" smtClean="0">
                <a:solidFill>
                  <a:schemeClr val="tx1"/>
                </a:solidFill>
                <a:effectLst/>
                <a:latin typeface="+mn-lt"/>
                <a:ea typeface="+mn-ea"/>
                <a:cs typeface="+mn-cs"/>
              </a:rPr>
              <a:t>7*7*C*C=49C*C</a:t>
            </a:r>
            <a:r>
              <a:rPr lang="zh-CN" altLang="en-US" sz="1200" b="0" i="0" kern="1200" dirty="0" smtClean="0">
                <a:solidFill>
                  <a:schemeClr val="tx1"/>
                </a:solidFill>
                <a:effectLst/>
                <a:latin typeface="+mn-lt"/>
                <a:ea typeface="+mn-ea"/>
                <a:cs typeface="+mn-cs"/>
              </a:rPr>
              <a:t>。这可看为是对</a:t>
            </a:r>
            <a:r>
              <a:rPr lang="en-US" altLang="zh-CN" sz="1200" b="0" i="0" kern="1200" dirty="0" smtClean="0">
                <a:solidFill>
                  <a:schemeClr val="tx1"/>
                </a:solidFill>
                <a:effectLst/>
                <a:latin typeface="+mn-lt"/>
                <a:ea typeface="+mn-ea"/>
                <a:cs typeface="+mn-cs"/>
              </a:rPr>
              <a:t>7*7</a:t>
            </a:r>
            <a:r>
              <a:rPr lang="zh-CN" altLang="en-US" sz="1200" b="0" i="0" kern="1200" dirty="0" smtClean="0">
                <a:solidFill>
                  <a:schemeClr val="tx1"/>
                </a:solidFill>
                <a:effectLst/>
                <a:latin typeface="+mn-lt"/>
                <a:ea typeface="+mn-ea"/>
                <a:cs typeface="+mn-cs"/>
              </a:rPr>
              <a:t>卷积施加一种正则化，使它分解为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的卷积。</a:t>
            </a:r>
          </a:p>
          <a:p>
            <a:pPr latinLnBrk="1"/>
            <a:r>
              <a:rPr lang="en-US" altLang="zh-CN" sz="1200" b="1" i="0" kern="1200" dirty="0" smtClean="0">
                <a:solidFill>
                  <a:schemeClr val="tx1"/>
                </a:solidFill>
                <a:effectLst/>
                <a:latin typeface="+mn-lt"/>
                <a:ea typeface="+mn-ea"/>
                <a:cs typeface="+mn-cs"/>
              </a:rPr>
              <a:t>1*1</a:t>
            </a:r>
            <a:r>
              <a:rPr lang="zh-CN" altLang="en-US" sz="1200" b="1" i="0" kern="1200" dirty="0" smtClean="0">
                <a:solidFill>
                  <a:schemeClr val="tx1"/>
                </a:solidFill>
                <a:effectLst/>
                <a:latin typeface="+mn-lt"/>
                <a:ea typeface="+mn-ea"/>
                <a:cs typeface="+mn-cs"/>
              </a:rPr>
              <a:t>卷积</a:t>
            </a:r>
            <a:r>
              <a:rPr lang="zh-CN" altLang="en-US" sz="1200" b="0" i="0" kern="1200" dirty="0" smtClean="0">
                <a:solidFill>
                  <a:schemeClr val="tx1"/>
                </a:solidFill>
                <a:effectLst/>
                <a:latin typeface="+mn-lt"/>
                <a:ea typeface="+mn-ea"/>
                <a:cs typeface="+mn-cs"/>
              </a:rPr>
              <a:t>层主要是为了增加决策函数的</a:t>
            </a:r>
            <a:r>
              <a:rPr lang="zh-CN" altLang="en-US" sz="1200" b="1" i="0" kern="1200" dirty="0" smtClean="0">
                <a:solidFill>
                  <a:schemeClr val="tx1"/>
                </a:solidFill>
                <a:effectLst/>
                <a:latin typeface="+mn-lt"/>
                <a:ea typeface="+mn-ea"/>
                <a:cs typeface="+mn-cs"/>
              </a:rPr>
              <a:t>非线性</a:t>
            </a:r>
            <a:r>
              <a:rPr lang="zh-CN" altLang="en-US" sz="1200" b="0" i="0" kern="1200" dirty="0" smtClean="0">
                <a:solidFill>
                  <a:schemeClr val="tx1"/>
                </a:solidFill>
                <a:effectLst/>
                <a:latin typeface="+mn-lt"/>
                <a:ea typeface="+mn-ea"/>
                <a:cs typeface="+mn-cs"/>
              </a:rPr>
              <a:t>，而不影响卷积层的感受野。虽然</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的卷积操作是线性的，但是</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增加了非线性。</a:t>
            </a:r>
          </a:p>
          <a:p>
            <a:pPr latinLnBrk="1"/>
            <a:r>
              <a:rPr lang="zh-CN" altLang="en-US" sz="1200" b="0" i="0" kern="1200" dirty="0" smtClean="0">
                <a:solidFill>
                  <a:schemeClr val="tx1"/>
                </a:solidFill>
                <a:effectLst/>
                <a:latin typeface="+mn-lt"/>
                <a:ea typeface="+mn-ea"/>
                <a:cs typeface="+mn-cs"/>
              </a:rPr>
              <a:t>与他人工作对比：</a:t>
            </a:r>
            <a:r>
              <a:rPr lang="en-US" altLang="zh-CN" sz="1200" b="0" i="0" kern="1200" dirty="0" err="1" smtClean="0">
                <a:solidFill>
                  <a:schemeClr val="tx1"/>
                </a:solidFill>
                <a:effectLst/>
                <a:latin typeface="+mn-lt"/>
                <a:ea typeface="+mn-ea"/>
                <a:cs typeface="+mn-cs"/>
              </a:rPr>
              <a:t>Ciresan</a:t>
            </a:r>
            <a:r>
              <a:rPr lang="en-US" altLang="zh-CN" sz="1200" b="0" i="0" kern="1200" dirty="0" smtClean="0">
                <a:solidFill>
                  <a:schemeClr val="tx1"/>
                </a:solidFill>
                <a:effectLst/>
                <a:latin typeface="+mn-lt"/>
                <a:ea typeface="+mn-ea"/>
                <a:cs typeface="+mn-cs"/>
              </a:rPr>
              <a:t> et al.(2011)</a:t>
            </a:r>
            <a:r>
              <a:rPr lang="zh-CN" altLang="en-US" sz="1200" b="0" i="0" kern="1200" dirty="0" smtClean="0">
                <a:solidFill>
                  <a:schemeClr val="tx1"/>
                </a:solidFill>
                <a:effectLst/>
                <a:latin typeface="+mn-lt"/>
                <a:ea typeface="+mn-ea"/>
                <a:cs typeface="+mn-cs"/>
              </a:rPr>
              <a:t>也曾用过小的卷积，但是他的网络没有</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深，而且没有在大规模的</a:t>
            </a:r>
            <a:r>
              <a:rPr lang="en-US" altLang="zh-CN" sz="1200" b="0" i="0" kern="1200" dirty="0" smtClean="0">
                <a:solidFill>
                  <a:schemeClr val="tx1"/>
                </a:solidFill>
                <a:effectLst/>
                <a:latin typeface="+mn-lt"/>
                <a:ea typeface="+mn-ea"/>
                <a:cs typeface="+mn-cs"/>
              </a:rPr>
              <a:t>ILSVRC</a:t>
            </a:r>
            <a:r>
              <a:rPr lang="zh-CN" altLang="en-US" sz="1200" b="0" i="0" kern="1200" dirty="0" smtClean="0">
                <a:solidFill>
                  <a:schemeClr val="tx1"/>
                </a:solidFill>
                <a:effectLst/>
                <a:latin typeface="+mn-lt"/>
                <a:ea typeface="+mn-ea"/>
                <a:cs typeface="+mn-cs"/>
              </a:rPr>
              <a:t>数据集上测试。</a:t>
            </a:r>
            <a:r>
              <a:rPr lang="en-US" altLang="zh-CN" sz="1200" b="0" i="0" kern="1200" dirty="0" err="1" smtClean="0">
                <a:solidFill>
                  <a:schemeClr val="tx1"/>
                </a:solidFill>
                <a:effectLst/>
                <a:latin typeface="+mn-lt"/>
                <a:ea typeface="+mn-ea"/>
                <a:cs typeface="+mn-cs"/>
              </a:rPr>
              <a:t>Goodfellow</a:t>
            </a:r>
            <a:r>
              <a:rPr lang="zh-CN" altLang="en-US" sz="1200" b="0" i="0" kern="1200" dirty="0" smtClean="0">
                <a:solidFill>
                  <a:schemeClr val="tx1"/>
                </a:solidFill>
                <a:effectLst/>
                <a:latin typeface="+mn-lt"/>
                <a:ea typeface="+mn-ea"/>
                <a:cs typeface="+mn-cs"/>
              </a:rPr>
              <a:t>使用深的卷积网络</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做街道数字识别，表明增加卷及网络深度可以提高性能。</a:t>
            </a:r>
            <a:r>
              <a:rPr lang="en-US" altLang="zh-CN" sz="1200" b="0" i="0" kern="1200" dirty="0" err="1" smtClean="0">
                <a:solidFill>
                  <a:schemeClr val="tx1"/>
                </a:solidFill>
                <a:effectLst/>
                <a:latin typeface="+mn-lt"/>
                <a:ea typeface="+mn-ea"/>
                <a:cs typeface="+mn-cs"/>
              </a:rPr>
              <a:t>GoogLeNet</a:t>
            </a:r>
            <a:r>
              <a:rPr lang="en-US" altLang="zh-CN" sz="1200" b="0" i="0" kern="1200" dirty="0" smtClean="0">
                <a:solidFill>
                  <a:schemeClr val="tx1"/>
                </a:solidFill>
                <a:effectLst/>
                <a:latin typeface="+mn-lt"/>
                <a:ea typeface="+mn-ea"/>
                <a:cs typeface="+mn-cs"/>
              </a:rPr>
              <a:t>(ILSVRC-2014</a:t>
            </a:r>
            <a:r>
              <a:rPr lang="zh-CN" altLang="en-US" sz="1200" b="0" i="0" kern="1200" dirty="0" smtClean="0">
                <a:solidFill>
                  <a:schemeClr val="tx1"/>
                </a:solidFill>
                <a:effectLst/>
                <a:latin typeface="+mn-lt"/>
                <a:ea typeface="+mn-ea"/>
                <a:cs typeface="+mn-cs"/>
              </a:rPr>
              <a:t>分类任务冠军</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独立发展起来，同样的是也使用了很深的卷积网络（</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层）和小的卷积（</a:t>
            </a:r>
            <a:r>
              <a:rPr lang="en-US" altLang="zh-CN" sz="1200" b="0" i="0" kern="1200" dirty="0" smtClean="0">
                <a:solidFill>
                  <a:schemeClr val="tx1"/>
                </a:solidFill>
                <a:effectLst/>
                <a:latin typeface="+mn-lt"/>
                <a:ea typeface="+mn-ea"/>
                <a:cs typeface="+mn-cs"/>
              </a:rPr>
              <a:t>5*5,3*3,1*1</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55</a:t>
            </a:fld>
            <a:endParaRPr lang="zh-CN" altLang="en-US"/>
          </a:p>
        </p:txBody>
      </p:sp>
    </p:spTree>
    <p:extLst>
      <p:ext uri="{BB962C8B-B14F-4D97-AF65-F5344CB8AC3E}">
        <p14:creationId xmlns="" xmlns:p14="http://schemas.microsoft.com/office/powerpoint/2010/main" val="3865771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atinLnBrk="1"/>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不使用局部响应标准化</a:t>
            </a:r>
            <a:r>
              <a:rPr lang="en-US" altLang="zh-CN" sz="1200" b="0" i="0" kern="1200" dirty="0" smtClean="0">
                <a:solidFill>
                  <a:schemeClr val="tx1"/>
                </a:solidFill>
                <a:effectLst/>
                <a:latin typeface="+mn-lt"/>
                <a:ea typeface="+mn-ea"/>
                <a:cs typeface="+mn-cs"/>
              </a:rPr>
              <a:t>(LRN)</a:t>
            </a:r>
            <a:r>
              <a:rPr lang="zh-CN" altLang="en-US" sz="1200" b="0" i="0" kern="1200" dirty="0" smtClean="0">
                <a:solidFill>
                  <a:schemeClr val="tx1"/>
                </a:solidFill>
                <a:effectLst/>
                <a:latin typeface="+mn-lt"/>
                <a:ea typeface="+mn-ea"/>
                <a:cs typeface="+mn-cs"/>
              </a:rPr>
              <a:t>，这种标准化并不能在</a:t>
            </a:r>
            <a:r>
              <a:rPr lang="en-US" altLang="zh-CN" sz="1200" b="0" i="0" kern="1200" dirty="0" smtClean="0">
                <a:solidFill>
                  <a:schemeClr val="tx1"/>
                </a:solidFill>
                <a:effectLst/>
                <a:latin typeface="+mn-lt"/>
                <a:ea typeface="+mn-ea"/>
                <a:cs typeface="+mn-cs"/>
              </a:rPr>
              <a:t>ILSVRC</a:t>
            </a:r>
            <a:r>
              <a:rPr lang="zh-CN" altLang="en-US" sz="1200" b="0" i="0" kern="1200" dirty="0" smtClean="0">
                <a:solidFill>
                  <a:schemeClr val="tx1"/>
                </a:solidFill>
                <a:effectLst/>
                <a:latin typeface="+mn-lt"/>
                <a:ea typeface="+mn-ea"/>
                <a:cs typeface="+mn-cs"/>
              </a:rPr>
              <a:t>数据集上提升性能，却导致更多的内存消耗和计算时间。</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56</a:t>
            </a:fld>
            <a:endParaRPr lang="zh-CN" altLang="en-US"/>
          </a:p>
        </p:txBody>
      </p:sp>
    </p:spTree>
    <p:extLst>
      <p:ext uri="{BB962C8B-B14F-4D97-AF65-F5344CB8AC3E}">
        <p14:creationId xmlns="" xmlns:p14="http://schemas.microsoft.com/office/powerpoint/2010/main" val="2507514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atinLnBrk="1"/>
            <a:r>
              <a:rPr lang="en-US" altLang="zh-CN" sz="1200" b="1" i="0" kern="1200" dirty="0" smtClean="0">
                <a:solidFill>
                  <a:schemeClr val="tx1"/>
                </a:solidFill>
                <a:effectLst/>
                <a:latin typeface="+mn-lt"/>
                <a:ea typeface="+mn-ea"/>
                <a:cs typeface="+mn-cs"/>
              </a:rPr>
              <a:t>1*1</a:t>
            </a:r>
            <a:r>
              <a:rPr lang="zh-CN" altLang="en-US" sz="1200" b="1" i="0" kern="1200" dirty="0" smtClean="0">
                <a:solidFill>
                  <a:schemeClr val="tx1"/>
                </a:solidFill>
                <a:effectLst/>
                <a:latin typeface="+mn-lt"/>
                <a:ea typeface="+mn-ea"/>
                <a:cs typeface="+mn-cs"/>
              </a:rPr>
              <a:t>卷积</a:t>
            </a:r>
            <a:r>
              <a:rPr lang="zh-CN" altLang="en-US" sz="1200" b="0" i="0" kern="1200" dirty="0" smtClean="0">
                <a:solidFill>
                  <a:schemeClr val="tx1"/>
                </a:solidFill>
                <a:effectLst/>
                <a:latin typeface="+mn-lt"/>
                <a:ea typeface="+mn-ea"/>
                <a:cs typeface="+mn-cs"/>
              </a:rPr>
              <a:t>层主要是为了增加决策函数的</a:t>
            </a:r>
            <a:r>
              <a:rPr lang="zh-CN" altLang="en-US" sz="1200" b="1" i="0" kern="1200" dirty="0" smtClean="0">
                <a:solidFill>
                  <a:schemeClr val="tx1"/>
                </a:solidFill>
                <a:effectLst/>
                <a:latin typeface="+mn-lt"/>
                <a:ea typeface="+mn-ea"/>
                <a:cs typeface="+mn-cs"/>
              </a:rPr>
              <a:t>非线性</a:t>
            </a:r>
            <a:r>
              <a:rPr lang="zh-CN" altLang="en-US" sz="1200" b="0" i="0" kern="1200" dirty="0" smtClean="0">
                <a:solidFill>
                  <a:schemeClr val="tx1"/>
                </a:solidFill>
                <a:effectLst/>
                <a:latin typeface="+mn-lt"/>
                <a:ea typeface="+mn-ea"/>
                <a:cs typeface="+mn-cs"/>
              </a:rPr>
              <a:t>，而不影响卷积层的感受野。虽然</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的卷积操作是线性的，但是</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增加了非线性。</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57</a:t>
            </a:fld>
            <a:endParaRPr lang="zh-CN" altLang="en-US"/>
          </a:p>
        </p:txBody>
      </p:sp>
    </p:spTree>
    <p:extLst>
      <p:ext uri="{BB962C8B-B14F-4D97-AF65-F5344CB8AC3E}">
        <p14:creationId xmlns="" xmlns:p14="http://schemas.microsoft.com/office/powerpoint/2010/main" val="3659160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atinLnBrk="1"/>
            <a:r>
              <a:rPr lang="en-US" altLang="zh-CN" sz="1200" b="1" i="0" kern="1200" dirty="0" smtClean="0">
                <a:solidFill>
                  <a:schemeClr val="tx1"/>
                </a:solidFill>
                <a:effectLst/>
                <a:latin typeface="+mn-lt"/>
                <a:ea typeface="+mn-ea"/>
                <a:cs typeface="+mn-cs"/>
              </a:rPr>
              <a:t>1*1</a:t>
            </a:r>
            <a:r>
              <a:rPr lang="zh-CN" altLang="en-US" sz="1200" b="1" i="0" kern="1200" dirty="0" smtClean="0">
                <a:solidFill>
                  <a:schemeClr val="tx1"/>
                </a:solidFill>
                <a:effectLst/>
                <a:latin typeface="+mn-lt"/>
                <a:ea typeface="+mn-ea"/>
                <a:cs typeface="+mn-cs"/>
              </a:rPr>
              <a:t>卷积</a:t>
            </a:r>
            <a:r>
              <a:rPr lang="zh-CN" altLang="en-US" sz="1200" b="0" i="0" kern="1200" dirty="0" smtClean="0">
                <a:solidFill>
                  <a:schemeClr val="tx1"/>
                </a:solidFill>
                <a:effectLst/>
                <a:latin typeface="+mn-lt"/>
                <a:ea typeface="+mn-ea"/>
                <a:cs typeface="+mn-cs"/>
              </a:rPr>
              <a:t>层主要是为了增加决策函数的</a:t>
            </a:r>
            <a:r>
              <a:rPr lang="zh-CN" altLang="en-US" sz="1200" b="1" i="0" kern="1200" dirty="0" smtClean="0">
                <a:solidFill>
                  <a:schemeClr val="tx1"/>
                </a:solidFill>
                <a:effectLst/>
                <a:latin typeface="+mn-lt"/>
                <a:ea typeface="+mn-ea"/>
                <a:cs typeface="+mn-cs"/>
              </a:rPr>
              <a:t>非线性</a:t>
            </a:r>
            <a:r>
              <a:rPr lang="zh-CN" altLang="en-US" sz="1200" b="0" i="0" kern="1200" dirty="0" smtClean="0">
                <a:solidFill>
                  <a:schemeClr val="tx1"/>
                </a:solidFill>
                <a:effectLst/>
                <a:latin typeface="+mn-lt"/>
                <a:ea typeface="+mn-ea"/>
                <a:cs typeface="+mn-cs"/>
              </a:rPr>
              <a:t>，而不影响卷积层的感受野。虽然</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的卷积操作是线性的，但是</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增加了非线性。</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58</a:t>
            </a:fld>
            <a:endParaRPr lang="zh-CN" altLang="en-US"/>
          </a:p>
        </p:txBody>
      </p:sp>
    </p:spTree>
    <p:extLst>
      <p:ext uri="{BB962C8B-B14F-4D97-AF65-F5344CB8AC3E}">
        <p14:creationId xmlns="" xmlns:p14="http://schemas.microsoft.com/office/powerpoint/2010/main" val="388312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单从计算机视觉任务来说，</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的成功离不开</a:t>
            </a:r>
            <a:r>
              <a:rPr lang="en-US" altLang="zh-CN" sz="1200" b="0" i="0" kern="1200" dirty="0" smtClean="0">
                <a:solidFill>
                  <a:schemeClr val="tx1"/>
                </a:solidFill>
                <a:effectLst/>
                <a:latin typeface="+mn-lt"/>
                <a:ea typeface="+mn-ea"/>
                <a:cs typeface="+mn-cs"/>
              </a:rPr>
              <a:t>IMAGE</a:t>
            </a:r>
            <a:r>
              <a:rPr lang="zh-CN" altLang="en-US" sz="1200" b="0" i="0" kern="1200" dirty="0" smtClean="0">
                <a:solidFill>
                  <a:schemeClr val="tx1"/>
                </a:solidFill>
                <a:effectLst/>
                <a:latin typeface="+mn-lt"/>
                <a:ea typeface="+mn-ea"/>
                <a:cs typeface="+mn-cs"/>
              </a:rPr>
              <a:t>Ｎ</a:t>
            </a:r>
            <a:r>
              <a:rPr lang="en-US" altLang="zh-CN" sz="1200" b="0" i="0" kern="1200" dirty="0" smtClean="0">
                <a:solidFill>
                  <a:schemeClr val="tx1"/>
                </a:solidFill>
                <a:effectLst/>
                <a:latin typeface="+mn-lt"/>
                <a:ea typeface="+mn-ea"/>
                <a:cs typeface="+mn-cs"/>
              </a:rPr>
              <a:t>et.</a:t>
            </a:r>
            <a:r>
              <a:rPr lang="en-US" altLang="zh-CN" sz="1200" b="0" i="0" kern="1200" baseline="0" dirty="0" smtClean="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ImageNet </a:t>
            </a:r>
            <a:r>
              <a:rPr lang="zh-CN" altLang="en-US" sz="1200" b="0" i="0" kern="1200" dirty="0" smtClean="0">
                <a:solidFill>
                  <a:schemeClr val="tx1"/>
                </a:solidFill>
                <a:effectLst/>
                <a:latin typeface="+mn-lt"/>
                <a:ea typeface="+mn-ea"/>
                <a:cs typeface="+mn-cs"/>
              </a:rPr>
              <a:t>是一个计算机视觉系统识别项目， 是目前世界上图像识别最大的数据库。是美国斯坦福大学的计算机科学家李菲菲教授及其团队模拟人类的识别系统建立的。能够从图片识别物体。</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是一个非常有前景的研究项目，未来用在机器人身上，就可以直接辨认物品和人了。</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a:t>
            </a:fld>
            <a:endParaRPr lang="zh-CN" altLang="en-US"/>
          </a:p>
        </p:txBody>
      </p:sp>
    </p:spTree>
    <p:extLst>
      <p:ext uri="{BB962C8B-B14F-4D97-AF65-F5344CB8AC3E}">
        <p14:creationId xmlns="" xmlns:p14="http://schemas.microsoft.com/office/powerpoint/2010/main" val="1201690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测试阶段步骤：</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，对输入图像各向同性地重缩放到一个预定义的最小图像边的尺寸</a:t>
            </a:r>
            <a:r>
              <a:rPr lang="en-US" altLang="zh-CN" sz="1200" b="0" i="0" kern="1200" dirty="0" smtClean="0">
                <a:solidFill>
                  <a:schemeClr val="tx1"/>
                </a:solidFill>
                <a:effectLst/>
                <a:latin typeface="+mn-lt"/>
                <a:ea typeface="+mn-ea"/>
                <a:cs typeface="+mn-cs"/>
              </a:rPr>
              <a:t>Q; 2. </a:t>
            </a:r>
            <a:r>
              <a:rPr lang="zh-CN" altLang="en-US" sz="1200" b="0" i="0" kern="1200" dirty="0" smtClean="0">
                <a:solidFill>
                  <a:schemeClr val="tx1"/>
                </a:solidFill>
                <a:effectLst/>
                <a:latin typeface="+mn-lt"/>
                <a:ea typeface="+mn-ea"/>
                <a:cs typeface="+mn-cs"/>
              </a:rPr>
              <a:t>网络密集地应用在重缩放后的测试图像上。也就是说全连接层转化为卷积层（第一个全连接层转化为</a:t>
            </a:r>
            <a:r>
              <a:rPr lang="en-US" altLang="zh-CN" sz="1200" b="0" i="0" kern="1200" dirty="0" smtClean="0">
                <a:solidFill>
                  <a:schemeClr val="tx1"/>
                </a:solidFill>
                <a:effectLst/>
                <a:latin typeface="+mn-lt"/>
                <a:ea typeface="+mn-ea"/>
                <a:cs typeface="+mn-cs"/>
              </a:rPr>
              <a:t>7*7</a:t>
            </a:r>
            <a:r>
              <a:rPr lang="zh-CN" altLang="en-US" sz="1200" b="0" i="0" kern="1200" dirty="0" smtClean="0">
                <a:solidFill>
                  <a:schemeClr val="tx1"/>
                </a:solidFill>
                <a:effectLst/>
                <a:latin typeface="+mn-lt"/>
                <a:ea typeface="+mn-ea"/>
                <a:cs typeface="+mn-cs"/>
              </a:rPr>
              <a:t>的卷积层，后两个全连接层转化为</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的卷积层） ，然后将转化后的全连接层应用在整张图像上。结果就是一个类别分数图</a:t>
            </a:r>
            <a:r>
              <a:rPr lang="en-US" altLang="zh-CN" sz="1200" b="0" i="0" kern="1200" dirty="0" smtClean="0">
                <a:solidFill>
                  <a:schemeClr val="tx1"/>
                </a:solidFill>
                <a:effectLst/>
                <a:latin typeface="+mn-lt"/>
                <a:ea typeface="+mn-ea"/>
                <a:cs typeface="+mn-cs"/>
              </a:rPr>
              <a:t>(class score map)</a:t>
            </a:r>
            <a:r>
              <a:rPr lang="zh-CN" altLang="en-US" sz="1200" b="0" i="0" kern="1200" dirty="0" smtClean="0">
                <a:solidFill>
                  <a:schemeClr val="tx1"/>
                </a:solidFill>
                <a:effectLst/>
                <a:latin typeface="+mn-lt"/>
                <a:ea typeface="+mn-ea"/>
                <a:cs typeface="+mn-cs"/>
              </a:rPr>
              <a:t>，其通道数等于类别数量，依赖于图像尺寸，具有不同的空间分辨率。</a:t>
            </a:r>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为了获得固定尺寸的类别分数向量</a:t>
            </a:r>
            <a:r>
              <a:rPr lang="en-US" altLang="zh-CN" sz="1200" b="0" i="0" kern="1200" dirty="0" smtClean="0">
                <a:solidFill>
                  <a:schemeClr val="tx1"/>
                </a:solidFill>
                <a:effectLst/>
                <a:latin typeface="+mn-lt"/>
                <a:ea typeface="+mn-ea"/>
                <a:cs typeface="+mn-cs"/>
              </a:rPr>
              <a:t>(class score vector)</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class score map</a:t>
            </a:r>
            <a:r>
              <a:rPr lang="zh-CN" altLang="en-US" sz="1200" b="0" i="0" kern="1200" dirty="0" smtClean="0">
                <a:solidFill>
                  <a:schemeClr val="tx1"/>
                </a:solidFill>
                <a:effectLst/>
                <a:latin typeface="+mn-lt"/>
                <a:ea typeface="+mn-ea"/>
                <a:cs typeface="+mn-cs"/>
              </a:rPr>
              <a:t>进行空间平均化处理</a:t>
            </a:r>
            <a:r>
              <a:rPr lang="en-US" altLang="zh-CN" sz="1200" b="0" i="0" kern="1200" dirty="0" smtClean="0">
                <a:solidFill>
                  <a:schemeClr val="tx1"/>
                </a:solidFill>
                <a:effectLst/>
                <a:latin typeface="+mn-lt"/>
                <a:ea typeface="+mn-ea"/>
                <a:cs typeface="+mn-cs"/>
              </a:rPr>
              <a:t>(sum-pooled)</a:t>
            </a:r>
            <a:r>
              <a:rPr lang="zh-CN" altLang="en-US" sz="1200" b="0" i="0" kern="1200" dirty="0" smtClean="0">
                <a:solidFill>
                  <a:schemeClr val="tx1"/>
                </a:solidFill>
                <a:effectLst/>
                <a:latin typeface="+mn-lt"/>
                <a:ea typeface="+mn-ea"/>
                <a:cs typeface="+mn-cs"/>
              </a:rPr>
              <a:t>。</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60</a:t>
            </a:fld>
            <a:endParaRPr lang="zh-CN" altLang="en-US"/>
          </a:p>
        </p:txBody>
      </p:sp>
    </p:spTree>
    <p:extLst>
      <p:ext uri="{BB962C8B-B14F-4D97-AF65-F5344CB8AC3E}">
        <p14:creationId xmlns="" xmlns:p14="http://schemas.microsoft.com/office/powerpoint/2010/main" val="947258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通过分析表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结果，得出如下结论。</a:t>
            </a:r>
          </a:p>
          <a:p>
            <a:pPr latinLnBrk="1"/>
            <a:r>
              <a:rPr lang="zh-CN" altLang="en-US" sz="1200" b="0" i="0" kern="1200" dirty="0" smtClean="0">
                <a:solidFill>
                  <a:schemeClr val="tx1"/>
                </a:solidFill>
                <a:effectLst/>
                <a:latin typeface="+mn-lt"/>
                <a:ea typeface="+mn-ea"/>
                <a:cs typeface="+mn-cs"/>
              </a:rPr>
              <a:t>我们发现使用</a:t>
            </a:r>
            <a:r>
              <a:rPr lang="en-US" altLang="zh-CN" sz="1200" b="0" i="0" kern="1200" dirty="0" smtClean="0">
                <a:solidFill>
                  <a:schemeClr val="tx1"/>
                </a:solidFill>
                <a:effectLst/>
                <a:latin typeface="+mn-lt"/>
                <a:ea typeface="+mn-ea"/>
                <a:cs typeface="+mn-cs"/>
              </a:rPr>
              <a:t>local response normalization(A-LRN)</a:t>
            </a:r>
            <a:r>
              <a:rPr lang="zh-CN" altLang="en-US" sz="1200" b="0" i="0" kern="1200" dirty="0" smtClean="0">
                <a:solidFill>
                  <a:schemeClr val="tx1"/>
                </a:solidFill>
                <a:effectLst/>
                <a:latin typeface="+mn-lt"/>
                <a:ea typeface="+mn-ea"/>
                <a:cs typeface="+mn-cs"/>
              </a:rPr>
              <a:t>并不能改善</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网络性能。</a:t>
            </a:r>
          </a:p>
          <a:p>
            <a:pPr latinLnBrk="1"/>
            <a:r>
              <a:rPr lang="zh-CN" altLang="en-US" sz="1200" b="0" i="0" kern="1200" dirty="0" smtClean="0">
                <a:solidFill>
                  <a:schemeClr val="tx1"/>
                </a:solidFill>
                <a:effectLst/>
                <a:latin typeface="+mn-lt"/>
                <a:ea typeface="+mn-ea"/>
                <a:cs typeface="+mn-cs"/>
              </a:rPr>
              <a:t>分类误差随着深度增加而降低。</a:t>
            </a:r>
          </a:p>
          <a:p>
            <a:pPr latinLnBrk="1"/>
            <a:r>
              <a:rPr lang="zh-CN" altLang="en-US" sz="1200" b="0" i="0" kern="1200" dirty="0" smtClean="0">
                <a:solidFill>
                  <a:schemeClr val="tx1"/>
                </a:solidFill>
                <a:effectLst/>
                <a:latin typeface="+mn-lt"/>
                <a:ea typeface="+mn-ea"/>
                <a:cs typeface="+mn-cs"/>
              </a:rPr>
              <a:t>在训练时采用图像尺度抖动</a:t>
            </a:r>
            <a:r>
              <a:rPr lang="en-US" altLang="zh-CN" sz="1200" b="0" i="0" kern="1200" dirty="0" smtClean="0">
                <a:solidFill>
                  <a:schemeClr val="tx1"/>
                </a:solidFill>
                <a:effectLst/>
                <a:latin typeface="+mn-lt"/>
                <a:ea typeface="+mn-ea"/>
                <a:cs typeface="+mn-cs"/>
              </a:rPr>
              <a:t>(scale jittering)</a:t>
            </a:r>
            <a:r>
              <a:rPr lang="zh-CN" altLang="en-US" sz="1200" b="0" i="0" kern="1200" dirty="0" smtClean="0">
                <a:solidFill>
                  <a:schemeClr val="tx1"/>
                </a:solidFill>
                <a:effectLst/>
                <a:latin typeface="+mn-lt"/>
                <a:ea typeface="+mn-ea"/>
                <a:cs typeface="+mn-cs"/>
              </a:rPr>
              <a:t>可以改善图像分类效果。</a:t>
            </a:r>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61</a:t>
            </a:fld>
            <a:endParaRPr lang="zh-CN" altLang="en-US"/>
          </a:p>
        </p:txBody>
      </p:sp>
    </p:spTree>
    <p:extLst>
      <p:ext uri="{BB962C8B-B14F-4D97-AF65-F5344CB8AC3E}">
        <p14:creationId xmlns="" xmlns:p14="http://schemas.microsoft.com/office/powerpoint/2010/main" val="607587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ILSVRC-2014</a:t>
            </a:r>
            <a:r>
              <a:rPr lang="zh-CN" altLang="en-US" dirty="0" smtClean="0"/>
              <a:t>中，我们结合</a:t>
            </a:r>
            <a:r>
              <a:rPr lang="en-US" altLang="zh-CN" dirty="0" smtClean="0"/>
              <a:t>7</a:t>
            </a:r>
            <a:r>
              <a:rPr lang="zh-CN" altLang="en-US" dirty="0" smtClean="0"/>
              <a:t>个网络</a:t>
            </a:r>
            <a:r>
              <a:rPr lang="en-US" altLang="zh-CN" dirty="0" smtClean="0"/>
              <a:t>(</a:t>
            </a:r>
            <a:r>
              <a:rPr lang="zh-CN" altLang="en-US" dirty="0" smtClean="0"/>
              <a:t>表</a:t>
            </a:r>
            <a:r>
              <a:rPr lang="en-US" altLang="zh-CN" dirty="0" smtClean="0"/>
              <a:t>6)</a:t>
            </a:r>
            <a:r>
              <a:rPr lang="zh-CN" altLang="en-US" dirty="0" smtClean="0"/>
              <a:t>，实现测试误差</a:t>
            </a:r>
            <a:r>
              <a:rPr lang="en-US" altLang="zh-CN" dirty="0" smtClean="0"/>
              <a:t>7.3%</a:t>
            </a:r>
            <a:r>
              <a:rPr lang="zh-CN" altLang="en-US" dirty="0" smtClean="0"/>
              <a:t>。之后，结合最好的两个模型</a:t>
            </a:r>
            <a:r>
              <a:rPr lang="en-US" altLang="zh-CN" dirty="0" smtClean="0"/>
              <a:t>(D&amp;E)</a:t>
            </a:r>
            <a:r>
              <a:rPr lang="zh-CN" altLang="en-US" dirty="0" smtClean="0"/>
              <a:t>并使用密集评估</a:t>
            </a:r>
            <a:r>
              <a:rPr lang="en-US" altLang="zh-CN" dirty="0" smtClean="0"/>
              <a:t>(dense evaluation)</a:t>
            </a:r>
            <a:r>
              <a:rPr lang="zh-CN" altLang="en-US" dirty="0" smtClean="0"/>
              <a:t>，测试误差降低到</a:t>
            </a:r>
            <a:r>
              <a:rPr lang="en-US" altLang="zh-CN" dirty="0" smtClean="0"/>
              <a:t>7.0%</a:t>
            </a:r>
            <a:r>
              <a:rPr lang="zh-CN" altLang="en-US" dirty="0" smtClean="0"/>
              <a:t>，而使用密集评估和多裁剪评估相结合，测试误差为</a:t>
            </a:r>
            <a:r>
              <a:rPr lang="en-US" altLang="zh-CN" dirty="0" smtClean="0"/>
              <a:t>6.8%</a:t>
            </a:r>
            <a:r>
              <a:rPr lang="zh-CN" altLang="en-US" dirty="0" smtClean="0"/>
              <a:t>。最好的单一模型验证误差为</a:t>
            </a:r>
            <a:r>
              <a:rPr lang="en-US" altLang="zh-CN" dirty="0" smtClean="0"/>
              <a:t>7.1%</a:t>
            </a:r>
            <a:r>
              <a:rPr lang="zh-CN" altLang="en-US" dirty="0" smtClean="0"/>
              <a:t>。 </a:t>
            </a:r>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64</a:t>
            </a:fld>
            <a:endParaRPr lang="zh-CN" altLang="en-US"/>
          </a:p>
        </p:txBody>
      </p:sp>
    </p:spTree>
    <p:extLst>
      <p:ext uri="{BB962C8B-B14F-4D97-AF65-F5344CB8AC3E}">
        <p14:creationId xmlns="" xmlns:p14="http://schemas.microsoft.com/office/powerpoint/2010/main" val="1842991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是当年</a:t>
            </a:r>
            <a:r>
              <a:rPr lang="en-US" altLang="zh-CN" sz="1200" b="0" i="0" kern="1200" dirty="0"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挑战赛</a:t>
            </a:r>
            <a:r>
              <a:rPr lang="en-US" altLang="zh-CN" sz="1200" b="0" i="0" kern="1200" dirty="0" smtClean="0">
                <a:solidFill>
                  <a:schemeClr val="tx1"/>
                </a:solidFill>
                <a:effectLst/>
                <a:latin typeface="+mn-lt"/>
                <a:ea typeface="+mn-ea"/>
                <a:cs typeface="+mn-cs"/>
              </a:rPr>
              <a:t>(ILSVRC14)</a:t>
            </a:r>
            <a:r>
              <a:rPr lang="zh-CN" altLang="en-US" sz="1200" b="0" i="0" kern="1200" dirty="0" smtClean="0">
                <a:solidFill>
                  <a:schemeClr val="tx1"/>
                </a:solidFill>
                <a:effectLst/>
                <a:latin typeface="+mn-lt"/>
                <a:ea typeface="+mn-ea"/>
                <a:cs typeface="+mn-cs"/>
              </a:rPr>
              <a:t>的双雄，</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获得了第一名、</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获得了第二名</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这两类模型结构的共同特点是层次更深了。</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继承了</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以及</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的一些框架结构（详见  </a:t>
            </a:r>
            <a:r>
              <a:rPr lang="zh-CN" altLang="en-US" sz="1200" b="0" i="0" u="none" strike="noStrike" kern="1200" dirty="0" smtClean="0">
                <a:solidFill>
                  <a:schemeClr val="tx1"/>
                </a:solidFill>
                <a:effectLst/>
                <a:latin typeface="+mn-lt"/>
                <a:ea typeface="+mn-ea"/>
                <a:cs typeface="+mn-cs"/>
                <a:hlinkClick r:id="rId3"/>
              </a:rPr>
              <a:t>大话</a:t>
            </a:r>
            <a:r>
              <a:rPr lang="en-US" altLang="zh-CN" sz="1200" b="0" i="0" u="none" strike="noStrike" kern="1200" dirty="0" smtClean="0">
                <a:solidFill>
                  <a:schemeClr val="tx1"/>
                </a:solidFill>
                <a:effectLst/>
                <a:latin typeface="+mn-lt"/>
                <a:ea typeface="+mn-ea"/>
                <a:cs typeface="+mn-cs"/>
                <a:hlinkClick r:id="rId3"/>
              </a:rPr>
              <a:t>CNN</a:t>
            </a:r>
            <a:r>
              <a:rPr lang="zh-CN" altLang="en-US" sz="1200" b="0" i="0" u="none" strike="noStrike" kern="1200" dirty="0" smtClean="0">
                <a:solidFill>
                  <a:schemeClr val="tx1"/>
                </a:solidFill>
                <a:effectLst/>
                <a:latin typeface="+mn-lt"/>
                <a:ea typeface="+mn-ea"/>
                <a:cs typeface="+mn-cs"/>
                <a:hlinkClick r:id="rId3"/>
              </a:rPr>
              <a:t>经典模型：</a:t>
            </a:r>
            <a:r>
              <a:rPr lang="en-US" altLang="zh-CN" sz="1200" b="0" i="0" u="none" strike="noStrike" kern="1200" dirty="0" err="1" smtClean="0">
                <a:solidFill>
                  <a:schemeClr val="tx1"/>
                </a:solidFill>
                <a:effectLst/>
                <a:latin typeface="+mn-lt"/>
                <a:ea typeface="+mn-ea"/>
                <a:cs typeface="+mn-cs"/>
                <a:hlinkClick r:id="rId3"/>
              </a:rPr>
              <a:t>VGGNet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则做了更加大胆的网络结构尝试，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虽然深度有</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层，但大小却比</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小很多，</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参数为</a:t>
            </a:r>
            <a:r>
              <a:rPr lang="en-US" altLang="zh-CN" sz="1200" b="0" i="0" kern="1200" dirty="0" smtClean="0">
                <a:solidFill>
                  <a:schemeClr val="tx1"/>
                </a:solidFill>
                <a:effectLst/>
                <a:latin typeface="+mn-lt"/>
                <a:ea typeface="+mn-ea"/>
                <a:cs typeface="+mn-cs"/>
              </a:rPr>
              <a:t>500</a:t>
            </a:r>
            <a:r>
              <a:rPr lang="zh-CN" altLang="en-US" sz="1200" b="0" i="0" kern="1200" dirty="0" smtClean="0">
                <a:solidFill>
                  <a:schemeClr val="tx1"/>
                </a:solidFill>
                <a:effectLst/>
                <a:latin typeface="+mn-lt"/>
                <a:ea typeface="+mn-ea"/>
                <a:cs typeface="+mn-cs"/>
              </a:rPr>
              <a:t>万个，</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参数个数是</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倍，</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参数又是</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倍，因此在内存或计算资源有限时，</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是比较好的选择；从模型结果来看，</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的性能却更加优越。</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66</a:t>
            </a:fld>
            <a:endParaRPr lang="zh-CN" altLang="en-US"/>
          </a:p>
        </p:txBody>
      </p:sp>
    </p:spTree>
    <p:extLst>
      <p:ext uri="{BB962C8B-B14F-4D97-AF65-F5344CB8AC3E}">
        <p14:creationId xmlns="" xmlns:p14="http://schemas.microsoft.com/office/powerpoint/2010/main" val="3720645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t>https://my.oschina.net/u/876354/blog/1637819</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67</a:t>
            </a:fld>
            <a:endParaRPr lang="zh-CN" altLang="en-US"/>
          </a:p>
        </p:txBody>
      </p:sp>
    </p:spTree>
    <p:extLst>
      <p:ext uri="{BB962C8B-B14F-4D97-AF65-F5344CB8AC3E}">
        <p14:creationId xmlns="" xmlns:p14="http://schemas.microsoft.com/office/powerpoint/2010/main" val="1548655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该结构将</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中常用的卷积（</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5x5</a:t>
            </a:r>
            <a:r>
              <a:rPr lang="zh-CN" altLang="en-US" sz="1200" b="0" i="0" kern="1200" dirty="0" smtClean="0">
                <a:solidFill>
                  <a:schemeClr val="tx1"/>
                </a:solidFill>
                <a:effectLst/>
                <a:latin typeface="+mn-lt"/>
                <a:ea typeface="+mn-ea"/>
                <a:cs typeface="+mn-cs"/>
              </a:rPr>
              <a:t>）、池化操作（</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）堆叠在一起（卷积、池化后的尺寸相同，将通道相加），</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p>
          <a:p>
            <a:r>
              <a:rPr lang="en-US" altLang="zh-CN" sz="1200" b="1"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 采用不同大小的卷积核意味着不同大小的感受野，最后拼接意味着不同尺度特征的融合；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 之所以卷积核大小采用</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，主要是为了方便对齐。设定卷积步长</a:t>
            </a:r>
            <a:r>
              <a:rPr lang="en-US" altLang="zh-CN" sz="1200" b="0" i="0" kern="1200" dirty="0" smtClean="0">
                <a:solidFill>
                  <a:schemeClr val="tx1"/>
                </a:solidFill>
                <a:effectLst/>
                <a:latin typeface="+mn-lt"/>
                <a:ea typeface="+mn-ea"/>
                <a:cs typeface="+mn-cs"/>
              </a:rPr>
              <a:t>stride=1</a:t>
            </a:r>
            <a:r>
              <a:rPr lang="zh-CN" altLang="en-US" sz="1200" b="0" i="0" kern="1200" dirty="0" smtClean="0">
                <a:solidFill>
                  <a:schemeClr val="tx1"/>
                </a:solidFill>
                <a:effectLst/>
                <a:latin typeface="+mn-lt"/>
                <a:ea typeface="+mn-ea"/>
                <a:cs typeface="+mn-cs"/>
              </a:rPr>
              <a:t>之后，只要分别设定</a:t>
            </a:r>
            <a:r>
              <a:rPr lang="en-US" altLang="zh-CN" sz="1200" b="0" i="0" kern="1200" dirty="0" smtClean="0">
                <a:solidFill>
                  <a:schemeClr val="tx1"/>
                </a:solidFill>
                <a:effectLst/>
                <a:latin typeface="+mn-lt"/>
                <a:ea typeface="+mn-ea"/>
                <a:cs typeface="+mn-cs"/>
              </a:rPr>
              <a:t>pad=0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，那么卷积之后便可以得到相同维度的特征，然后这些特征就可以直接拼接在一起了；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 文章说很多地方都表明</a:t>
            </a:r>
            <a:r>
              <a:rPr lang="en-US" altLang="zh-CN" sz="1200" b="0" i="0" kern="1200" dirty="0" smtClean="0">
                <a:solidFill>
                  <a:schemeClr val="tx1"/>
                </a:solidFill>
                <a:effectLst/>
                <a:latin typeface="+mn-lt"/>
                <a:ea typeface="+mn-ea"/>
                <a:cs typeface="+mn-cs"/>
              </a:rPr>
              <a:t>pooling</a:t>
            </a:r>
            <a:r>
              <a:rPr lang="zh-CN" altLang="en-US" sz="1200" b="0" i="0" kern="1200" dirty="0" smtClean="0">
                <a:solidFill>
                  <a:schemeClr val="tx1"/>
                </a:solidFill>
                <a:effectLst/>
                <a:latin typeface="+mn-lt"/>
                <a:ea typeface="+mn-ea"/>
                <a:cs typeface="+mn-cs"/>
              </a:rPr>
              <a:t>挺有效，所以</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里面也嵌入了。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5x5</a:t>
            </a:r>
            <a:r>
              <a:rPr lang="zh-CN" altLang="en-US" sz="1200" b="0" i="0" kern="1200" dirty="0" smtClean="0">
                <a:solidFill>
                  <a:schemeClr val="tx1"/>
                </a:solidFill>
                <a:effectLst/>
                <a:latin typeface="+mn-lt"/>
                <a:ea typeface="+mn-ea"/>
                <a:cs typeface="+mn-cs"/>
              </a:rPr>
              <a:t>卷积的比例也要增加。</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68</a:t>
            </a:fld>
            <a:endParaRPr lang="zh-CN" altLang="en-US"/>
          </a:p>
        </p:txBody>
      </p:sp>
    </p:spTree>
    <p:extLst>
      <p:ext uri="{BB962C8B-B14F-4D97-AF65-F5344CB8AC3E}">
        <p14:creationId xmlns="" xmlns:p14="http://schemas.microsoft.com/office/powerpoint/2010/main" val="4290510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该结构将</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中常用的卷积（</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5x5</a:t>
            </a:r>
            <a:r>
              <a:rPr lang="zh-CN" altLang="en-US" sz="1200" b="0" i="0" kern="1200" dirty="0" smtClean="0">
                <a:solidFill>
                  <a:schemeClr val="tx1"/>
                </a:solidFill>
                <a:effectLst/>
                <a:latin typeface="+mn-lt"/>
                <a:ea typeface="+mn-ea"/>
                <a:cs typeface="+mn-cs"/>
              </a:rPr>
              <a:t>）、池化操作（</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）堆叠在一起（卷积、池化后的尺寸相同，将通道相加），</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p>
          <a:p>
            <a:r>
              <a:rPr lang="en-US" altLang="zh-CN" sz="1200" b="1"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 采用不同大小的卷积核意味着不同大小的感受野，最后拼接意味着不同尺度特征的融合；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 之所以卷积核大小采用</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，主要是为了方便对齐。设定卷积步长</a:t>
            </a:r>
            <a:r>
              <a:rPr lang="en-US" altLang="zh-CN" sz="1200" b="0" i="0" kern="1200" dirty="0" smtClean="0">
                <a:solidFill>
                  <a:schemeClr val="tx1"/>
                </a:solidFill>
                <a:effectLst/>
                <a:latin typeface="+mn-lt"/>
                <a:ea typeface="+mn-ea"/>
                <a:cs typeface="+mn-cs"/>
              </a:rPr>
              <a:t>stride=1</a:t>
            </a:r>
            <a:r>
              <a:rPr lang="zh-CN" altLang="en-US" sz="1200" b="0" i="0" kern="1200" dirty="0" smtClean="0">
                <a:solidFill>
                  <a:schemeClr val="tx1"/>
                </a:solidFill>
                <a:effectLst/>
                <a:latin typeface="+mn-lt"/>
                <a:ea typeface="+mn-ea"/>
                <a:cs typeface="+mn-cs"/>
              </a:rPr>
              <a:t>之后，只要分别设定</a:t>
            </a:r>
            <a:r>
              <a:rPr lang="en-US" altLang="zh-CN" sz="1200" b="0" i="0" kern="1200" dirty="0" smtClean="0">
                <a:solidFill>
                  <a:schemeClr val="tx1"/>
                </a:solidFill>
                <a:effectLst/>
                <a:latin typeface="+mn-lt"/>
                <a:ea typeface="+mn-ea"/>
                <a:cs typeface="+mn-cs"/>
              </a:rPr>
              <a:t>pad=0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，那么卷积之后便可以得到相同维度的特征，然后这些特征就可以直接拼接在一起了；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 文章说很多地方都表明</a:t>
            </a:r>
            <a:r>
              <a:rPr lang="en-US" altLang="zh-CN" sz="1200" b="0" i="0" kern="1200" dirty="0" smtClean="0">
                <a:solidFill>
                  <a:schemeClr val="tx1"/>
                </a:solidFill>
                <a:effectLst/>
                <a:latin typeface="+mn-lt"/>
                <a:ea typeface="+mn-ea"/>
                <a:cs typeface="+mn-cs"/>
              </a:rPr>
              <a:t>pooling</a:t>
            </a:r>
            <a:r>
              <a:rPr lang="zh-CN" altLang="en-US" sz="1200" b="0" i="0" kern="1200" dirty="0" smtClean="0">
                <a:solidFill>
                  <a:schemeClr val="tx1"/>
                </a:solidFill>
                <a:effectLst/>
                <a:latin typeface="+mn-lt"/>
                <a:ea typeface="+mn-ea"/>
                <a:cs typeface="+mn-cs"/>
              </a:rPr>
              <a:t>挺有效，所以</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里面也嵌入了。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 网络越到后面，特征越抽象，而且每个特征所涉及的感受野也更大了，因此随着层数的增加，</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5x5</a:t>
            </a:r>
            <a:r>
              <a:rPr lang="zh-CN" altLang="en-US" sz="1200" b="0" i="0" kern="1200" dirty="0" smtClean="0">
                <a:solidFill>
                  <a:schemeClr val="tx1"/>
                </a:solidFill>
                <a:effectLst/>
                <a:latin typeface="+mn-lt"/>
                <a:ea typeface="+mn-ea"/>
                <a:cs typeface="+mn-cs"/>
              </a:rPr>
              <a:t>卷积的比例也要增加。</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69</a:t>
            </a:fld>
            <a:endParaRPr lang="zh-CN" altLang="en-US"/>
          </a:p>
        </p:txBody>
      </p:sp>
    </p:spTree>
    <p:extLst>
      <p:ext uri="{BB962C8B-B14F-4D97-AF65-F5344CB8AC3E}">
        <p14:creationId xmlns="" xmlns:p14="http://schemas.microsoft.com/office/powerpoint/2010/main" val="1272104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smtClean="0">
                <a:solidFill>
                  <a:srgbClr val="3D464D"/>
                </a:solidFill>
                <a:latin typeface="Pingfang SC"/>
              </a:rPr>
              <a:t>1x1</a:t>
            </a:r>
            <a:r>
              <a:rPr lang="zh-CN" altLang="en-US" dirty="0" smtClean="0">
                <a:solidFill>
                  <a:srgbClr val="3D464D"/>
                </a:solidFill>
                <a:latin typeface="Pingfang SC"/>
              </a:rPr>
              <a:t>卷积的作用：减少维度</a:t>
            </a:r>
            <a:r>
              <a:rPr lang="en-US" altLang="zh-CN" dirty="0" smtClean="0">
                <a:solidFill>
                  <a:srgbClr val="3D464D"/>
                </a:solidFill>
                <a:latin typeface="Pingfang SC"/>
              </a:rPr>
              <a:t>+</a:t>
            </a:r>
            <a:r>
              <a:rPr lang="zh-CN" altLang="en-US" dirty="0" smtClean="0">
                <a:solidFill>
                  <a:srgbClr val="3D464D"/>
                </a:solidFill>
                <a:latin typeface="Pingfang SC"/>
              </a:rPr>
              <a:t>修正线性激活（</a:t>
            </a:r>
            <a:r>
              <a:rPr lang="en-US" altLang="zh-CN" dirty="0" err="1" smtClean="0">
                <a:solidFill>
                  <a:srgbClr val="3D464D"/>
                </a:solidFill>
                <a:latin typeface="Pingfang SC"/>
              </a:rPr>
              <a:t>ReLU</a:t>
            </a:r>
            <a:r>
              <a:rPr lang="zh-CN" altLang="en-US" dirty="0" smtClean="0">
                <a:solidFill>
                  <a:srgbClr val="3D464D"/>
                </a:solidFill>
                <a:latin typeface="Pingfang SC"/>
              </a:rPr>
              <a:t>）。</a:t>
            </a:r>
            <a:endParaRPr lang="en-US" altLang="zh-CN" dirty="0" smtClean="0">
              <a:solidFill>
                <a:srgbClr val="3D464D"/>
              </a:solidFill>
              <a:latin typeface="Pingfang SC"/>
            </a:endParaRPr>
          </a:p>
          <a:p>
            <a:r>
              <a:rPr lang="zh-CN" altLang="en-US" dirty="0" smtClean="0">
                <a:solidFill>
                  <a:srgbClr val="3D464D"/>
                </a:solidFill>
                <a:latin typeface="Pingfang SC"/>
              </a:rPr>
              <a:t>比如，上一层的输出为</a:t>
            </a:r>
            <a:r>
              <a:rPr lang="en-US" altLang="zh-CN" dirty="0" smtClean="0">
                <a:solidFill>
                  <a:srgbClr val="3D464D"/>
                </a:solidFill>
                <a:latin typeface="Pingfang SC"/>
              </a:rPr>
              <a:t>100x100x128</a:t>
            </a:r>
            <a:r>
              <a:rPr lang="zh-CN" altLang="en-US" dirty="0" smtClean="0">
                <a:solidFill>
                  <a:srgbClr val="3D464D"/>
                </a:solidFill>
                <a:latin typeface="Pingfang SC"/>
              </a:rPr>
              <a:t>，经过具有</a:t>
            </a:r>
            <a:r>
              <a:rPr lang="en-US" altLang="zh-CN" dirty="0" smtClean="0">
                <a:solidFill>
                  <a:srgbClr val="3D464D"/>
                </a:solidFill>
                <a:latin typeface="Pingfang SC"/>
              </a:rPr>
              <a:t>256</a:t>
            </a:r>
            <a:r>
              <a:rPr lang="zh-CN" altLang="en-US" dirty="0" smtClean="0">
                <a:solidFill>
                  <a:srgbClr val="3D464D"/>
                </a:solidFill>
                <a:latin typeface="Pingfang SC"/>
              </a:rPr>
              <a:t>个通道的</a:t>
            </a:r>
            <a:r>
              <a:rPr lang="en-US" altLang="zh-CN" dirty="0" smtClean="0">
                <a:solidFill>
                  <a:srgbClr val="3D464D"/>
                </a:solidFill>
                <a:latin typeface="Pingfang SC"/>
              </a:rPr>
              <a:t>5x5</a:t>
            </a:r>
            <a:r>
              <a:rPr lang="zh-CN" altLang="en-US" dirty="0" smtClean="0">
                <a:solidFill>
                  <a:srgbClr val="3D464D"/>
                </a:solidFill>
                <a:latin typeface="Pingfang SC"/>
              </a:rPr>
              <a:t>卷积层之后</a:t>
            </a:r>
            <a:r>
              <a:rPr lang="en-US" altLang="zh-CN" dirty="0" smtClean="0">
                <a:solidFill>
                  <a:srgbClr val="3D464D"/>
                </a:solidFill>
                <a:latin typeface="Pingfang SC"/>
              </a:rPr>
              <a:t>(stride=1</a:t>
            </a:r>
            <a:r>
              <a:rPr lang="zh-CN" altLang="en-US" dirty="0" smtClean="0">
                <a:solidFill>
                  <a:srgbClr val="3D464D"/>
                </a:solidFill>
                <a:latin typeface="Pingfang SC"/>
              </a:rPr>
              <a:t>，</a:t>
            </a:r>
            <a:r>
              <a:rPr lang="en-US" altLang="zh-CN" dirty="0" smtClean="0">
                <a:solidFill>
                  <a:srgbClr val="3D464D"/>
                </a:solidFill>
                <a:latin typeface="Pingfang SC"/>
              </a:rPr>
              <a:t>pad=2)</a:t>
            </a:r>
            <a:r>
              <a:rPr lang="zh-CN" altLang="en-US" dirty="0" smtClean="0">
                <a:solidFill>
                  <a:srgbClr val="3D464D"/>
                </a:solidFill>
                <a:latin typeface="Pingfang SC"/>
              </a:rPr>
              <a:t>，输出数据为</a:t>
            </a:r>
            <a:r>
              <a:rPr lang="en-US" altLang="zh-CN" dirty="0" smtClean="0">
                <a:solidFill>
                  <a:srgbClr val="3D464D"/>
                </a:solidFill>
                <a:latin typeface="Pingfang SC"/>
              </a:rPr>
              <a:t>100x100x256</a:t>
            </a:r>
            <a:r>
              <a:rPr lang="zh-CN" altLang="en-US" dirty="0" smtClean="0">
                <a:solidFill>
                  <a:srgbClr val="3D464D"/>
                </a:solidFill>
                <a:latin typeface="Pingfang SC"/>
              </a:rPr>
              <a:t>，其中，卷积层的参数为</a:t>
            </a:r>
            <a:r>
              <a:rPr lang="en-US" altLang="zh-CN" dirty="0" smtClean="0">
                <a:solidFill>
                  <a:srgbClr val="3D464D"/>
                </a:solidFill>
                <a:latin typeface="Pingfang SC"/>
              </a:rPr>
              <a:t>128x5x5x256= 819200</a:t>
            </a:r>
            <a:r>
              <a:rPr lang="zh-CN" altLang="en-US" dirty="0" smtClean="0">
                <a:solidFill>
                  <a:srgbClr val="3D464D"/>
                </a:solidFill>
                <a:latin typeface="Pingfang SC"/>
              </a:rPr>
              <a:t>。</a:t>
            </a:r>
            <a:endParaRPr lang="en-US" altLang="zh-CN" dirty="0" smtClean="0">
              <a:solidFill>
                <a:srgbClr val="3D464D"/>
              </a:solidFill>
              <a:latin typeface="Pingfang SC"/>
            </a:endParaRPr>
          </a:p>
          <a:p>
            <a:r>
              <a:rPr lang="zh-CN" altLang="en-US" dirty="0" smtClean="0">
                <a:solidFill>
                  <a:srgbClr val="3D464D"/>
                </a:solidFill>
                <a:latin typeface="Pingfang SC"/>
              </a:rPr>
              <a:t>而假如上一层输出先经过具有</a:t>
            </a:r>
            <a:r>
              <a:rPr lang="en-US" altLang="zh-CN" dirty="0" smtClean="0">
                <a:solidFill>
                  <a:srgbClr val="3D464D"/>
                </a:solidFill>
                <a:latin typeface="Pingfang SC"/>
              </a:rPr>
              <a:t>32</a:t>
            </a:r>
            <a:r>
              <a:rPr lang="zh-CN" altLang="en-US" dirty="0" smtClean="0">
                <a:solidFill>
                  <a:srgbClr val="3D464D"/>
                </a:solidFill>
                <a:latin typeface="Pingfang SC"/>
              </a:rPr>
              <a:t>个通道的</a:t>
            </a:r>
            <a:r>
              <a:rPr lang="en-US" altLang="zh-CN" dirty="0" smtClean="0">
                <a:solidFill>
                  <a:srgbClr val="3D464D"/>
                </a:solidFill>
                <a:latin typeface="Pingfang SC"/>
              </a:rPr>
              <a:t>1x1</a:t>
            </a:r>
            <a:r>
              <a:rPr lang="zh-CN" altLang="en-US" dirty="0" smtClean="0">
                <a:solidFill>
                  <a:srgbClr val="3D464D"/>
                </a:solidFill>
                <a:latin typeface="Pingfang SC"/>
              </a:rPr>
              <a:t>卷积层，再经过具有</a:t>
            </a:r>
            <a:r>
              <a:rPr lang="en-US" altLang="zh-CN" dirty="0" smtClean="0">
                <a:solidFill>
                  <a:srgbClr val="3D464D"/>
                </a:solidFill>
                <a:latin typeface="Pingfang SC"/>
              </a:rPr>
              <a:t>256</a:t>
            </a:r>
            <a:r>
              <a:rPr lang="zh-CN" altLang="en-US" dirty="0" smtClean="0">
                <a:solidFill>
                  <a:srgbClr val="3D464D"/>
                </a:solidFill>
                <a:latin typeface="Pingfang SC"/>
              </a:rPr>
              <a:t>个输出的</a:t>
            </a:r>
            <a:r>
              <a:rPr lang="en-US" altLang="zh-CN" dirty="0" smtClean="0">
                <a:solidFill>
                  <a:srgbClr val="3D464D"/>
                </a:solidFill>
                <a:latin typeface="Pingfang SC"/>
              </a:rPr>
              <a:t>5x5</a:t>
            </a:r>
            <a:r>
              <a:rPr lang="zh-CN" altLang="en-US" dirty="0" smtClean="0">
                <a:solidFill>
                  <a:srgbClr val="3D464D"/>
                </a:solidFill>
                <a:latin typeface="Pingfang SC"/>
              </a:rPr>
              <a:t>卷积层，那么输出数据仍为为</a:t>
            </a:r>
            <a:r>
              <a:rPr lang="en-US" altLang="zh-CN" dirty="0" smtClean="0">
                <a:solidFill>
                  <a:srgbClr val="3D464D"/>
                </a:solidFill>
                <a:latin typeface="Pingfang SC"/>
              </a:rPr>
              <a:t>100x100x256</a:t>
            </a:r>
            <a:r>
              <a:rPr lang="zh-CN" altLang="en-US" dirty="0" smtClean="0">
                <a:solidFill>
                  <a:srgbClr val="3D464D"/>
                </a:solidFill>
                <a:latin typeface="Pingfang SC"/>
              </a:rPr>
              <a:t>，但卷积参数量已经减少为</a:t>
            </a:r>
            <a:r>
              <a:rPr lang="en-US" altLang="zh-CN" dirty="0" smtClean="0">
                <a:solidFill>
                  <a:srgbClr val="3D464D"/>
                </a:solidFill>
                <a:latin typeface="Pingfang SC"/>
              </a:rPr>
              <a:t>128x1x1x32 + 32x5x5x256= 204800</a:t>
            </a:r>
            <a:r>
              <a:rPr lang="zh-CN" altLang="en-US" dirty="0" smtClean="0">
                <a:solidFill>
                  <a:srgbClr val="3D464D"/>
                </a:solidFill>
                <a:latin typeface="Pingfang SC"/>
              </a:rPr>
              <a:t>，大约减少了</a:t>
            </a:r>
            <a:r>
              <a:rPr lang="en-US" altLang="zh-CN" dirty="0" smtClean="0">
                <a:solidFill>
                  <a:srgbClr val="3D464D"/>
                </a:solidFill>
                <a:latin typeface="Pingfang SC"/>
              </a:rPr>
              <a:t>4</a:t>
            </a:r>
            <a:r>
              <a:rPr lang="zh-CN" altLang="en-US" dirty="0" smtClean="0">
                <a:solidFill>
                  <a:srgbClr val="3D464D"/>
                </a:solidFill>
                <a:latin typeface="Pingfang SC"/>
              </a:rPr>
              <a:t>倍。</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70</a:t>
            </a:fld>
            <a:endParaRPr lang="zh-CN" altLang="en-US"/>
          </a:p>
        </p:txBody>
      </p:sp>
    </p:spTree>
    <p:extLst>
      <p:ext uri="{BB962C8B-B14F-4D97-AF65-F5344CB8AC3E}">
        <p14:creationId xmlns="" xmlns:p14="http://schemas.microsoft.com/office/powerpoint/2010/main" val="25050808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采用模块化的结构，方便增添和修改； </a:t>
            </a:r>
            <a:endParaRPr lang="en-US" altLang="zh-CN" dirty="0" smtClean="0"/>
          </a:p>
          <a:p>
            <a:r>
              <a:rPr lang="zh-CN" altLang="en-US" dirty="0" smtClean="0"/>
              <a:t>网络最后采用了</a:t>
            </a:r>
            <a:r>
              <a:rPr lang="en-US" altLang="zh-CN" dirty="0" smtClean="0"/>
              <a:t>average pooling</a:t>
            </a:r>
            <a:r>
              <a:rPr lang="zh-CN" altLang="en-US" dirty="0" smtClean="0"/>
              <a:t>来代替全连接层，想法来自</a:t>
            </a:r>
            <a:r>
              <a:rPr lang="en-US" altLang="zh-CN" dirty="0" smtClean="0"/>
              <a:t>NIN,</a:t>
            </a:r>
            <a:r>
              <a:rPr lang="zh-CN" altLang="en-US" dirty="0" smtClean="0"/>
              <a:t>事实证明可以将</a:t>
            </a:r>
            <a:r>
              <a:rPr lang="en-US" altLang="zh-CN" dirty="0" smtClean="0"/>
              <a:t>TOP1 accuracy</a:t>
            </a:r>
            <a:r>
              <a:rPr lang="zh-CN" altLang="en-US" dirty="0" smtClean="0"/>
              <a:t>提高</a:t>
            </a:r>
            <a:r>
              <a:rPr lang="en-US" altLang="zh-CN" dirty="0" smtClean="0"/>
              <a:t>0.6%</a:t>
            </a:r>
            <a:r>
              <a:rPr lang="zh-CN" altLang="en-US" dirty="0" smtClean="0"/>
              <a:t>。但是，实际在最后还是加了一个全连接层，主要是为了方便以后大家</a:t>
            </a:r>
            <a:r>
              <a:rPr lang="en-US" altLang="zh-CN" dirty="0" err="1" smtClean="0"/>
              <a:t>finetune</a:t>
            </a:r>
            <a:r>
              <a:rPr lang="zh-CN" altLang="en-US" dirty="0" smtClean="0"/>
              <a:t>； </a:t>
            </a:r>
            <a:endParaRPr lang="en-US" altLang="zh-CN" dirty="0" smtClean="0"/>
          </a:p>
          <a:p>
            <a:r>
              <a:rPr lang="zh-CN" altLang="en-US" dirty="0" smtClean="0"/>
              <a:t>虽然移除了全连接，但是网络中依然使用了</a:t>
            </a:r>
            <a:r>
              <a:rPr lang="en-US" altLang="zh-CN" dirty="0" smtClean="0"/>
              <a:t>Dropout ; </a:t>
            </a:r>
          </a:p>
          <a:p>
            <a:r>
              <a:rPr lang="zh-CN" altLang="en-US" dirty="0" smtClean="0"/>
              <a:t>为了避免梯度消失，网络额外增加了</a:t>
            </a:r>
            <a:r>
              <a:rPr lang="en-US" altLang="zh-CN" dirty="0" smtClean="0"/>
              <a:t>2</a:t>
            </a:r>
            <a:r>
              <a:rPr lang="zh-CN" altLang="en-US" dirty="0" smtClean="0"/>
              <a:t>个辅助的</a:t>
            </a:r>
            <a:r>
              <a:rPr lang="en-US" altLang="zh-CN" dirty="0" err="1" smtClean="0"/>
              <a:t>softmax</a:t>
            </a:r>
            <a:r>
              <a:rPr lang="zh-CN" altLang="en-US" dirty="0" smtClean="0"/>
              <a:t>用于向前传导梯度。文章中说这两个辅助的分类器的</a:t>
            </a:r>
            <a:r>
              <a:rPr lang="en-US" altLang="zh-CN" dirty="0" smtClean="0"/>
              <a:t>loss</a:t>
            </a:r>
            <a:r>
              <a:rPr lang="zh-CN" altLang="en-US" dirty="0" smtClean="0"/>
              <a:t>应该加一个衰减系数，但看</a:t>
            </a:r>
            <a:r>
              <a:rPr lang="en-US" altLang="zh-CN" dirty="0" err="1" smtClean="0"/>
              <a:t>caffe</a:t>
            </a:r>
            <a:r>
              <a:rPr lang="zh-CN" altLang="en-US" dirty="0" smtClean="0"/>
              <a:t>中的</a:t>
            </a:r>
            <a:r>
              <a:rPr lang="en-US" altLang="zh-CN" dirty="0" smtClean="0"/>
              <a:t>model</a:t>
            </a:r>
            <a:r>
              <a:rPr lang="zh-CN" altLang="en-US" dirty="0" smtClean="0"/>
              <a:t>也没有加任何衰减。此外，实际测试的时候，这两个额外的</a:t>
            </a:r>
            <a:r>
              <a:rPr lang="en-US" altLang="zh-CN" dirty="0" err="1" smtClean="0"/>
              <a:t>softmax</a:t>
            </a:r>
            <a:r>
              <a:rPr lang="zh-CN" altLang="en-US" dirty="0" smtClean="0"/>
              <a:t>会被去掉</a:t>
            </a:r>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71</a:t>
            </a:fld>
            <a:endParaRPr lang="zh-CN" altLang="en-US"/>
          </a:p>
        </p:txBody>
      </p:sp>
    </p:spTree>
    <p:extLst>
      <p:ext uri="{BB962C8B-B14F-4D97-AF65-F5344CB8AC3E}">
        <p14:creationId xmlns="" xmlns:p14="http://schemas.microsoft.com/office/powerpoint/2010/main" val="3251436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先池化再作</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卷积，或者先作</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卷积再作池化。但是方法一（左图）先作</a:t>
            </a:r>
            <a:r>
              <a:rPr lang="en-US" altLang="zh-CN" sz="1200" b="0" i="0" kern="1200" dirty="0" smtClean="0">
                <a:solidFill>
                  <a:schemeClr val="tx1"/>
                </a:solidFill>
                <a:effectLst/>
                <a:latin typeface="+mn-lt"/>
                <a:ea typeface="+mn-ea"/>
                <a:cs typeface="+mn-cs"/>
              </a:rPr>
              <a:t>pooling</a:t>
            </a:r>
            <a:r>
              <a:rPr lang="zh-CN" altLang="en-US" sz="1200" b="0" i="0" kern="1200" dirty="0" smtClean="0">
                <a:solidFill>
                  <a:schemeClr val="tx1"/>
                </a:solidFill>
                <a:effectLst/>
                <a:latin typeface="+mn-lt"/>
                <a:ea typeface="+mn-ea"/>
                <a:cs typeface="+mn-cs"/>
              </a:rPr>
              <a:t>（池化）会导致特征表示遇到瓶颈（特征缺失），方法二（右图）是正常的缩小，但计算量很大。为了同时保持特征表示且降低计算量，将网络结构改为下图，使用两个并行化的模块来降低计算量（卷积、池化并行执行，再进行合并）</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74</a:t>
            </a:fld>
            <a:endParaRPr lang="zh-CN" altLang="en-US"/>
          </a:p>
        </p:txBody>
      </p:sp>
    </p:spTree>
    <p:extLst>
      <p:ext uri="{BB962C8B-B14F-4D97-AF65-F5344CB8AC3E}">
        <p14:creationId xmlns="" xmlns:p14="http://schemas.microsoft.com/office/powerpoint/2010/main" val="424128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早期的图像分类数据库，</a:t>
            </a:r>
            <a:r>
              <a:rPr lang="en-US" altLang="zh-CN" dirty="0" smtClean="0"/>
              <a:t>CalTech101</a:t>
            </a:r>
            <a:r>
              <a:rPr lang="zh-CN" altLang="en-US" dirty="0" smtClean="0"/>
              <a:t>，数据量小，一共约几万张图像，</a:t>
            </a:r>
            <a:r>
              <a:rPr lang="en-US" altLang="zh-CN" dirty="0" smtClean="0"/>
              <a:t>101</a:t>
            </a:r>
            <a:r>
              <a:rPr lang="zh-CN" altLang="en-US" dirty="0" smtClean="0"/>
              <a:t>类物体。</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7</a:t>
            </a:fld>
            <a:endParaRPr lang="zh-CN" altLang="en-US"/>
          </a:p>
        </p:txBody>
      </p:sp>
    </p:spTree>
    <p:extLst>
      <p:ext uri="{BB962C8B-B14F-4D97-AF65-F5344CB8AC3E}">
        <p14:creationId xmlns="" xmlns:p14="http://schemas.microsoft.com/office/powerpoint/2010/main" val="666074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至</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团队发表了多篇关于</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的经典论文</a:t>
            </a:r>
            <a:r>
              <a:rPr lang="en-US" altLang="zh-CN" sz="1200" b="0" i="0" kern="1200" dirty="0" smtClean="0">
                <a:solidFill>
                  <a:schemeClr val="tx1"/>
                </a:solidFill>
                <a:effectLst/>
                <a:latin typeface="+mn-lt"/>
                <a:ea typeface="+mn-ea"/>
                <a:cs typeface="+mn-cs"/>
              </a:rPr>
              <a:t>《Going deeper with convolutions》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《Batch Normalization: Accelerating Deep Network Training by Reducing Internal Covariate Shift》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《Rethinking the Inception Architecture for Computer Vision》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《Inception-v4, Inception-</a:t>
            </a:r>
            <a:r>
              <a:rPr lang="en-US" altLang="zh-CN" sz="1200" b="0" i="0" kern="1200" dirty="0" err="1" smtClean="0">
                <a:solidFill>
                  <a:schemeClr val="tx1"/>
                </a:solidFill>
                <a:effectLst/>
                <a:latin typeface="+mn-lt"/>
                <a:ea typeface="+mn-ea"/>
                <a:cs typeface="+mn-cs"/>
              </a:rPr>
              <a:t>ResNet</a:t>
            </a:r>
            <a:r>
              <a:rPr lang="en-US" altLang="zh-CN" sz="1200" b="0" i="0" kern="1200" dirty="0" smtClean="0">
                <a:solidFill>
                  <a:schemeClr val="tx1"/>
                </a:solidFill>
                <a:effectLst/>
                <a:latin typeface="+mn-lt"/>
                <a:ea typeface="+mn-ea"/>
                <a:cs typeface="+mn-cs"/>
              </a:rPr>
              <a:t> and the Impact of Residual Connections on Learning》</a:t>
            </a:r>
            <a:r>
              <a:rPr lang="zh-CN" altLang="en-US" sz="1200" b="0" i="0" kern="1200" dirty="0" smtClean="0">
                <a:solidFill>
                  <a:schemeClr val="tx1"/>
                </a:solidFill>
                <a:effectLst/>
                <a:latin typeface="+mn-lt"/>
                <a:ea typeface="+mn-ea"/>
                <a:cs typeface="+mn-cs"/>
              </a:rPr>
              <a:t>，在这些论文中对</a:t>
            </a:r>
            <a:r>
              <a:rPr lang="en-US" altLang="zh-CN" sz="1200" b="0" i="0" kern="1200" dirty="0" smtClean="0">
                <a:solidFill>
                  <a:schemeClr val="tx1"/>
                </a:solidFill>
                <a:effectLst/>
                <a:latin typeface="+mn-lt"/>
                <a:ea typeface="+mn-ea"/>
                <a:cs typeface="+mn-cs"/>
              </a:rPr>
              <a:t>Inception v1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Inception v2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Inception v3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Inception v4 </a:t>
            </a:r>
            <a:r>
              <a:rPr lang="zh-CN" altLang="en-US" sz="1200" b="0" i="0" kern="1200" dirty="0" smtClean="0">
                <a:solidFill>
                  <a:schemeClr val="tx1"/>
                </a:solidFill>
                <a:effectLst/>
                <a:latin typeface="+mn-lt"/>
                <a:ea typeface="+mn-ea"/>
                <a:cs typeface="+mn-cs"/>
              </a:rPr>
              <a:t>等思想和技术原理进行了详细的介绍，建议阅读这些论文以全面了解</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75</a:t>
            </a:fld>
            <a:endParaRPr lang="zh-CN" altLang="en-US"/>
          </a:p>
        </p:txBody>
      </p:sp>
    </p:spTree>
    <p:extLst>
      <p:ext uri="{BB962C8B-B14F-4D97-AF65-F5344CB8AC3E}">
        <p14:creationId xmlns="" xmlns:p14="http://schemas.microsoft.com/office/powerpoint/2010/main" val="39016628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神经网络在反向传播过程中要不断地传播梯度，而当网络层数加深时，梯度在传播过程中会逐渐消失（假如采用</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函数，对于幅度为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的信号，每向后传递一层，梯度就衰减为原来的</a:t>
            </a:r>
            <a:r>
              <a:rPr lang="en-US" altLang="zh-CN" sz="1200" b="0" i="0" kern="1200" dirty="0" smtClean="0">
                <a:solidFill>
                  <a:schemeClr val="tx1"/>
                </a:solidFill>
                <a:effectLst/>
                <a:latin typeface="+mn-lt"/>
                <a:ea typeface="+mn-ea"/>
                <a:cs typeface="+mn-cs"/>
              </a:rPr>
              <a:t>0.25</a:t>
            </a:r>
            <a:r>
              <a:rPr lang="zh-CN" altLang="en-US" sz="1200" b="0" i="0" kern="1200" dirty="0" smtClean="0">
                <a:solidFill>
                  <a:schemeClr val="tx1"/>
                </a:solidFill>
                <a:effectLst/>
                <a:latin typeface="+mn-lt"/>
                <a:ea typeface="+mn-ea"/>
                <a:cs typeface="+mn-cs"/>
              </a:rPr>
              <a:t>，层数越多，衰减越厉害），导致无法对前面网络层的权重进行有效的调整。</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如何又能加深网络层数、又能解决梯度消失问题、又能提升模型精度呢？</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82</a:t>
            </a:fld>
            <a:endParaRPr lang="zh-CN" altLang="en-US"/>
          </a:p>
        </p:txBody>
      </p:sp>
    </p:spTree>
    <p:extLst>
      <p:ext uri="{BB962C8B-B14F-4D97-AF65-F5344CB8AC3E}">
        <p14:creationId xmlns="" xmlns:p14="http://schemas.microsoft.com/office/powerpoint/2010/main" val="144313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神经网络在反向传播过程中要不断地传播梯度，而当网络层数加深时，梯度在传播过程中会逐渐消失（假如采用</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函数，对于幅度为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的信号，每向后传递一层，梯度就衰减为原来的</a:t>
            </a:r>
            <a:r>
              <a:rPr lang="en-US" altLang="zh-CN" sz="1200" b="0" i="0" kern="1200" dirty="0" smtClean="0">
                <a:solidFill>
                  <a:schemeClr val="tx1"/>
                </a:solidFill>
                <a:effectLst/>
                <a:latin typeface="+mn-lt"/>
                <a:ea typeface="+mn-ea"/>
                <a:cs typeface="+mn-cs"/>
              </a:rPr>
              <a:t>0.25</a:t>
            </a:r>
            <a:r>
              <a:rPr lang="zh-CN" altLang="en-US" sz="1200" b="0" i="0" kern="1200" dirty="0" smtClean="0">
                <a:solidFill>
                  <a:schemeClr val="tx1"/>
                </a:solidFill>
                <a:effectLst/>
                <a:latin typeface="+mn-lt"/>
                <a:ea typeface="+mn-ea"/>
                <a:cs typeface="+mn-cs"/>
              </a:rPr>
              <a:t>，层数越多，衰减越厉害），导致无法对前面网络层的权重进行有效的调整。</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如何又能加深网络层数、又能解决梯度消失问题、又能提升模型精度呢？</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83</a:t>
            </a:fld>
            <a:endParaRPr lang="zh-CN" altLang="en-US"/>
          </a:p>
        </p:txBody>
      </p:sp>
    </p:spTree>
    <p:extLst>
      <p:ext uri="{BB962C8B-B14F-4D97-AF65-F5344CB8AC3E}">
        <p14:creationId xmlns="" xmlns:p14="http://schemas.microsoft.com/office/powerpoint/2010/main" val="3763895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假设现有一个比较浅的网络（</a:t>
            </a:r>
            <a:r>
              <a:rPr lang="en-US" altLang="zh-CN" sz="1200" b="0" i="0" kern="1200" dirty="0" smtClean="0">
                <a:solidFill>
                  <a:schemeClr val="tx1"/>
                </a:solidFill>
                <a:effectLst/>
                <a:latin typeface="+mn-lt"/>
                <a:ea typeface="+mn-ea"/>
                <a:cs typeface="+mn-cs"/>
              </a:rPr>
              <a:t>Shallow Net</a:t>
            </a:r>
            <a:r>
              <a:rPr lang="zh-CN" altLang="en-US" sz="1200" b="0" i="0" kern="1200" dirty="0" smtClean="0">
                <a:solidFill>
                  <a:schemeClr val="tx1"/>
                </a:solidFill>
                <a:effectLst/>
                <a:latin typeface="+mn-lt"/>
                <a:ea typeface="+mn-ea"/>
                <a:cs typeface="+mn-cs"/>
              </a:rPr>
              <a:t>）已达到了饱和的准确率，这时在它后面再加上几个恒等映射层（</a:t>
            </a:r>
            <a:r>
              <a:rPr lang="en-US" altLang="zh-CN" sz="1200" b="0" i="0" kern="1200" dirty="0" smtClean="0">
                <a:solidFill>
                  <a:schemeClr val="tx1"/>
                </a:solidFill>
                <a:effectLst/>
                <a:latin typeface="+mn-lt"/>
                <a:ea typeface="+mn-ea"/>
                <a:cs typeface="+mn-cs"/>
              </a:rPr>
              <a:t>Identity mapping</a:t>
            </a:r>
            <a:r>
              <a:rPr lang="zh-CN" altLang="en-US" sz="1200" b="0" i="0" kern="1200" dirty="0" smtClean="0">
                <a:solidFill>
                  <a:schemeClr val="tx1"/>
                </a:solidFill>
                <a:effectLst/>
                <a:latin typeface="+mn-lt"/>
                <a:ea typeface="+mn-ea"/>
                <a:cs typeface="+mn-cs"/>
              </a:rPr>
              <a:t>，也即</a:t>
            </a:r>
            <a:r>
              <a:rPr lang="en-US" altLang="zh-CN" sz="1200" b="0" i="0" kern="1200" dirty="0" smtClean="0">
                <a:solidFill>
                  <a:schemeClr val="tx1"/>
                </a:solidFill>
                <a:effectLst/>
                <a:latin typeface="+mn-lt"/>
                <a:ea typeface="+mn-ea"/>
                <a:cs typeface="+mn-cs"/>
              </a:rPr>
              <a:t>y=x</a:t>
            </a:r>
            <a:r>
              <a:rPr lang="zh-CN" altLang="en-US" sz="1200" b="0" i="0" kern="1200" dirty="0" smtClean="0">
                <a:solidFill>
                  <a:schemeClr val="tx1"/>
                </a:solidFill>
                <a:effectLst/>
                <a:latin typeface="+mn-lt"/>
                <a:ea typeface="+mn-ea"/>
                <a:cs typeface="+mn-cs"/>
              </a:rPr>
              <a:t>，输出等于输入），这样就增加了网络的深度，并且起码误差不会增加，也即更深的网络不应该带来训练集上误差的上升。而这里提到的使用恒等映射直接将前一层输出传到后面的思想，便是著名深度残差网络</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的灵感来源。</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引入了残差网络结构（</a:t>
            </a:r>
            <a:r>
              <a:rPr lang="en-US" altLang="zh-CN" sz="1200" b="0" i="0" kern="1200" dirty="0" smtClean="0">
                <a:solidFill>
                  <a:schemeClr val="tx1"/>
                </a:solidFill>
                <a:effectLst/>
                <a:latin typeface="+mn-lt"/>
                <a:ea typeface="+mn-ea"/>
                <a:cs typeface="+mn-cs"/>
              </a:rPr>
              <a:t>residual network</a:t>
            </a:r>
            <a:r>
              <a:rPr lang="zh-CN" altLang="en-US" sz="1200" b="0" i="0" kern="1200" dirty="0" smtClean="0">
                <a:solidFill>
                  <a:schemeClr val="tx1"/>
                </a:solidFill>
                <a:effectLst/>
                <a:latin typeface="+mn-lt"/>
                <a:ea typeface="+mn-ea"/>
                <a:cs typeface="+mn-cs"/>
              </a:rPr>
              <a:t>），通过这种残差网络结构，可以把网络层弄的很深（据说目前可以达到</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多层），并且最终的分类效果也非常好，残差网络的基本结构如下图所示，很明显，该图是带有跳跃结构的。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回想前面的假设，如果已经学习到较饱和的准确率（或者当发现下层的误差变大时），那么接下来的学习目标就转变为恒等映射的学习，也就是使输入</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近似于输出</a:t>
            </a:r>
            <a:r>
              <a:rPr lang="en-US" altLang="zh-CN" sz="1200" b="0" i="0" kern="1200" dirty="0" smtClean="0">
                <a:solidFill>
                  <a:schemeClr val="tx1"/>
                </a:solidFill>
                <a:effectLst/>
                <a:latin typeface="+mn-lt"/>
                <a:ea typeface="+mn-ea"/>
                <a:cs typeface="+mn-cs"/>
              </a:rPr>
              <a:t>H(x)</a:t>
            </a:r>
            <a:r>
              <a:rPr lang="zh-CN" altLang="en-US" sz="1200" b="0" i="0" kern="1200" dirty="0" smtClean="0">
                <a:solidFill>
                  <a:schemeClr val="tx1"/>
                </a:solidFill>
                <a:effectLst/>
                <a:latin typeface="+mn-lt"/>
                <a:ea typeface="+mn-ea"/>
                <a:cs typeface="+mn-cs"/>
              </a:rPr>
              <a:t>，以保持在后面的层次中不会造成精度下降</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84</a:t>
            </a:fld>
            <a:endParaRPr lang="zh-CN" altLang="en-US"/>
          </a:p>
        </p:txBody>
      </p:sp>
    </p:spTree>
    <p:extLst>
      <p:ext uri="{BB962C8B-B14F-4D97-AF65-F5344CB8AC3E}">
        <p14:creationId xmlns="" xmlns:p14="http://schemas.microsoft.com/office/powerpoint/2010/main" val="4137436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两种结构分别针对</a:t>
            </a:r>
            <a:r>
              <a:rPr lang="en-US" altLang="zh-CN" sz="1200" b="0" i="0" kern="1200" dirty="0" smtClean="0">
                <a:solidFill>
                  <a:schemeClr val="tx1"/>
                </a:solidFill>
                <a:effectLst/>
                <a:latin typeface="+mn-lt"/>
                <a:ea typeface="+mn-ea"/>
                <a:cs typeface="+mn-cs"/>
              </a:rPr>
              <a:t>ResNet34</a:t>
            </a:r>
            <a:r>
              <a:rPr lang="zh-CN" altLang="en-US" sz="1200" b="0" i="0" kern="1200" dirty="0" smtClean="0">
                <a:solidFill>
                  <a:schemeClr val="tx1"/>
                </a:solidFill>
                <a:effectLst/>
                <a:latin typeface="+mn-lt"/>
                <a:ea typeface="+mn-ea"/>
                <a:cs typeface="+mn-cs"/>
              </a:rPr>
              <a:t>（左图）和</a:t>
            </a:r>
            <a:r>
              <a:rPr lang="en-US" altLang="zh-CN" sz="1200" b="0" i="0" kern="1200" dirty="0" smtClean="0">
                <a:solidFill>
                  <a:schemeClr val="tx1"/>
                </a:solidFill>
                <a:effectLst/>
                <a:latin typeface="+mn-lt"/>
                <a:ea typeface="+mn-ea"/>
                <a:cs typeface="+mn-cs"/>
              </a:rPr>
              <a:t>ResNet50/101/152</a:t>
            </a:r>
            <a:r>
              <a:rPr lang="zh-CN" altLang="en-US" sz="1200" b="0" i="0" kern="1200" dirty="0" smtClean="0">
                <a:solidFill>
                  <a:schemeClr val="tx1"/>
                </a:solidFill>
                <a:effectLst/>
                <a:latin typeface="+mn-lt"/>
                <a:ea typeface="+mn-ea"/>
                <a:cs typeface="+mn-cs"/>
              </a:rPr>
              <a:t>（右图），其目的主要就是为了降低参数的数目。左图是两个</a:t>
            </a:r>
            <a:r>
              <a:rPr lang="en-US" altLang="zh-CN" sz="1200" b="0" i="0" kern="1200" dirty="0" smtClean="0">
                <a:solidFill>
                  <a:schemeClr val="tx1"/>
                </a:solidFill>
                <a:effectLst/>
                <a:latin typeface="+mn-lt"/>
                <a:ea typeface="+mn-ea"/>
                <a:cs typeface="+mn-cs"/>
              </a:rPr>
              <a:t>3x3x256</a:t>
            </a:r>
            <a:r>
              <a:rPr lang="zh-CN" altLang="en-US" sz="1200" b="0" i="0" kern="1200" dirty="0" smtClean="0">
                <a:solidFill>
                  <a:schemeClr val="tx1"/>
                </a:solidFill>
                <a:effectLst/>
                <a:latin typeface="+mn-lt"/>
                <a:ea typeface="+mn-ea"/>
                <a:cs typeface="+mn-cs"/>
              </a:rPr>
              <a:t>的卷积，参数数目</a:t>
            </a:r>
            <a:r>
              <a:rPr lang="en-US" altLang="zh-CN" sz="1200" b="0" i="0" kern="1200" dirty="0" smtClean="0">
                <a:solidFill>
                  <a:schemeClr val="tx1"/>
                </a:solidFill>
                <a:effectLst/>
                <a:latin typeface="+mn-lt"/>
                <a:ea typeface="+mn-ea"/>
                <a:cs typeface="+mn-cs"/>
              </a:rPr>
              <a:t>: 3x3x256x256x2 = 1179648</a:t>
            </a:r>
            <a:r>
              <a:rPr lang="zh-CN" altLang="en-US" sz="1200" b="0" i="0" kern="1200" dirty="0" smtClean="0">
                <a:solidFill>
                  <a:schemeClr val="tx1"/>
                </a:solidFill>
                <a:effectLst/>
                <a:latin typeface="+mn-lt"/>
                <a:ea typeface="+mn-ea"/>
                <a:cs typeface="+mn-cs"/>
              </a:rPr>
              <a:t>，右图是第一个</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的卷积把</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维通道降到</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维，然后在最后通过</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卷积恢复，整体上用的参数数目：</a:t>
            </a:r>
            <a:r>
              <a:rPr lang="en-US" altLang="zh-CN" sz="1200" b="0" i="0" kern="1200" dirty="0" smtClean="0">
                <a:solidFill>
                  <a:schemeClr val="tx1"/>
                </a:solidFill>
                <a:effectLst/>
                <a:latin typeface="+mn-lt"/>
                <a:ea typeface="+mn-ea"/>
                <a:cs typeface="+mn-cs"/>
              </a:rPr>
              <a:t>1x1x256x64 + 3x3x64x64 + 1x1x64x256 = 69632</a:t>
            </a:r>
            <a:r>
              <a:rPr lang="zh-CN" altLang="en-US" sz="1200" b="0" i="0" kern="1200" dirty="0" smtClean="0">
                <a:solidFill>
                  <a:schemeClr val="tx1"/>
                </a:solidFill>
                <a:effectLst/>
                <a:latin typeface="+mn-lt"/>
                <a:ea typeface="+mn-ea"/>
                <a:cs typeface="+mn-cs"/>
              </a:rPr>
              <a:t>，右图的参数数量比左图减少了</a:t>
            </a:r>
            <a:r>
              <a:rPr lang="en-US" altLang="zh-CN" sz="1200" b="0" i="0" kern="1200" dirty="0" smtClean="0">
                <a:solidFill>
                  <a:schemeClr val="tx1"/>
                </a:solidFill>
                <a:effectLst/>
                <a:latin typeface="+mn-lt"/>
                <a:ea typeface="+mn-ea"/>
                <a:cs typeface="+mn-cs"/>
              </a:rPr>
              <a:t>16.94</a:t>
            </a:r>
            <a:r>
              <a:rPr lang="zh-CN" altLang="en-US" sz="1200" b="0" i="0" kern="1200" dirty="0" smtClean="0">
                <a:solidFill>
                  <a:schemeClr val="tx1"/>
                </a:solidFill>
                <a:effectLst/>
                <a:latin typeface="+mn-lt"/>
                <a:ea typeface="+mn-ea"/>
                <a:cs typeface="+mn-cs"/>
              </a:rPr>
              <a:t>倍，因此，右图的主要目的就是为了减少参数量，从而减少计算量。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对于常规的</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，可以用于</a:t>
            </a:r>
            <a:r>
              <a:rPr lang="en-US" altLang="zh-CN" sz="1200" b="0" i="0" kern="1200" dirty="0" smtClean="0">
                <a:solidFill>
                  <a:schemeClr val="tx1"/>
                </a:solidFill>
                <a:effectLst/>
                <a:latin typeface="+mn-lt"/>
                <a:ea typeface="+mn-ea"/>
                <a:cs typeface="+mn-cs"/>
              </a:rPr>
              <a:t>34</a:t>
            </a:r>
            <a:r>
              <a:rPr lang="zh-CN" altLang="en-US" sz="1200" b="0" i="0" kern="1200" dirty="0" smtClean="0">
                <a:solidFill>
                  <a:schemeClr val="tx1"/>
                </a:solidFill>
                <a:effectLst/>
                <a:latin typeface="+mn-lt"/>
                <a:ea typeface="+mn-ea"/>
                <a:cs typeface="+mn-cs"/>
              </a:rPr>
              <a:t>层或者更少的网络中（左图）；对于更深的网络（如</a:t>
            </a:r>
            <a:r>
              <a:rPr lang="en-US" altLang="zh-CN" sz="1200" b="0" i="0" kern="1200" dirty="0" smtClean="0">
                <a:solidFill>
                  <a:schemeClr val="tx1"/>
                </a:solidFill>
                <a:effectLst/>
                <a:latin typeface="+mn-lt"/>
                <a:ea typeface="+mn-ea"/>
                <a:cs typeface="+mn-cs"/>
              </a:rPr>
              <a:t>101</a:t>
            </a:r>
            <a:r>
              <a:rPr lang="zh-CN" altLang="en-US" sz="1200" b="0" i="0" kern="1200" dirty="0" smtClean="0">
                <a:solidFill>
                  <a:schemeClr val="tx1"/>
                </a:solidFill>
                <a:effectLst/>
                <a:latin typeface="+mn-lt"/>
                <a:ea typeface="+mn-ea"/>
                <a:cs typeface="+mn-cs"/>
              </a:rPr>
              <a:t>层），则使用右图，其目的是减少计算和参数量。</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86</a:t>
            </a:fld>
            <a:endParaRPr lang="zh-CN" altLang="en-US"/>
          </a:p>
        </p:txBody>
      </p:sp>
    </p:spTree>
    <p:extLst>
      <p:ext uri="{BB962C8B-B14F-4D97-AF65-F5344CB8AC3E}">
        <p14:creationId xmlns="" xmlns:p14="http://schemas.microsoft.com/office/powerpoint/2010/main" val="1971753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参数为</a:t>
            </a:r>
            <a:r>
              <a:rPr lang="en-US" altLang="zh-CN" sz="1200" b="0" i="0" kern="1200" dirty="0" smtClean="0">
                <a:solidFill>
                  <a:schemeClr val="tx1"/>
                </a:solidFill>
                <a:effectLst/>
                <a:latin typeface="+mn-lt"/>
                <a:ea typeface="+mn-ea"/>
                <a:cs typeface="+mn-cs"/>
              </a:rPr>
              <a:t>500</a:t>
            </a:r>
            <a:r>
              <a:rPr lang="zh-CN" altLang="en-US" sz="1200" b="0" i="0" kern="1200" dirty="0" smtClean="0">
                <a:solidFill>
                  <a:schemeClr val="tx1"/>
                </a:solidFill>
                <a:effectLst/>
                <a:latin typeface="+mn-lt"/>
                <a:ea typeface="+mn-ea"/>
                <a:cs typeface="+mn-cs"/>
              </a:rPr>
              <a:t>万个，</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参数个数是</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倍，</a:t>
            </a:r>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参数又是</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倍，因此在内存或计算资源有限时，</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是比较好的选择；从模型结果来看，</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的性能却更加优越。</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91</a:t>
            </a:fld>
            <a:endParaRPr lang="zh-CN" altLang="en-US"/>
          </a:p>
        </p:txBody>
      </p:sp>
    </p:spTree>
    <p:extLst>
      <p:ext uri="{BB962C8B-B14F-4D97-AF65-F5344CB8AC3E}">
        <p14:creationId xmlns="" xmlns:p14="http://schemas.microsoft.com/office/powerpoint/2010/main" val="2914379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724E6A6A-9254-4023-8292-2DA31696069C}" type="slidenum">
              <a:rPr lang="zh-CN" altLang="en-US" smtClean="0"/>
              <a:pPr/>
              <a:t>92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年第一次挑战赛，到</a:t>
            </a:r>
            <a:r>
              <a:rPr lang="en-US" altLang="zh-CN" sz="1200" b="0" i="0" kern="1200" dirty="0" smtClean="0">
                <a:solidFill>
                  <a:schemeClr val="tx1"/>
                </a:solidFill>
                <a:effectLst/>
                <a:latin typeface="+mn-lt"/>
                <a:ea typeface="+mn-ea"/>
                <a:cs typeface="+mn-cs"/>
              </a:rPr>
              <a:t>2017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 </a:t>
            </a:r>
            <a:r>
              <a:rPr lang="en-US" altLang="zh-CN" sz="1200" b="0" i="0" kern="1200" dirty="0" smtClean="0">
                <a:solidFill>
                  <a:schemeClr val="tx1"/>
                </a:solidFill>
                <a:effectLst/>
                <a:latin typeface="+mn-lt"/>
                <a:ea typeface="+mn-ea"/>
                <a:cs typeface="+mn-cs"/>
              </a:rPr>
              <a:t>18 </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ImageNet </a:t>
            </a:r>
            <a:r>
              <a:rPr lang="zh-CN" altLang="en-US" sz="1200" b="0" i="0" kern="1200" dirty="0" smtClean="0">
                <a:solidFill>
                  <a:schemeClr val="tx1"/>
                </a:solidFill>
                <a:effectLst/>
                <a:latin typeface="+mn-lt"/>
                <a:ea typeface="+mn-ea"/>
                <a:cs typeface="+mn-cs"/>
              </a:rPr>
              <a:t>最后一届挑战赛。</a:t>
            </a:r>
            <a:r>
              <a:rPr lang="en-US" altLang="zh-CN" sz="1200" b="0" i="0" kern="1200" dirty="0" smtClean="0">
                <a:solidFill>
                  <a:schemeClr val="tx1"/>
                </a:solidFill>
                <a:effectLst/>
                <a:latin typeface="+mn-lt"/>
                <a:ea typeface="+mn-ea"/>
                <a:cs typeface="+mn-cs"/>
              </a:rPr>
              <a:t>ImageNet </a:t>
            </a:r>
            <a:r>
              <a:rPr lang="zh-CN" altLang="en-US" sz="1200" b="0" i="0" kern="1200" dirty="0" smtClean="0">
                <a:solidFill>
                  <a:schemeClr val="tx1"/>
                </a:solidFill>
                <a:effectLst/>
                <a:latin typeface="+mn-lt"/>
                <a:ea typeface="+mn-ea"/>
                <a:cs typeface="+mn-cs"/>
              </a:rPr>
              <a:t>始于 </a:t>
            </a:r>
            <a:r>
              <a:rPr lang="en-US" altLang="zh-CN" sz="1200" b="0" i="0" kern="1200" dirty="0" smtClean="0">
                <a:solidFill>
                  <a:schemeClr val="tx1"/>
                </a:solidFill>
                <a:effectLst/>
                <a:latin typeface="+mn-lt"/>
                <a:ea typeface="+mn-ea"/>
                <a:cs typeface="+mn-cs"/>
              </a:rPr>
              <a:t>2009 </a:t>
            </a:r>
            <a:r>
              <a:rPr lang="zh-CN" altLang="en-US" sz="1200" b="0" i="0" kern="1200" dirty="0" smtClean="0">
                <a:solidFill>
                  <a:schemeClr val="tx1"/>
                </a:solidFill>
                <a:effectLst/>
                <a:latin typeface="+mn-lt"/>
                <a:ea typeface="+mn-ea"/>
                <a:cs typeface="+mn-cs"/>
              </a:rPr>
              <a:t>年，当时李飞飞、</a:t>
            </a:r>
            <a:r>
              <a:rPr lang="en-US" altLang="zh-CN" sz="1200" b="0" i="0" kern="1200" dirty="0" err="1" smtClean="0">
                <a:solidFill>
                  <a:schemeClr val="tx1"/>
                </a:solidFill>
                <a:effectLst/>
                <a:latin typeface="+mn-lt"/>
                <a:ea typeface="+mn-ea"/>
                <a:cs typeface="+mn-cs"/>
              </a:rPr>
              <a:t>Jia</a:t>
            </a:r>
            <a:r>
              <a:rPr lang="en-US" altLang="zh-CN" sz="1200" b="0" i="0" kern="1200" dirty="0" smtClean="0">
                <a:solidFill>
                  <a:schemeClr val="tx1"/>
                </a:solidFill>
                <a:effectLst/>
                <a:latin typeface="+mn-lt"/>
                <a:ea typeface="+mn-ea"/>
                <a:cs typeface="+mn-cs"/>
              </a:rPr>
              <a:t> Deng </a:t>
            </a:r>
            <a:r>
              <a:rPr lang="zh-CN" altLang="en-US" sz="1200" b="0" i="0" kern="1200" dirty="0" smtClean="0">
                <a:solidFill>
                  <a:schemeClr val="tx1"/>
                </a:solidFill>
                <a:effectLst/>
                <a:latin typeface="+mn-lt"/>
                <a:ea typeface="+mn-ea"/>
                <a:cs typeface="+mn-cs"/>
              </a:rPr>
              <a:t>等研究员在 </a:t>
            </a:r>
            <a:r>
              <a:rPr lang="en-US" altLang="zh-CN" sz="1200" b="0" i="0" kern="1200" dirty="0" smtClean="0">
                <a:solidFill>
                  <a:schemeClr val="tx1"/>
                </a:solidFill>
                <a:effectLst/>
                <a:latin typeface="+mn-lt"/>
                <a:ea typeface="+mn-ea"/>
                <a:cs typeface="+mn-cs"/>
              </a:rPr>
              <a:t>CVPR 2009 </a:t>
            </a:r>
            <a:r>
              <a:rPr lang="zh-CN" altLang="en-US" sz="1200" b="0" i="0" kern="1200" dirty="0" smtClean="0">
                <a:solidFill>
                  <a:schemeClr val="tx1"/>
                </a:solidFill>
                <a:effectLst/>
                <a:latin typeface="+mn-lt"/>
                <a:ea typeface="+mn-ea"/>
                <a:cs typeface="+mn-cs"/>
              </a:rPr>
              <a:t>上发表了一篇名为</a:t>
            </a:r>
            <a:r>
              <a:rPr lang="en-US" altLang="zh-CN" sz="1200" b="0" i="0" kern="1200" dirty="0" smtClean="0">
                <a:solidFill>
                  <a:schemeClr val="tx1"/>
                </a:solidFill>
                <a:effectLst/>
                <a:latin typeface="+mn-lt"/>
                <a:ea typeface="+mn-ea"/>
                <a:cs typeface="+mn-cs"/>
              </a:rPr>
              <a:t>《ImageNet: A Large-Scale Hierarchical Image Database》</a:t>
            </a:r>
            <a:r>
              <a:rPr lang="zh-CN" altLang="en-US" sz="1200" b="0" i="0" kern="1200" dirty="0" smtClean="0">
                <a:solidFill>
                  <a:schemeClr val="tx1"/>
                </a:solidFill>
                <a:effectLst/>
                <a:latin typeface="+mn-lt"/>
                <a:ea typeface="+mn-ea"/>
                <a:cs typeface="+mn-cs"/>
              </a:rPr>
              <a:t>的论文，之后就是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届 </a:t>
            </a:r>
            <a:r>
              <a:rPr lang="en-US" altLang="zh-CN" sz="1200" b="0" i="0" kern="1200" dirty="0" smtClean="0">
                <a:solidFill>
                  <a:schemeClr val="tx1"/>
                </a:solidFill>
                <a:effectLst/>
                <a:latin typeface="+mn-lt"/>
                <a:ea typeface="+mn-ea"/>
                <a:cs typeface="+mn-cs"/>
              </a:rPr>
              <a:t>ImageNet </a:t>
            </a:r>
            <a:r>
              <a:rPr lang="zh-CN" altLang="en-US" sz="1200" b="0" i="0" kern="1200" dirty="0" smtClean="0">
                <a:solidFill>
                  <a:schemeClr val="tx1"/>
                </a:solidFill>
                <a:effectLst/>
                <a:latin typeface="+mn-lt"/>
                <a:ea typeface="+mn-ea"/>
                <a:cs typeface="+mn-cs"/>
              </a:rPr>
              <a:t>挑战赛的开始（</a:t>
            </a:r>
            <a:r>
              <a:rPr lang="en-US" altLang="zh-CN" sz="1200" b="0" i="0" kern="1200" dirty="0" smtClean="0">
                <a:solidFill>
                  <a:schemeClr val="tx1"/>
                </a:solidFill>
                <a:effectLst/>
                <a:latin typeface="+mn-lt"/>
                <a:ea typeface="+mn-ea"/>
                <a:cs typeface="+mn-cs"/>
              </a:rPr>
              <a:t>2010 </a:t>
            </a:r>
            <a:r>
              <a:rPr lang="zh-CN" altLang="en-US" sz="1200" b="0" i="0" kern="1200" dirty="0" smtClean="0">
                <a:solidFill>
                  <a:schemeClr val="tx1"/>
                </a:solidFill>
                <a:effectLst/>
                <a:latin typeface="+mn-lt"/>
                <a:ea typeface="+mn-ea"/>
                <a:cs typeface="+mn-cs"/>
              </a:rPr>
              <a:t>年开始）。</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8</a:t>
            </a:fld>
            <a:endParaRPr lang="zh-CN" altLang="en-US"/>
          </a:p>
        </p:txBody>
      </p:sp>
    </p:spTree>
    <p:extLst>
      <p:ext uri="{BB962C8B-B14F-4D97-AF65-F5344CB8AC3E}">
        <p14:creationId xmlns="" xmlns:p14="http://schemas.microsoft.com/office/powerpoint/2010/main" val="1449170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年第一次挑战赛，到</a:t>
            </a:r>
            <a:r>
              <a:rPr lang="en-US" altLang="zh-CN" sz="1200" b="0" i="0" kern="1200" dirty="0" smtClean="0">
                <a:solidFill>
                  <a:schemeClr val="tx1"/>
                </a:solidFill>
                <a:effectLst/>
                <a:latin typeface="+mn-lt"/>
                <a:ea typeface="+mn-ea"/>
                <a:cs typeface="+mn-cs"/>
              </a:rPr>
              <a:t>2017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 </a:t>
            </a:r>
            <a:r>
              <a:rPr lang="en-US" altLang="zh-CN" sz="1200" b="0" i="0" kern="1200" dirty="0" smtClean="0">
                <a:solidFill>
                  <a:schemeClr val="tx1"/>
                </a:solidFill>
                <a:effectLst/>
                <a:latin typeface="+mn-lt"/>
                <a:ea typeface="+mn-ea"/>
                <a:cs typeface="+mn-cs"/>
              </a:rPr>
              <a:t>18 </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ImageNet </a:t>
            </a:r>
            <a:r>
              <a:rPr lang="zh-CN" altLang="en-US" sz="1200" b="0" i="0" kern="1200" dirty="0" smtClean="0">
                <a:solidFill>
                  <a:schemeClr val="tx1"/>
                </a:solidFill>
                <a:effectLst/>
                <a:latin typeface="+mn-lt"/>
                <a:ea typeface="+mn-ea"/>
                <a:cs typeface="+mn-cs"/>
              </a:rPr>
              <a:t>最后一届挑战赛。</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年结束。这个挑战赛的任务就是让计算机自动识别图像的类别，包含什么物体。比如，这里有一个金属做成的鼓，那么计算机给出的较为可能的类别标签中有没有这个物体。</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9</a:t>
            </a:fld>
            <a:endParaRPr lang="zh-CN" altLang="en-US"/>
          </a:p>
        </p:txBody>
      </p:sp>
    </p:spTree>
    <p:extLst>
      <p:ext uri="{BB962C8B-B14F-4D97-AF65-F5344CB8AC3E}">
        <p14:creationId xmlns="" xmlns:p14="http://schemas.microsoft.com/office/powerpoint/2010/main" val="248628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除了分类，还有更加细致的分类任务。</a:t>
            </a:r>
            <a:r>
              <a:rPr lang="zh-CN" altLang="en-US" sz="1200" b="0" i="0" kern="1200" dirty="0" smtClean="0">
                <a:solidFill>
                  <a:schemeClr val="tx1"/>
                </a:solidFill>
                <a:effectLst/>
                <a:latin typeface="+mn-lt"/>
                <a:ea typeface="+mn-ea"/>
                <a:cs typeface="+mn-cs"/>
              </a:rPr>
              <a:t>比如，物体检测、图像分割等。</a:t>
            </a:r>
            <a:endParaRPr lang="zh-CN" altLang="en-US" dirty="0"/>
          </a:p>
        </p:txBody>
      </p:sp>
      <p:sp>
        <p:nvSpPr>
          <p:cNvPr id="4" name="Slide Number Placeholder 3"/>
          <p:cNvSpPr>
            <a:spLocks noGrp="1"/>
          </p:cNvSpPr>
          <p:nvPr>
            <p:ph type="sldNum" sz="quarter" idx="10"/>
          </p:nvPr>
        </p:nvSpPr>
        <p:spPr/>
        <p:txBody>
          <a:bodyPr/>
          <a:lstStyle/>
          <a:p>
            <a:fld id="{724E6A6A-9254-4023-8292-2DA31696069C}" type="slidenum">
              <a:rPr lang="zh-CN" altLang="en-US" smtClean="0"/>
              <a:pPr/>
              <a:t>10</a:t>
            </a:fld>
            <a:endParaRPr lang="zh-CN" altLang="en-US"/>
          </a:p>
        </p:txBody>
      </p:sp>
    </p:spTree>
    <p:extLst>
      <p:ext uri="{BB962C8B-B14F-4D97-AF65-F5344CB8AC3E}">
        <p14:creationId xmlns="" xmlns:p14="http://schemas.microsoft.com/office/powerpoint/2010/main" val="3199833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399" indent="0" algn="ctr">
              <a:buNone/>
              <a:defRPr sz="1800"/>
            </a:lvl3pPr>
            <a:lvl4pPr marL="1371599" indent="0" algn="ctr">
              <a:buNone/>
              <a:defRPr sz="1600"/>
            </a:lvl4pPr>
            <a:lvl5pPr marL="1828798" indent="0" algn="ctr">
              <a:buNone/>
              <a:defRPr sz="1600"/>
            </a:lvl5pPr>
            <a:lvl6pPr marL="2285998" indent="0" algn="ctr">
              <a:buNone/>
              <a:defRPr sz="1600"/>
            </a:lvl6pPr>
            <a:lvl7pPr marL="2743197" indent="0" algn="ctr">
              <a:buNone/>
              <a:defRPr sz="1600"/>
            </a:lvl7pPr>
            <a:lvl8pPr marL="3200397" indent="0" algn="ctr">
              <a:buNone/>
              <a:defRPr sz="1600"/>
            </a:lvl8pPr>
            <a:lvl9pPr marL="3657597"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241249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180887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1668214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11728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953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69669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831851" y="4589466"/>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399" indent="0">
              <a:buNone/>
              <a:defRPr sz="1800">
                <a:solidFill>
                  <a:schemeClr val="tx1">
                    <a:tint val="75000"/>
                  </a:schemeClr>
                </a:solidFill>
              </a:defRPr>
            </a:lvl3pPr>
            <a:lvl4pPr marL="1371599" indent="0">
              <a:buNone/>
              <a:defRPr sz="1600">
                <a:solidFill>
                  <a:schemeClr val="tx1">
                    <a:tint val="75000"/>
                  </a:schemeClr>
                </a:solidFill>
              </a:defRPr>
            </a:lvl4pPr>
            <a:lvl5pPr marL="1828798" indent="0">
              <a:buNone/>
              <a:defRPr sz="1600">
                <a:solidFill>
                  <a:schemeClr val="tx1">
                    <a:tint val="75000"/>
                  </a:schemeClr>
                </a:solidFill>
              </a:defRPr>
            </a:lvl5pPr>
            <a:lvl6pPr marL="2285998" indent="0">
              <a:buNone/>
              <a:defRPr sz="1600">
                <a:solidFill>
                  <a:schemeClr val="tx1">
                    <a:tint val="75000"/>
                  </a:schemeClr>
                </a:solidFill>
              </a:defRPr>
            </a:lvl6pPr>
            <a:lvl7pPr marL="2743197" indent="0">
              <a:buNone/>
              <a:defRPr sz="1600">
                <a:solidFill>
                  <a:schemeClr val="tx1">
                    <a:tint val="75000"/>
                  </a:schemeClr>
                </a:solidFill>
              </a:defRPr>
            </a:lvl7pPr>
            <a:lvl8pPr marL="3200397" indent="0">
              <a:buNone/>
              <a:defRPr sz="1600">
                <a:solidFill>
                  <a:schemeClr val="tx1">
                    <a:tint val="75000"/>
                  </a:schemeClr>
                </a:solidFill>
              </a:defRPr>
            </a:lvl8pPr>
            <a:lvl9pPr marL="3657597"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347247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2123065160"/>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399" indent="0">
              <a:buNone/>
              <a:defRPr sz="1800" b="1"/>
            </a:lvl3pPr>
            <a:lvl4pPr marL="1371599" indent="0">
              <a:buNone/>
              <a:defRPr sz="1600" b="1"/>
            </a:lvl4pPr>
            <a:lvl5pPr marL="1828798" indent="0">
              <a:buNone/>
              <a:defRPr sz="1600" b="1"/>
            </a:lvl5pPr>
            <a:lvl6pPr marL="2285998" indent="0">
              <a:buNone/>
              <a:defRPr sz="1600" b="1"/>
            </a:lvl6pPr>
            <a:lvl7pPr marL="2743197" indent="0">
              <a:buNone/>
              <a:defRPr sz="1600" b="1"/>
            </a:lvl7pPr>
            <a:lvl8pPr marL="3200397" indent="0">
              <a:buNone/>
              <a:defRPr sz="1600" b="1"/>
            </a:lvl8pPr>
            <a:lvl9pPr marL="365759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399" indent="0">
              <a:buNone/>
              <a:defRPr sz="1800" b="1"/>
            </a:lvl3pPr>
            <a:lvl4pPr marL="1371599" indent="0">
              <a:buNone/>
              <a:defRPr sz="1600" b="1"/>
            </a:lvl4pPr>
            <a:lvl5pPr marL="1828798" indent="0">
              <a:buNone/>
              <a:defRPr sz="1600" b="1"/>
            </a:lvl5pPr>
            <a:lvl6pPr marL="2285998" indent="0">
              <a:buNone/>
              <a:defRPr sz="1600" b="1"/>
            </a:lvl6pPr>
            <a:lvl7pPr marL="2743197" indent="0">
              <a:buNone/>
              <a:defRPr sz="1600" b="1"/>
            </a:lvl7pPr>
            <a:lvl8pPr marL="3200397" indent="0">
              <a:buNone/>
              <a:defRPr sz="1600" b="1"/>
            </a:lvl8pPr>
            <a:lvl9pPr marL="365759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3773005292"/>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86571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228169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399" indent="0">
              <a:buNone/>
              <a:defRPr sz="1200"/>
            </a:lvl3pPr>
            <a:lvl4pPr marL="1371599" indent="0">
              <a:buNone/>
              <a:defRPr sz="1000"/>
            </a:lvl4pPr>
            <a:lvl5pPr marL="1828798" indent="0">
              <a:buNone/>
              <a:defRPr sz="1000"/>
            </a:lvl5pPr>
            <a:lvl6pPr marL="2285998" indent="0">
              <a:buNone/>
              <a:defRPr sz="1000"/>
            </a:lvl6pPr>
            <a:lvl7pPr marL="2743197" indent="0">
              <a:buNone/>
              <a:defRPr sz="1000"/>
            </a:lvl7pPr>
            <a:lvl8pPr marL="3200397" indent="0">
              <a:buNone/>
              <a:defRPr sz="1000"/>
            </a:lvl8pPr>
            <a:lvl9pPr marL="3657597"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3678993934"/>
      </p:ext>
    </p:extLst>
  </p:cSld>
  <p:clrMapOvr>
    <a:masterClrMapping/>
  </p:clrMapOvr>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399" indent="0">
              <a:buNone/>
              <a:defRPr sz="2400"/>
            </a:lvl3pPr>
            <a:lvl4pPr marL="1371599" indent="0">
              <a:buNone/>
              <a:defRPr sz="2000"/>
            </a:lvl4pPr>
            <a:lvl5pPr marL="1828798" indent="0">
              <a:buNone/>
              <a:defRPr sz="2000"/>
            </a:lvl5pPr>
            <a:lvl6pPr marL="2285998" indent="0">
              <a:buNone/>
              <a:defRPr sz="2000"/>
            </a:lvl6pPr>
            <a:lvl7pPr marL="2743197" indent="0">
              <a:buNone/>
              <a:defRPr sz="2000"/>
            </a:lvl7pPr>
            <a:lvl8pPr marL="3200397" indent="0">
              <a:buNone/>
              <a:defRPr sz="2000"/>
            </a:lvl8pPr>
            <a:lvl9pPr marL="3657597" indent="0">
              <a:buNone/>
              <a:defRPr sz="20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399" indent="0">
              <a:buNone/>
              <a:defRPr sz="1200"/>
            </a:lvl3pPr>
            <a:lvl4pPr marL="1371599" indent="0">
              <a:buNone/>
              <a:defRPr sz="1000"/>
            </a:lvl4pPr>
            <a:lvl5pPr marL="1828798" indent="0">
              <a:buNone/>
              <a:defRPr sz="1000"/>
            </a:lvl5pPr>
            <a:lvl6pPr marL="2285998" indent="0">
              <a:buNone/>
              <a:defRPr sz="1000"/>
            </a:lvl6pPr>
            <a:lvl7pPr marL="2743197" indent="0">
              <a:buNone/>
              <a:defRPr sz="1000"/>
            </a:lvl7pPr>
            <a:lvl8pPr marL="3200397" indent="0">
              <a:buNone/>
              <a:defRPr sz="1000"/>
            </a:lvl8pPr>
            <a:lvl9pPr marL="3657597"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25BE938-F391-4E5B-A287-FB6E238A4D7B}" type="datetimeFigureOut">
              <a:rPr lang="zh-CN" altLang="en-US" smtClean="0"/>
              <a:pPr/>
              <a:t>2019/4/8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1995844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tile tx="0" ty="0" sx="100000" sy="100000" flip="none" algn="tl"/>
        </a:blipFill>
        <a:effectLst/>
      </p:bgPr>
    </p:bg>
    <p:spTree>
      <p:nvGrpSpPr>
        <p:cNvPr id="1" name=""/>
        <p:cNvGrpSpPr/>
        <p:nvPr/>
      </p:nvGrpSpPr>
      <p:grpSpPr>
        <a:xfrm>
          <a:off x="0" y="0"/>
          <a:ext cx="0" cy="0"/>
          <a:chOff x="0" y="0"/>
          <a:chExt cx="0" cy="0"/>
        </a:xfrm>
      </p:grpSpPr>
      <p:pic>
        <p:nvPicPr>
          <p:cNvPr id="7" name="图片 2">
            <a:extLst>
              <a:ext uri="{FF2B5EF4-FFF2-40B4-BE49-F238E27FC236}">
                <a16:creationId xmlns:lc="http://schemas.openxmlformats.org/drawingml/2006/lockedCanvas" xmlns:a16="http://schemas.microsoft.com/office/drawing/2014/main" xmlns="" id="{2E68A362-8123-46CF-8BB7-6904946BB1F7}"/>
              </a:ext>
            </a:extLst>
          </p:cNvPr>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666" y="0"/>
            <a:ext cx="12190671" cy="6858000"/>
          </a:xfrm>
          <a:prstGeom prst="rect">
            <a:avLst/>
          </a:prstGeom>
        </p:spPr>
      </p:pic>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BE938-F391-4E5B-A287-FB6E238A4D7B}" type="datetimeFigureOut">
              <a:rPr lang="zh-CN" altLang="en-US" smtClean="0"/>
              <a:pPr/>
              <a:t>2019/4/8</a:t>
            </a:fld>
            <a:endParaRPr lang="zh-CN"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1B0D1-57B4-462B-A247-61356A9B5136}" type="slidenum">
              <a:rPr lang="zh-CN" altLang="en-US" smtClean="0"/>
              <a:pPr/>
              <a:t>‹#›</a:t>
            </a:fld>
            <a:endParaRPr lang="zh-CN" altLang="en-US"/>
          </a:p>
        </p:txBody>
      </p:sp>
    </p:spTree>
    <p:extLst>
      <p:ext uri="{BB962C8B-B14F-4D97-AF65-F5344CB8AC3E}">
        <p14:creationId xmlns="" xmlns:p14="http://schemas.microsoft.com/office/powerpoint/2010/main" val="2291722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85" r:id="rId13"/>
  </p:sldLayoutIdLst>
  <p:txStyles>
    <p:title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p:titleStyle>
    <p:bodyStyle>
      <a:lvl1pPr marL="228600" indent="-228600" algn="l" defTabSz="91439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9" indent="-228600" algn="l" defTabSz="91439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9"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9" rtl="0" eaLnBrk="1" latinLnBrk="0" hangingPunct="1">
        <a:defRPr sz="1800" kern="1200">
          <a:solidFill>
            <a:schemeClr val="tx1"/>
          </a:solidFill>
          <a:latin typeface="+mn-lt"/>
          <a:ea typeface="+mn-ea"/>
          <a:cs typeface="+mn-cs"/>
        </a:defRPr>
      </a:lvl1pPr>
      <a:lvl2pPr marL="457200" algn="l" defTabSz="914399" rtl="0" eaLnBrk="1" latinLnBrk="0" hangingPunct="1">
        <a:defRPr sz="1800" kern="1200">
          <a:solidFill>
            <a:schemeClr val="tx1"/>
          </a:solidFill>
          <a:latin typeface="+mn-lt"/>
          <a:ea typeface="+mn-ea"/>
          <a:cs typeface="+mn-cs"/>
        </a:defRPr>
      </a:lvl2pPr>
      <a:lvl3pPr marL="914399" algn="l" defTabSz="914399" rtl="0" eaLnBrk="1" latinLnBrk="0" hangingPunct="1">
        <a:defRPr sz="1800" kern="1200">
          <a:solidFill>
            <a:schemeClr val="tx1"/>
          </a:solidFill>
          <a:latin typeface="+mn-lt"/>
          <a:ea typeface="+mn-ea"/>
          <a:cs typeface="+mn-cs"/>
        </a:defRPr>
      </a:lvl3pPr>
      <a:lvl4pPr marL="1371599" algn="l" defTabSz="914399" rtl="0" eaLnBrk="1" latinLnBrk="0" hangingPunct="1">
        <a:defRPr sz="1800" kern="1200">
          <a:solidFill>
            <a:schemeClr val="tx1"/>
          </a:solidFill>
          <a:latin typeface="+mn-lt"/>
          <a:ea typeface="+mn-ea"/>
          <a:cs typeface="+mn-cs"/>
        </a:defRPr>
      </a:lvl4pPr>
      <a:lvl5pPr marL="1828798" algn="l" defTabSz="914399" rtl="0" eaLnBrk="1" latinLnBrk="0" hangingPunct="1">
        <a:defRPr sz="1800" kern="1200">
          <a:solidFill>
            <a:schemeClr val="tx1"/>
          </a:solidFill>
          <a:latin typeface="+mn-lt"/>
          <a:ea typeface="+mn-ea"/>
          <a:cs typeface="+mn-cs"/>
        </a:defRPr>
      </a:lvl5pPr>
      <a:lvl6pPr marL="2285998" algn="l" defTabSz="914399" rtl="0" eaLnBrk="1" latinLnBrk="0" hangingPunct="1">
        <a:defRPr sz="1800" kern="1200">
          <a:solidFill>
            <a:schemeClr val="tx1"/>
          </a:solidFill>
          <a:latin typeface="+mn-lt"/>
          <a:ea typeface="+mn-ea"/>
          <a:cs typeface="+mn-cs"/>
        </a:defRPr>
      </a:lvl6pPr>
      <a:lvl7pPr marL="2743197" algn="l" defTabSz="914399" rtl="0" eaLnBrk="1" latinLnBrk="0" hangingPunct="1">
        <a:defRPr sz="1800" kern="1200">
          <a:solidFill>
            <a:schemeClr val="tx1"/>
          </a:solidFill>
          <a:latin typeface="+mn-lt"/>
          <a:ea typeface="+mn-ea"/>
          <a:cs typeface="+mn-cs"/>
        </a:defRPr>
      </a:lvl7pPr>
      <a:lvl8pPr marL="3200397" algn="l" defTabSz="914399" rtl="0" eaLnBrk="1" latinLnBrk="0" hangingPunct="1">
        <a:defRPr sz="1800" kern="1200">
          <a:solidFill>
            <a:schemeClr val="tx1"/>
          </a:solidFill>
          <a:latin typeface="+mn-lt"/>
          <a:ea typeface="+mn-ea"/>
          <a:cs typeface="+mn-cs"/>
        </a:defRPr>
      </a:lvl8pPr>
      <a:lvl9pPr marL="3657597" algn="l" defTabSz="914399"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cholar.google.com.hk/scholar?um=1&amp;ie=UTF-8&amp;lr&amp;cites=207131730976694239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8" Type="http://schemas.openxmlformats.org/officeDocument/2006/relationships/hyperlink" Target="https://arxiv.org/search/cs?searchtype=author&amp;query=Anguelov,+D" TargetMode="External"/><Relationship Id="rId13" Type="http://schemas.openxmlformats.org/officeDocument/2006/relationships/hyperlink" Target="https://arxiv.org/search/cs?searchtype=author&amp;query=Shlens,+J" TargetMode="External"/><Relationship Id="rId3" Type="http://schemas.openxmlformats.org/officeDocument/2006/relationships/hyperlink" Target="https://arxiv.org/search/cs?searchtype=author&amp;query=Szegedy,+C" TargetMode="External"/><Relationship Id="rId7" Type="http://schemas.openxmlformats.org/officeDocument/2006/relationships/hyperlink" Target="https://arxiv.org/search/cs?searchtype=author&amp;query=Reed,+S" TargetMode="External"/><Relationship Id="rId12" Type="http://schemas.openxmlformats.org/officeDocument/2006/relationships/hyperlink" Target="https://arxiv.org/search/cs?searchtype=author&amp;query=Ioffe,+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arxiv.org/search/cs?searchtype=author&amp;query=Sermanet,+P" TargetMode="External"/><Relationship Id="rId11" Type="http://schemas.openxmlformats.org/officeDocument/2006/relationships/hyperlink" Target="https://arxiv.org/search/cs?searchtype=author&amp;query=Rabinovich,+A" TargetMode="External"/><Relationship Id="rId5" Type="http://schemas.openxmlformats.org/officeDocument/2006/relationships/hyperlink" Target="https://arxiv.org/search/cs?searchtype=author&amp;query=Jia,+Y" TargetMode="External"/><Relationship Id="rId15" Type="http://schemas.openxmlformats.org/officeDocument/2006/relationships/hyperlink" Target="https://arxiv.org/search/cs?searchtype=author&amp;query=Alemi,+A" TargetMode="External"/><Relationship Id="rId10" Type="http://schemas.openxmlformats.org/officeDocument/2006/relationships/hyperlink" Target="https://arxiv.org/search/cs?searchtype=author&amp;query=Vanhoucke,+V" TargetMode="External"/><Relationship Id="rId4" Type="http://schemas.openxmlformats.org/officeDocument/2006/relationships/hyperlink" Target="https://arxiv.org/search/cs?searchtype=author&amp;query=Liu,+W" TargetMode="External"/><Relationship Id="rId9" Type="http://schemas.openxmlformats.org/officeDocument/2006/relationships/hyperlink" Target="https://arxiv.org/search/cs?searchtype=author&amp;query=Erhan,+D" TargetMode="External"/><Relationship Id="rId14" Type="http://schemas.openxmlformats.org/officeDocument/2006/relationships/hyperlink" Target="https://arxiv.org/search/cs?searchtype=author&amp;query=Wojna,+Z"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2694" y="0"/>
            <a:ext cx="10446615" cy="5876564"/>
          </a:xfrm>
          <a:prstGeom prst="rect">
            <a:avLst/>
          </a:prstGeom>
        </p:spPr>
      </p:pic>
      <p:sp>
        <p:nvSpPr>
          <p:cNvPr id="142" name="文本框 141"/>
          <p:cNvSpPr txBox="1"/>
          <p:nvPr/>
        </p:nvSpPr>
        <p:spPr>
          <a:xfrm>
            <a:off x="2664832" y="1965606"/>
            <a:ext cx="7228261" cy="1938992"/>
          </a:xfrm>
          <a:prstGeom prst="rect">
            <a:avLst/>
          </a:prstGeom>
          <a:noFill/>
          <a:effectLst/>
        </p:spPr>
        <p:txBody>
          <a:bodyPr wrap="none" rtlCol="0">
            <a:spAutoFit/>
          </a:bodyPr>
          <a:lstStyle/>
          <a:p>
            <a:pPr algn="ctr"/>
            <a:r>
              <a:rPr lang="en-US" altLang="zh-CN" sz="4000" spc="600" dirty="0" smtClean="0">
                <a:solidFill>
                  <a:schemeClr val="tx1">
                    <a:lumMod val="85000"/>
                    <a:lumOff val="15000"/>
                  </a:schemeClr>
                </a:solidFill>
                <a:latin typeface="思源黑体 CN Bold" panose="020B0800000000000000" pitchFamily="34" charset="-122"/>
                <a:ea typeface="思源黑体 CN Bold" panose="020B0800000000000000" pitchFamily="34" charset="-122"/>
              </a:rPr>
              <a:t> </a:t>
            </a:r>
            <a:endParaRPr lang="en-US" altLang="zh-CN" sz="4000" spc="6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a:p>
            <a:pPr algn="ctr"/>
            <a:r>
              <a:rPr lang="zh-CN" altLang="en-US" sz="4000" spc="600" dirty="0" smtClean="0">
                <a:solidFill>
                  <a:schemeClr val="tx1">
                    <a:lumMod val="85000"/>
                    <a:lumOff val="15000"/>
                  </a:schemeClr>
                </a:solidFill>
                <a:latin typeface="思源黑体 CN Bold" panose="020B0800000000000000" pitchFamily="34" charset="-122"/>
                <a:ea typeface="思源黑体 CN Bold" panose="020B0800000000000000" pitchFamily="34" charset="-122"/>
              </a:rPr>
              <a:t>卷积神经网络</a:t>
            </a:r>
            <a:endParaRPr lang="en-US" altLang="zh-CN" sz="4000" spc="600" dirty="0" smtClean="0">
              <a:solidFill>
                <a:schemeClr val="tx1">
                  <a:lumMod val="85000"/>
                  <a:lumOff val="15000"/>
                </a:schemeClr>
              </a:solidFill>
              <a:latin typeface="思源黑体 CN Bold" panose="020B0800000000000000" pitchFamily="34" charset="-122"/>
              <a:ea typeface="思源黑体 CN Bold" panose="020B0800000000000000" pitchFamily="34" charset="-122"/>
            </a:endParaRPr>
          </a:p>
          <a:p>
            <a:pPr algn="ctr"/>
            <a:r>
              <a:rPr lang="zh-CN" altLang="en-US" sz="4000" dirty="0" smtClean="0"/>
              <a:t>Convolutional Neural Networks</a:t>
            </a:r>
            <a:endParaRPr lang="zh-CN" altLang="en-US" sz="4000" spc="600"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 xmlns:p14="http://schemas.microsoft.com/office/powerpoint/2010/main" val="2122627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07682" y="1084088"/>
            <a:ext cx="5196441" cy="3957041"/>
          </a:xfrm>
          <a:prstGeom prst="rect">
            <a:avLst/>
          </a:prstGeom>
        </p:spPr>
      </p:pic>
      <p:pic>
        <p:nvPicPr>
          <p:cNvPr id="2050" name="Picture 2" descr="Pascal 2 Logo"/>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2924" y="1755692"/>
            <a:ext cx="3333751" cy="117157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782924" y="2819957"/>
            <a:ext cx="4773299" cy="1569660"/>
          </a:xfrm>
          <a:prstGeom prst="rect">
            <a:avLst/>
          </a:prstGeom>
        </p:spPr>
        <p:txBody>
          <a:bodyPr wrap="square">
            <a:spAutoFit/>
          </a:bodyPr>
          <a:lstStyle/>
          <a:p>
            <a:pPr marL="285750" indent="-285750">
              <a:buFont typeface="Arial" panose="020B0604020202020204" pitchFamily="34" charset="0"/>
              <a:buChar char="•"/>
            </a:pPr>
            <a:r>
              <a:rPr lang="en-US" altLang="zh-CN" sz="2400" dirty="0">
                <a:solidFill>
                  <a:srgbClr val="000000"/>
                </a:solidFill>
              </a:rPr>
              <a:t>20 </a:t>
            </a:r>
            <a:r>
              <a:rPr lang="en-US" altLang="zh-CN" sz="2400" dirty="0" smtClean="0">
                <a:solidFill>
                  <a:srgbClr val="000000"/>
                </a:solidFill>
              </a:rPr>
              <a:t>classes </a:t>
            </a:r>
            <a:endParaRPr lang="en-US" altLang="zh-CN" sz="2400" dirty="0">
              <a:solidFill>
                <a:srgbClr val="000000"/>
              </a:solidFill>
            </a:endParaRPr>
          </a:p>
          <a:p>
            <a:pPr marL="285750" indent="-285750">
              <a:buFont typeface="Arial" panose="020B0604020202020204" pitchFamily="34" charset="0"/>
              <a:buChar char="•"/>
            </a:pPr>
            <a:r>
              <a:rPr lang="en-US" altLang="zh-CN" sz="2400" dirty="0">
                <a:solidFill>
                  <a:srgbClr val="000000"/>
                </a:solidFill>
              </a:rPr>
              <a:t>11,530 images</a:t>
            </a:r>
          </a:p>
          <a:p>
            <a:pPr marL="285750" indent="-285750">
              <a:buFont typeface="Arial" panose="020B0604020202020204" pitchFamily="34" charset="0"/>
              <a:buChar char="•"/>
            </a:pPr>
            <a:r>
              <a:rPr lang="en-US" altLang="zh-CN" sz="2400" dirty="0">
                <a:solidFill>
                  <a:srgbClr val="000000"/>
                </a:solidFill>
              </a:rPr>
              <a:t>27,450 ROI annotated objects </a:t>
            </a:r>
          </a:p>
          <a:p>
            <a:pPr marL="285750" indent="-285750">
              <a:buFont typeface="Arial" panose="020B0604020202020204" pitchFamily="34" charset="0"/>
              <a:buChar char="•"/>
            </a:pPr>
            <a:r>
              <a:rPr lang="en-US" altLang="zh-CN" sz="2400" dirty="0">
                <a:solidFill>
                  <a:srgbClr val="000000"/>
                </a:solidFill>
              </a:rPr>
              <a:t>6,929 segmentations</a:t>
            </a:r>
            <a:endParaRPr lang="zh-CN" altLang="en-US" sz="2400" dirty="0"/>
          </a:p>
        </p:txBody>
      </p:sp>
      <p:pic>
        <p:nvPicPr>
          <p:cNvPr id="8" name="Picture 7"/>
          <p:cNvPicPr>
            <a:picLocks noChangeAspect="1"/>
          </p:cNvPicPr>
          <p:nvPr/>
        </p:nvPicPr>
        <p:blipFill>
          <a:blip r:embed="rId5"/>
          <a:stretch>
            <a:fillRect/>
          </a:stretch>
        </p:blipFill>
        <p:spPr>
          <a:xfrm>
            <a:off x="5707682" y="5051177"/>
            <a:ext cx="5196441" cy="1453599"/>
          </a:xfrm>
          <a:prstGeom prst="rect">
            <a:avLst/>
          </a:prstGeom>
        </p:spPr>
      </p:pic>
      <p:sp>
        <p:nvSpPr>
          <p:cNvPr id="2" name="Title 1"/>
          <p:cNvSpPr>
            <a:spLocks noGrp="1"/>
          </p:cNvSpPr>
          <p:nvPr>
            <p:ph type="title"/>
          </p:nvPr>
        </p:nvSpPr>
        <p:spPr>
          <a:xfrm>
            <a:off x="904301" y="1"/>
            <a:ext cx="10515600" cy="1325563"/>
          </a:xfrm>
        </p:spPr>
        <p:txBody>
          <a:bodyPr/>
          <a:lstStyle/>
          <a:p>
            <a:r>
              <a:rPr lang="zh-CN" altLang="en-US" dirty="0"/>
              <a:t>机</a:t>
            </a:r>
            <a:r>
              <a:rPr lang="zh-CN" altLang="en-US" dirty="0" smtClean="0"/>
              <a:t>器视觉任务</a:t>
            </a:r>
            <a:endParaRPr lang="zh-CN" altLang="en-US" dirty="0"/>
          </a:p>
        </p:txBody>
      </p:sp>
      <p:sp>
        <p:nvSpPr>
          <p:cNvPr id="5" name="Rectangle 4"/>
          <p:cNvSpPr/>
          <p:nvPr/>
        </p:nvSpPr>
        <p:spPr>
          <a:xfrm>
            <a:off x="790113" y="1139706"/>
            <a:ext cx="3175100" cy="461665"/>
          </a:xfrm>
          <a:prstGeom prst="rect">
            <a:avLst/>
          </a:prstGeom>
        </p:spPr>
        <p:txBody>
          <a:bodyPr wrap="none">
            <a:spAutoFit/>
          </a:bodyPr>
          <a:lstStyle/>
          <a:p>
            <a:r>
              <a:rPr lang="en-US" altLang="zh-CN" sz="2400" dirty="0">
                <a:solidFill>
                  <a:srgbClr val="0000FF"/>
                </a:solidFill>
              </a:rPr>
              <a:t>V</a:t>
            </a:r>
            <a:r>
              <a:rPr lang="en-US" altLang="zh-CN" sz="2400" dirty="0">
                <a:solidFill>
                  <a:srgbClr val="000000"/>
                </a:solidFill>
              </a:rPr>
              <a:t>isual </a:t>
            </a:r>
            <a:r>
              <a:rPr lang="en-US" altLang="zh-CN" sz="2400" dirty="0">
                <a:solidFill>
                  <a:srgbClr val="0000FF"/>
                </a:solidFill>
              </a:rPr>
              <a:t>O</a:t>
            </a:r>
            <a:r>
              <a:rPr lang="en-US" altLang="zh-CN" sz="2400" dirty="0">
                <a:solidFill>
                  <a:srgbClr val="000000"/>
                </a:solidFill>
              </a:rPr>
              <a:t>bject </a:t>
            </a:r>
            <a:r>
              <a:rPr lang="en-US" altLang="zh-CN" sz="2400" dirty="0">
                <a:solidFill>
                  <a:srgbClr val="0000FF"/>
                </a:solidFill>
              </a:rPr>
              <a:t>C</a:t>
            </a:r>
            <a:r>
              <a:rPr lang="en-US" altLang="zh-CN" sz="2400" dirty="0">
                <a:solidFill>
                  <a:srgbClr val="000000"/>
                </a:solidFill>
              </a:rPr>
              <a:t>lasses</a:t>
            </a:r>
            <a:endParaRPr lang="zh-CN" altLang="en-US" sz="2400" dirty="0"/>
          </a:p>
        </p:txBody>
      </p:sp>
    </p:spTree>
    <p:extLst>
      <p:ext uri="{BB962C8B-B14F-4D97-AF65-F5344CB8AC3E}">
        <p14:creationId xmlns="" xmlns:p14="http://schemas.microsoft.com/office/powerpoint/2010/main" val="3863914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71103" y="6481623"/>
            <a:ext cx="6750559" cy="338554"/>
          </a:xfrm>
          <a:prstGeom prst="rect">
            <a:avLst/>
          </a:prstGeom>
        </p:spPr>
        <p:txBody>
          <a:bodyPr wrap="square">
            <a:spAutoFit/>
          </a:bodyPr>
          <a:lstStyle/>
          <a:p>
            <a:r>
              <a:rPr lang="zh-CN" altLang="en-US" sz="1600" dirty="0" smtClean="0"/>
              <a:t>Kaiming</a:t>
            </a:r>
            <a:r>
              <a:rPr lang="zh-CN" altLang="en-US" sz="1600" dirty="0"/>
              <a:t> </a:t>
            </a:r>
            <a:r>
              <a:rPr lang="en-US" altLang="zh-CN" sz="1600" dirty="0" smtClean="0"/>
              <a:t>He et al, </a:t>
            </a:r>
            <a:r>
              <a:rPr lang="zh-CN" altLang="en-US" sz="1600" dirty="0" smtClean="0"/>
              <a:t>Residual Learning </a:t>
            </a:r>
            <a:r>
              <a:rPr lang="en-US" altLang="zh-CN" sz="1600" dirty="0" smtClean="0"/>
              <a:t>f</a:t>
            </a:r>
            <a:r>
              <a:rPr lang="zh-CN" altLang="en-US" sz="1600" dirty="0" smtClean="0"/>
              <a:t>or Image Recognition</a:t>
            </a:r>
            <a:r>
              <a:rPr lang="en-US" altLang="zh-CN" sz="1600" dirty="0" smtClean="0"/>
              <a:t>, </a:t>
            </a:r>
            <a:r>
              <a:rPr lang="zh-CN" altLang="en-US" sz="1600" dirty="0" smtClean="0"/>
              <a:t>CVPR 2016 </a:t>
            </a:r>
            <a:endParaRPr lang="zh-CN" altLang="en-US" sz="1600" dirty="0"/>
          </a:p>
        </p:txBody>
      </p:sp>
      <p:grpSp>
        <p:nvGrpSpPr>
          <p:cNvPr id="11" name="Group 10"/>
          <p:cNvGrpSpPr/>
          <p:nvPr/>
        </p:nvGrpSpPr>
        <p:grpSpPr>
          <a:xfrm>
            <a:off x="1504950" y="988486"/>
            <a:ext cx="8720415" cy="5053694"/>
            <a:chOff x="1495425" y="1187659"/>
            <a:chExt cx="8720414" cy="5053694"/>
          </a:xfrm>
        </p:grpSpPr>
        <p:pic>
          <p:nvPicPr>
            <p:cNvPr id="4" name="Picture 3"/>
            <p:cNvPicPr>
              <a:picLocks noChangeAspect="1"/>
            </p:cNvPicPr>
            <p:nvPr/>
          </p:nvPicPr>
          <p:blipFill rotWithShape="1">
            <a:blip r:embed="rId2"/>
            <a:srcRect l="5765" t="10778" r="13436" b="5238"/>
            <a:stretch/>
          </p:blipFill>
          <p:spPr>
            <a:xfrm>
              <a:off x="1675172" y="1187659"/>
              <a:ext cx="8540667" cy="5053694"/>
            </a:xfrm>
            <a:prstGeom prst="rect">
              <a:avLst/>
            </a:prstGeom>
          </p:spPr>
        </p:pic>
        <p:grpSp>
          <p:nvGrpSpPr>
            <p:cNvPr id="9" name="Group 8"/>
            <p:cNvGrpSpPr/>
            <p:nvPr/>
          </p:nvGrpSpPr>
          <p:grpSpPr>
            <a:xfrm>
              <a:off x="1644016" y="4183545"/>
              <a:ext cx="886640" cy="1362909"/>
              <a:chOff x="200842" y="3768226"/>
              <a:chExt cx="886640" cy="1362909"/>
            </a:xfrm>
          </p:grpSpPr>
          <p:sp>
            <p:nvSpPr>
              <p:cNvPr id="6" name="Rectangle 5"/>
              <p:cNvSpPr/>
              <p:nvPr/>
            </p:nvSpPr>
            <p:spPr>
              <a:xfrm>
                <a:off x="435156" y="4110446"/>
                <a:ext cx="418012" cy="59218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82905" y="3768226"/>
                <a:ext cx="522515" cy="369332"/>
              </a:xfrm>
              <a:prstGeom prst="rect">
                <a:avLst/>
              </a:prstGeom>
              <a:noFill/>
            </p:spPr>
            <p:txBody>
              <a:bodyPr wrap="square" rtlCol="0">
                <a:spAutoFit/>
              </a:bodyPr>
              <a:lstStyle/>
              <a:p>
                <a:pPr algn="ctr"/>
                <a:r>
                  <a:rPr lang="en-US" altLang="zh-CN" dirty="0" smtClean="0">
                    <a:solidFill>
                      <a:srgbClr val="FF0000"/>
                    </a:solidFill>
                  </a:rPr>
                  <a:t>5.1</a:t>
                </a:r>
                <a:endParaRPr lang="zh-CN" altLang="en-US" dirty="0">
                  <a:solidFill>
                    <a:srgbClr val="FF0000"/>
                  </a:solidFill>
                </a:endParaRPr>
              </a:p>
            </p:txBody>
          </p:sp>
          <p:sp>
            <p:nvSpPr>
              <p:cNvPr id="8" name="TextBox 7"/>
              <p:cNvSpPr txBox="1"/>
              <p:nvPr/>
            </p:nvSpPr>
            <p:spPr>
              <a:xfrm>
                <a:off x="200842" y="4761803"/>
                <a:ext cx="886640" cy="369332"/>
              </a:xfrm>
              <a:prstGeom prst="rect">
                <a:avLst/>
              </a:prstGeom>
              <a:noFill/>
            </p:spPr>
            <p:txBody>
              <a:bodyPr wrap="square" rtlCol="0">
                <a:spAutoFit/>
              </a:bodyPr>
              <a:lstStyle/>
              <a:p>
                <a:pPr algn="ctr"/>
                <a:r>
                  <a:rPr lang="en-US" altLang="zh-CN" dirty="0" smtClean="0">
                    <a:solidFill>
                      <a:srgbClr val="FF0000"/>
                    </a:solidFill>
                  </a:rPr>
                  <a:t>human</a:t>
                </a:r>
                <a:endParaRPr lang="zh-CN" altLang="en-US" dirty="0">
                  <a:solidFill>
                    <a:srgbClr val="FF0000"/>
                  </a:solidFill>
                </a:endParaRPr>
              </a:p>
            </p:txBody>
          </p:sp>
        </p:grpSp>
        <p:sp>
          <p:nvSpPr>
            <p:cNvPr id="2" name="Rectangle 1"/>
            <p:cNvSpPr/>
            <p:nvPr/>
          </p:nvSpPr>
          <p:spPr>
            <a:xfrm>
              <a:off x="1495425" y="1187659"/>
              <a:ext cx="4295775" cy="553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11"/>
          <p:cNvSpPr/>
          <p:nvPr/>
        </p:nvSpPr>
        <p:spPr>
          <a:xfrm>
            <a:off x="1835605" y="5705478"/>
            <a:ext cx="8294097" cy="40337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ImageNet </a:t>
            </a:r>
            <a:r>
              <a:rPr lang="zh-CN" altLang="en-US" dirty="0" smtClean="0"/>
              <a:t>图像分类错误率（</a:t>
            </a:r>
            <a:r>
              <a:rPr lang="en-US" altLang="zh-CN" dirty="0" smtClean="0"/>
              <a:t>top-5</a:t>
            </a:r>
            <a:r>
              <a:rPr lang="zh-CN" altLang="en-US" dirty="0" smtClean="0"/>
              <a:t>）</a:t>
            </a:r>
            <a:endParaRPr lang="zh-CN" altLang="en-US" dirty="0"/>
          </a:p>
        </p:txBody>
      </p:sp>
      <p:cxnSp>
        <p:nvCxnSpPr>
          <p:cNvPr id="13" name="Straight Arrow Connector 12"/>
          <p:cNvCxnSpPr/>
          <p:nvPr/>
        </p:nvCxnSpPr>
        <p:spPr>
          <a:xfrm flipH="1">
            <a:off x="7708605" y="1765007"/>
            <a:ext cx="648587" cy="1084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157871" y="4157010"/>
            <a:ext cx="701748" cy="3391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340543" y="3350366"/>
            <a:ext cx="2920365" cy="976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838200" y="1"/>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dirty="0"/>
              <a:t>图像识别</a:t>
            </a:r>
            <a:r>
              <a:rPr lang="zh-CN" altLang="en-US" dirty="0" smtClean="0"/>
              <a:t>技术的发展</a:t>
            </a:r>
            <a:endParaRPr lang="zh-CN" altLang="en-US" dirty="0"/>
          </a:p>
        </p:txBody>
      </p:sp>
    </p:spTree>
    <p:extLst>
      <p:ext uri="{BB962C8B-B14F-4D97-AF65-F5344CB8AC3E}">
        <p14:creationId xmlns="" xmlns:p14="http://schemas.microsoft.com/office/powerpoint/2010/main" val="176631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lstStyle/>
          <a:p>
            <a:r>
              <a:rPr lang="zh-CN" altLang="en-US" dirty="0" smtClean="0"/>
              <a:t>物体检测技术的发展</a:t>
            </a:r>
            <a:endParaRPr lang="zh-CN" altLang="en-US" dirty="0"/>
          </a:p>
        </p:txBody>
      </p:sp>
      <p:sp>
        <p:nvSpPr>
          <p:cNvPr id="3" name="Content Placeholder 2"/>
          <p:cNvSpPr>
            <a:spLocks noGrp="1"/>
          </p:cNvSpPr>
          <p:nvPr>
            <p:ph idx="1"/>
          </p:nvPr>
        </p:nvSpPr>
        <p:spPr/>
        <p:txBody>
          <a:bodyPr/>
          <a:lstStyle/>
          <a:p>
            <a:endParaRPr lang="zh-CN" altLang="en-US" dirty="0"/>
          </a:p>
        </p:txBody>
      </p:sp>
      <p:grpSp>
        <p:nvGrpSpPr>
          <p:cNvPr id="9" name="Group 8"/>
          <p:cNvGrpSpPr/>
          <p:nvPr/>
        </p:nvGrpSpPr>
        <p:grpSpPr>
          <a:xfrm>
            <a:off x="1950956" y="1016024"/>
            <a:ext cx="7753693" cy="5179521"/>
            <a:chOff x="2055223" y="1001146"/>
            <a:chExt cx="7753693" cy="5179521"/>
          </a:xfrm>
        </p:grpSpPr>
        <p:pic>
          <p:nvPicPr>
            <p:cNvPr id="4" name="Picture 3"/>
            <p:cNvPicPr>
              <a:picLocks noChangeAspect="1"/>
            </p:cNvPicPr>
            <p:nvPr/>
          </p:nvPicPr>
          <p:blipFill rotWithShape="1">
            <a:blip r:embed="rId3"/>
            <a:srcRect r="11619"/>
            <a:stretch/>
          </p:blipFill>
          <p:spPr>
            <a:xfrm>
              <a:off x="2055223" y="1001146"/>
              <a:ext cx="7753693" cy="5179521"/>
            </a:xfrm>
            <a:prstGeom prst="rect">
              <a:avLst/>
            </a:prstGeom>
          </p:spPr>
        </p:pic>
        <p:sp>
          <p:nvSpPr>
            <p:cNvPr id="7" name="Rectangle 6"/>
            <p:cNvSpPr/>
            <p:nvPr/>
          </p:nvSpPr>
          <p:spPr>
            <a:xfrm>
              <a:off x="2055223" y="1155034"/>
              <a:ext cx="5783852" cy="665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Rectangle 7"/>
          <p:cNvSpPr/>
          <p:nvPr/>
        </p:nvSpPr>
        <p:spPr>
          <a:xfrm>
            <a:off x="2985135" y="5723038"/>
            <a:ext cx="6719515" cy="40337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PASCAL VOC 2007 </a:t>
            </a:r>
            <a:r>
              <a:rPr lang="zh-CN" altLang="en-US" dirty="0" smtClean="0"/>
              <a:t>物体检测准确度</a:t>
            </a:r>
            <a:endParaRPr lang="zh-CN" altLang="en-US" dirty="0"/>
          </a:p>
        </p:txBody>
      </p:sp>
      <p:sp>
        <p:nvSpPr>
          <p:cNvPr id="10" name="Rectangle 9"/>
          <p:cNvSpPr/>
          <p:nvPr/>
        </p:nvSpPr>
        <p:spPr>
          <a:xfrm>
            <a:off x="5371103" y="6481623"/>
            <a:ext cx="6750559" cy="338554"/>
          </a:xfrm>
          <a:prstGeom prst="rect">
            <a:avLst/>
          </a:prstGeom>
        </p:spPr>
        <p:txBody>
          <a:bodyPr wrap="square">
            <a:spAutoFit/>
          </a:bodyPr>
          <a:lstStyle/>
          <a:p>
            <a:r>
              <a:rPr lang="zh-CN" altLang="en-US" sz="1600" dirty="0" smtClean="0"/>
              <a:t>Kaiming</a:t>
            </a:r>
            <a:r>
              <a:rPr lang="zh-CN" altLang="en-US" sz="1600" dirty="0"/>
              <a:t> </a:t>
            </a:r>
            <a:r>
              <a:rPr lang="en-US" altLang="zh-CN" sz="1600" dirty="0" smtClean="0"/>
              <a:t>He et al, </a:t>
            </a:r>
            <a:r>
              <a:rPr lang="zh-CN" altLang="en-US" sz="1600" dirty="0" smtClean="0"/>
              <a:t>Residual Learning </a:t>
            </a:r>
            <a:r>
              <a:rPr lang="en-US" altLang="zh-CN" sz="1600" dirty="0" smtClean="0"/>
              <a:t>f</a:t>
            </a:r>
            <a:r>
              <a:rPr lang="zh-CN" altLang="en-US" sz="1600" dirty="0" smtClean="0"/>
              <a:t>or Image Recognition</a:t>
            </a:r>
            <a:r>
              <a:rPr lang="en-US" altLang="zh-CN" sz="1600" dirty="0" smtClean="0"/>
              <a:t>, </a:t>
            </a:r>
            <a:r>
              <a:rPr lang="zh-CN" altLang="en-US" sz="1600" dirty="0" smtClean="0"/>
              <a:t>CVPR 2016 </a:t>
            </a:r>
            <a:endParaRPr lang="zh-CN" altLang="en-US" sz="1600" dirty="0"/>
          </a:p>
        </p:txBody>
      </p:sp>
    </p:spTree>
    <p:extLst>
      <p:ext uri="{BB962C8B-B14F-4D97-AF65-F5344CB8AC3E}">
        <p14:creationId xmlns="" xmlns:p14="http://schemas.microsoft.com/office/powerpoint/2010/main" val="3066162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6498" y="1421176"/>
            <a:ext cx="10623701" cy="4391637"/>
            <a:chOff x="2165242" y="1904742"/>
            <a:chExt cx="9235804" cy="3720784"/>
          </a:xfrm>
        </p:grpSpPr>
        <p:graphicFrame>
          <p:nvGraphicFramePr>
            <p:cNvPr id="10" name="Chart 9"/>
            <p:cNvGraphicFramePr/>
            <p:nvPr>
              <p:extLst>
                <p:ext uri="{D42A27DB-BD31-4B8C-83A1-F6EECF244321}">
                  <p14:modId xmlns="" xmlns:p14="http://schemas.microsoft.com/office/powerpoint/2010/main" val="839919769"/>
                </p:ext>
              </p:extLst>
            </p:nvPr>
          </p:nvGraphicFramePr>
          <p:xfrm>
            <a:off x="2165242" y="1904742"/>
            <a:ext cx="9235804" cy="3720783"/>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2301955" y="2504396"/>
              <a:ext cx="5990465" cy="3121130"/>
              <a:chOff x="1172876" y="1920890"/>
              <a:chExt cx="9707481" cy="4161506"/>
            </a:xfrm>
          </p:grpSpPr>
          <p:grpSp>
            <p:nvGrpSpPr>
              <p:cNvPr id="49" name="Group 48"/>
              <p:cNvGrpSpPr/>
              <p:nvPr/>
            </p:nvGrpSpPr>
            <p:grpSpPr>
              <a:xfrm>
                <a:off x="8769577" y="2570950"/>
                <a:ext cx="1549400" cy="1905253"/>
                <a:chOff x="9814215" y="2353694"/>
                <a:chExt cx="1549400" cy="1789332"/>
              </a:xfrm>
            </p:grpSpPr>
            <p:sp>
              <p:nvSpPr>
                <p:cNvPr id="21" name="Rectangle 20"/>
                <p:cNvSpPr/>
                <p:nvPr/>
              </p:nvSpPr>
              <p:spPr>
                <a:xfrm>
                  <a:off x="9814215" y="3649007"/>
                  <a:ext cx="1549400" cy="494019"/>
                </a:xfrm>
                <a:prstGeom prst="rect">
                  <a:avLst/>
                </a:prstGeom>
                <a:solidFill>
                  <a:srgbClr val="FCE3C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rgbClr val="C00000"/>
                      </a:solidFill>
                    </a:rPr>
                    <a:t>DeepID</a:t>
                  </a:r>
                  <a:endParaRPr lang="en-US" altLang="zh-CN" sz="1200" b="1" dirty="0">
                    <a:solidFill>
                      <a:srgbClr val="C00000"/>
                    </a:solidFill>
                  </a:endParaRPr>
                </a:p>
                <a:p>
                  <a:pPr algn="ctr"/>
                  <a:r>
                    <a:rPr lang="en-US" altLang="zh-CN" sz="1200" b="1" dirty="0">
                      <a:solidFill>
                        <a:srgbClr val="C00000"/>
                      </a:solidFill>
                    </a:rPr>
                    <a:t>CVPR’14</a:t>
                  </a:r>
                  <a:endParaRPr lang="zh-CN" altLang="en-US" sz="1200" b="1" dirty="0">
                    <a:solidFill>
                      <a:srgbClr val="C00000"/>
                    </a:solidFill>
                  </a:endParaRPr>
                </a:p>
              </p:txBody>
            </p:sp>
            <p:cxnSp>
              <p:nvCxnSpPr>
                <p:cNvPr id="22" name="Straight Arrow Connector 21"/>
                <p:cNvCxnSpPr>
                  <a:stCxn id="21" idx="0"/>
                </p:cNvCxnSpPr>
                <p:nvPr/>
              </p:nvCxnSpPr>
              <p:spPr>
                <a:xfrm flipV="1">
                  <a:off x="10588915" y="2701009"/>
                  <a:ext cx="17464" cy="9479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00986" y="2353694"/>
                  <a:ext cx="799886" cy="293875"/>
                </a:xfrm>
                <a:prstGeom prst="rect">
                  <a:avLst/>
                </a:prstGeom>
              </p:spPr>
              <p:txBody>
                <a:bodyPr wrap="none">
                  <a:spAutoFit/>
                </a:bodyPr>
                <a:lstStyle/>
                <a:p>
                  <a:r>
                    <a:rPr lang="zh-CN" altLang="en-US" sz="1200" dirty="0">
                      <a:solidFill>
                        <a:srgbClr val="C00000"/>
                      </a:solidFill>
                    </a:rPr>
                    <a:t>97.45</a:t>
                  </a:r>
                </a:p>
              </p:txBody>
            </p:sp>
          </p:grpSp>
          <p:grpSp>
            <p:nvGrpSpPr>
              <p:cNvPr id="48" name="Group 47"/>
              <p:cNvGrpSpPr/>
              <p:nvPr/>
            </p:nvGrpSpPr>
            <p:grpSpPr>
              <a:xfrm>
                <a:off x="7835340" y="2626274"/>
                <a:ext cx="1552381" cy="1250903"/>
                <a:chOff x="9286852" y="2498895"/>
                <a:chExt cx="1552381" cy="1250903"/>
              </a:xfrm>
            </p:grpSpPr>
            <p:sp>
              <p:nvSpPr>
                <p:cNvPr id="19" name="Rectangle 18"/>
                <p:cNvSpPr/>
                <p:nvPr/>
              </p:nvSpPr>
              <p:spPr>
                <a:xfrm>
                  <a:off x="9286852" y="3172878"/>
                  <a:ext cx="1552381" cy="576920"/>
                </a:xfrm>
                <a:prstGeom prst="rect">
                  <a:avLst/>
                </a:prstGeom>
                <a:solidFill>
                  <a:srgbClr val="FCE3C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rgbClr val="C00000"/>
                      </a:solidFill>
                    </a:rPr>
                    <a:t>DeepFace</a:t>
                  </a:r>
                  <a:endParaRPr lang="en-US" altLang="zh-CN" sz="1200" b="1" dirty="0">
                    <a:solidFill>
                      <a:srgbClr val="C00000"/>
                    </a:solidFill>
                  </a:endParaRPr>
                </a:p>
                <a:p>
                  <a:pPr algn="ctr"/>
                  <a:r>
                    <a:rPr lang="en-US" altLang="zh-CN" sz="1200" b="1" dirty="0">
                      <a:solidFill>
                        <a:srgbClr val="C00000"/>
                      </a:solidFill>
                    </a:rPr>
                    <a:t>CVPR’14</a:t>
                  </a:r>
                  <a:endParaRPr lang="zh-CN" altLang="en-US" sz="1200" b="1" dirty="0">
                    <a:solidFill>
                      <a:srgbClr val="C00000"/>
                    </a:solidFill>
                  </a:endParaRPr>
                </a:p>
              </p:txBody>
            </p:sp>
            <p:cxnSp>
              <p:nvCxnSpPr>
                <p:cNvPr id="20" name="Straight Arrow Connector 19"/>
                <p:cNvCxnSpPr>
                  <a:stCxn id="19" idx="0"/>
                </p:cNvCxnSpPr>
                <p:nvPr/>
              </p:nvCxnSpPr>
              <p:spPr>
                <a:xfrm flipV="1">
                  <a:off x="10063042" y="2813821"/>
                  <a:ext cx="7109" cy="35905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618183" y="2498895"/>
                  <a:ext cx="799886" cy="312914"/>
                </a:xfrm>
                <a:prstGeom prst="rect">
                  <a:avLst/>
                </a:prstGeom>
              </p:spPr>
              <p:txBody>
                <a:bodyPr wrap="none">
                  <a:spAutoFit/>
                </a:bodyPr>
                <a:lstStyle/>
                <a:p>
                  <a:r>
                    <a:rPr lang="zh-CN" altLang="en-US" sz="1200" dirty="0">
                      <a:solidFill>
                        <a:srgbClr val="C00000"/>
                      </a:solidFill>
                    </a:rPr>
                    <a:t>97.25</a:t>
                  </a:r>
                </a:p>
              </p:txBody>
            </p:sp>
          </p:grpSp>
          <p:grpSp>
            <p:nvGrpSpPr>
              <p:cNvPr id="47" name="Group 46"/>
              <p:cNvGrpSpPr/>
              <p:nvPr/>
            </p:nvGrpSpPr>
            <p:grpSpPr>
              <a:xfrm>
                <a:off x="6699044" y="2868291"/>
                <a:ext cx="1985815" cy="2708759"/>
                <a:chOff x="8584171" y="2696110"/>
                <a:chExt cx="1985815" cy="2708759"/>
              </a:xfrm>
            </p:grpSpPr>
            <p:sp>
              <p:nvSpPr>
                <p:cNvPr id="17" name="Rectangle 16"/>
                <p:cNvSpPr/>
                <p:nvPr/>
              </p:nvSpPr>
              <p:spPr>
                <a:xfrm>
                  <a:off x="8584171" y="4636628"/>
                  <a:ext cx="1985815" cy="768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TL Joint Bayesian</a:t>
                  </a:r>
                </a:p>
                <a:p>
                  <a:pPr algn="ctr"/>
                  <a:r>
                    <a:rPr lang="en-US" altLang="zh-CN" sz="1200" dirty="0"/>
                    <a:t>ICCV’13</a:t>
                  </a:r>
                  <a:endParaRPr lang="zh-CN" altLang="en-US" sz="1200" dirty="0"/>
                </a:p>
              </p:txBody>
            </p:sp>
            <p:cxnSp>
              <p:nvCxnSpPr>
                <p:cNvPr id="18" name="Straight Arrow Connector 17"/>
                <p:cNvCxnSpPr/>
                <p:nvPr/>
              </p:nvCxnSpPr>
              <p:spPr>
                <a:xfrm flipV="1">
                  <a:off x="9560745" y="3110813"/>
                  <a:ext cx="10273" cy="15258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078895" y="2696110"/>
                  <a:ext cx="799886" cy="312914"/>
                </a:xfrm>
                <a:prstGeom prst="rect">
                  <a:avLst/>
                </a:prstGeom>
              </p:spPr>
              <p:txBody>
                <a:bodyPr wrap="none">
                  <a:spAutoFit/>
                </a:bodyPr>
                <a:lstStyle/>
                <a:p>
                  <a:r>
                    <a:rPr lang="zh-CN" altLang="en-US" sz="1200" dirty="0"/>
                    <a:t>96.33</a:t>
                  </a:r>
                </a:p>
              </p:txBody>
            </p:sp>
          </p:grpSp>
          <p:grpSp>
            <p:nvGrpSpPr>
              <p:cNvPr id="46" name="Group 45"/>
              <p:cNvGrpSpPr/>
              <p:nvPr/>
            </p:nvGrpSpPr>
            <p:grpSpPr>
              <a:xfrm>
                <a:off x="5942550" y="3217904"/>
                <a:ext cx="1549400" cy="1497493"/>
                <a:chOff x="8199555" y="3120396"/>
                <a:chExt cx="1549400" cy="1392766"/>
              </a:xfrm>
            </p:grpSpPr>
            <p:sp>
              <p:nvSpPr>
                <p:cNvPr id="11" name="Rectangle 10"/>
                <p:cNvSpPr/>
                <p:nvPr/>
              </p:nvSpPr>
              <p:spPr>
                <a:xfrm>
                  <a:off x="8199555" y="3853250"/>
                  <a:ext cx="1549400" cy="659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high-dim LBP</a:t>
                  </a:r>
                </a:p>
                <a:p>
                  <a:pPr algn="ctr"/>
                  <a:r>
                    <a:rPr lang="en-US" altLang="zh-CN" sz="1200" dirty="0"/>
                    <a:t>CVPR’13</a:t>
                  </a:r>
                  <a:endParaRPr lang="zh-CN" altLang="en-US" sz="1200" dirty="0"/>
                </a:p>
              </p:txBody>
            </p:sp>
            <p:cxnSp>
              <p:nvCxnSpPr>
                <p:cNvPr id="13" name="Straight Arrow Connector 12"/>
                <p:cNvCxnSpPr>
                  <a:stCxn id="11" idx="0"/>
                </p:cNvCxnSpPr>
                <p:nvPr/>
              </p:nvCxnSpPr>
              <p:spPr>
                <a:xfrm flipH="1" flipV="1">
                  <a:off x="8972295" y="3485185"/>
                  <a:ext cx="1961" cy="368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559385" y="3120396"/>
                  <a:ext cx="799886" cy="291030"/>
                </a:xfrm>
                <a:prstGeom prst="rect">
                  <a:avLst/>
                </a:prstGeom>
              </p:spPr>
              <p:txBody>
                <a:bodyPr wrap="none">
                  <a:spAutoFit/>
                </a:bodyPr>
                <a:lstStyle/>
                <a:p>
                  <a:r>
                    <a:rPr lang="zh-CN" altLang="en-US" sz="1200" dirty="0"/>
                    <a:t>95.17</a:t>
                  </a:r>
                </a:p>
              </p:txBody>
            </p:sp>
          </p:grpSp>
          <p:sp>
            <p:nvSpPr>
              <p:cNvPr id="32" name="Rectangle 31"/>
              <p:cNvSpPr/>
              <p:nvPr/>
            </p:nvSpPr>
            <p:spPr>
              <a:xfrm>
                <a:off x="1608549" y="3950614"/>
                <a:ext cx="799886" cy="312914"/>
              </a:xfrm>
              <a:prstGeom prst="rect">
                <a:avLst/>
              </a:prstGeom>
            </p:spPr>
            <p:txBody>
              <a:bodyPr wrap="none">
                <a:spAutoFit/>
              </a:bodyPr>
              <a:lstStyle/>
              <a:p>
                <a:r>
                  <a:rPr lang="zh-CN" altLang="en-US" sz="1200" dirty="0"/>
                  <a:t>92.42</a:t>
                </a:r>
              </a:p>
            </p:txBody>
          </p:sp>
          <p:sp>
            <p:nvSpPr>
              <p:cNvPr id="33" name="Rectangle 32"/>
              <p:cNvSpPr/>
              <p:nvPr/>
            </p:nvSpPr>
            <p:spPr>
              <a:xfrm>
                <a:off x="1172876" y="5401201"/>
                <a:ext cx="1730142" cy="600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Joint Bayesian</a:t>
                </a:r>
              </a:p>
              <a:p>
                <a:pPr algn="ctr"/>
                <a:r>
                  <a:rPr lang="en-US" altLang="zh-CN" sz="1200" dirty="0"/>
                  <a:t>ECCV’12</a:t>
                </a:r>
                <a:endParaRPr lang="zh-CN" altLang="en-US" sz="1200" dirty="0"/>
              </a:p>
            </p:txBody>
          </p:sp>
          <p:cxnSp>
            <p:nvCxnSpPr>
              <p:cNvPr id="34" name="Straight Arrow Connector 33"/>
              <p:cNvCxnSpPr/>
              <p:nvPr/>
            </p:nvCxnSpPr>
            <p:spPr>
              <a:xfrm flipV="1">
                <a:off x="1993882" y="4388871"/>
                <a:ext cx="0" cy="1008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155906" y="4693450"/>
                <a:ext cx="1549400" cy="553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t>ConvNet</a:t>
                </a:r>
                <a:r>
                  <a:rPr lang="en-US" altLang="zh-CN" sz="1050" dirty="0"/>
                  <a:t>-RBM</a:t>
                </a:r>
              </a:p>
              <a:p>
                <a:pPr algn="ctr"/>
                <a:r>
                  <a:rPr lang="en-US" altLang="zh-CN" sz="1050" dirty="0"/>
                  <a:t>ICCV’13</a:t>
                </a:r>
                <a:endParaRPr lang="zh-CN" altLang="en-US" sz="1050" dirty="0"/>
              </a:p>
            </p:txBody>
          </p:sp>
          <p:cxnSp>
            <p:nvCxnSpPr>
              <p:cNvPr id="41" name="Straight Arrow Connector 40"/>
              <p:cNvCxnSpPr/>
              <p:nvPr/>
            </p:nvCxnSpPr>
            <p:spPr>
              <a:xfrm flipV="1">
                <a:off x="2924678" y="4355395"/>
                <a:ext cx="0" cy="36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380709" y="3877178"/>
                <a:ext cx="799886" cy="312914"/>
              </a:xfrm>
              <a:prstGeom prst="rect">
                <a:avLst/>
              </a:prstGeom>
            </p:spPr>
            <p:txBody>
              <a:bodyPr wrap="none">
                <a:spAutoFit/>
              </a:bodyPr>
              <a:lstStyle/>
              <a:p>
                <a:r>
                  <a:rPr lang="zh-CN" altLang="en-US" sz="1200" dirty="0"/>
                  <a:t>92.52</a:t>
                </a:r>
              </a:p>
            </p:txBody>
          </p:sp>
          <p:sp>
            <p:nvSpPr>
              <p:cNvPr id="44" name="Rectangle 43"/>
              <p:cNvSpPr/>
              <p:nvPr/>
            </p:nvSpPr>
            <p:spPr>
              <a:xfrm>
                <a:off x="3556979" y="3877178"/>
                <a:ext cx="799886" cy="312914"/>
              </a:xfrm>
              <a:prstGeom prst="rect">
                <a:avLst/>
              </a:prstGeom>
            </p:spPr>
            <p:txBody>
              <a:bodyPr wrap="none">
                <a:spAutoFit/>
              </a:bodyPr>
              <a:lstStyle/>
              <a:p>
                <a:r>
                  <a:rPr lang="zh-CN" altLang="en-US" sz="1200" dirty="0"/>
                  <a:t>92.58</a:t>
                </a:r>
              </a:p>
            </p:txBody>
          </p:sp>
          <p:sp>
            <p:nvSpPr>
              <p:cNvPr id="45" name="Rectangle 44"/>
              <p:cNvSpPr/>
              <p:nvPr/>
            </p:nvSpPr>
            <p:spPr>
              <a:xfrm>
                <a:off x="4629888" y="3683527"/>
                <a:ext cx="799886" cy="312914"/>
              </a:xfrm>
              <a:prstGeom prst="rect">
                <a:avLst/>
              </a:prstGeom>
            </p:spPr>
            <p:txBody>
              <a:bodyPr wrap="none">
                <a:spAutoFit/>
              </a:bodyPr>
              <a:lstStyle/>
              <a:p>
                <a:r>
                  <a:rPr lang="zh-CN" altLang="en-US" sz="1200" dirty="0"/>
                  <a:t>93.03</a:t>
                </a:r>
              </a:p>
            </p:txBody>
          </p:sp>
          <p:sp>
            <p:nvSpPr>
              <p:cNvPr id="51" name="Rectangle 50"/>
              <p:cNvSpPr/>
              <p:nvPr/>
            </p:nvSpPr>
            <p:spPr>
              <a:xfrm>
                <a:off x="3210795" y="5480303"/>
                <a:ext cx="1549400" cy="602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CMD+SLBP</a:t>
                </a:r>
                <a:endParaRPr lang="en-US" altLang="zh-CN" sz="1200" dirty="0"/>
              </a:p>
              <a:p>
                <a:pPr algn="ctr"/>
                <a:r>
                  <a:rPr lang="en-US" altLang="zh-CN" sz="1200" dirty="0"/>
                  <a:t>TR11</a:t>
                </a:r>
                <a:endParaRPr lang="zh-CN" altLang="en-US" sz="1200" dirty="0"/>
              </a:p>
            </p:txBody>
          </p:sp>
          <p:cxnSp>
            <p:nvCxnSpPr>
              <p:cNvPr id="52" name="Straight Arrow Connector 51"/>
              <p:cNvCxnSpPr/>
              <p:nvPr/>
            </p:nvCxnSpPr>
            <p:spPr>
              <a:xfrm flipV="1">
                <a:off x="3904743" y="4366480"/>
                <a:ext cx="5878" cy="11249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090383" y="4585253"/>
                <a:ext cx="1525783" cy="840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Fisher vector faces</a:t>
                </a:r>
              </a:p>
              <a:p>
                <a:pPr algn="ctr"/>
                <a:r>
                  <a:rPr lang="en-US" altLang="zh-CN" sz="1200" dirty="0"/>
                  <a:t>BMVC’13</a:t>
                </a:r>
                <a:endParaRPr lang="zh-CN" altLang="en-US" sz="1200" dirty="0"/>
              </a:p>
            </p:txBody>
          </p:sp>
          <p:cxnSp>
            <p:nvCxnSpPr>
              <p:cNvPr id="54" name="Straight Arrow Connector 53"/>
              <p:cNvCxnSpPr/>
              <p:nvPr/>
            </p:nvCxnSpPr>
            <p:spPr>
              <a:xfrm flipV="1">
                <a:off x="4853275" y="4213190"/>
                <a:ext cx="0" cy="5530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638522" y="3584622"/>
                <a:ext cx="799886" cy="312914"/>
              </a:xfrm>
              <a:prstGeom prst="rect">
                <a:avLst/>
              </a:prstGeom>
            </p:spPr>
            <p:txBody>
              <a:bodyPr wrap="none">
                <a:spAutoFit/>
              </a:bodyPr>
              <a:lstStyle/>
              <a:p>
                <a:r>
                  <a:rPr lang="zh-CN" altLang="en-US" sz="1200" dirty="0"/>
                  <a:t>93.3</a:t>
                </a:r>
                <a:r>
                  <a:rPr lang="en-US" altLang="zh-CN" sz="1200" dirty="0"/>
                  <a:t>0</a:t>
                </a:r>
                <a:endParaRPr lang="zh-CN" altLang="en-US" sz="1200" dirty="0"/>
              </a:p>
            </p:txBody>
          </p:sp>
          <p:sp>
            <p:nvSpPr>
              <p:cNvPr id="58" name="Rectangle 57"/>
              <p:cNvSpPr/>
              <p:nvPr/>
            </p:nvSpPr>
            <p:spPr>
              <a:xfrm>
                <a:off x="4912035" y="5478009"/>
                <a:ext cx="1748736" cy="576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Tom-vs-Pete</a:t>
                </a:r>
              </a:p>
              <a:p>
                <a:pPr algn="ctr"/>
                <a:r>
                  <a:rPr lang="en-US" altLang="zh-CN" sz="1200" dirty="0"/>
                  <a:t>BMVC’12</a:t>
                </a:r>
                <a:endParaRPr lang="zh-CN" altLang="en-US" sz="1200" dirty="0"/>
              </a:p>
            </p:txBody>
          </p:sp>
          <p:cxnSp>
            <p:nvCxnSpPr>
              <p:cNvPr id="59" name="Straight Arrow Connector 58"/>
              <p:cNvCxnSpPr/>
              <p:nvPr/>
            </p:nvCxnSpPr>
            <p:spPr>
              <a:xfrm flipV="1">
                <a:off x="5786404" y="4119891"/>
                <a:ext cx="0" cy="147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9635429" y="1920890"/>
                <a:ext cx="1244928" cy="905528"/>
                <a:chOff x="9704099" y="1861666"/>
                <a:chExt cx="1244928" cy="850432"/>
              </a:xfrm>
            </p:grpSpPr>
            <p:sp>
              <p:nvSpPr>
                <p:cNvPr id="74" name="Rectangle 73"/>
                <p:cNvSpPr/>
                <p:nvPr/>
              </p:nvSpPr>
              <p:spPr>
                <a:xfrm>
                  <a:off x="9704099" y="1861666"/>
                  <a:ext cx="1169330" cy="494019"/>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b="1" dirty="0">
                      <a:solidFill>
                        <a:schemeClr val="tx1"/>
                      </a:solidFill>
                    </a:rPr>
                    <a:t>human</a:t>
                  </a:r>
                </a:p>
              </p:txBody>
            </p:sp>
            <p:sp>
              <p:nvSpPr>
                <p:cNvPr id="76" name="Rectangle 75"/>
                <p:cNvSpPr/>
                <p:nvPr/>
              </p:nvSpPr>
              <p:spPr>
                <a:xfrm>
                  <a:off x="10149141" y="2418223"/>
                  <a:ext cx="799886" cy="293875"/>
                </a:xfrm>
                <a:prstGeom prst="rect">
                  <a:avLst/>
                </a:prstGeom>
              </p:spPr>
              <p:txBody>
                <a:bodyPr wrap="none">
                  <a:spAutoFit/>
                </a:bodyPr>
                <a:lstStyle/>
                <a:p>
                  <a:r>
                    <a:rPr lang="zh-CN" altLang="en-US" sz="1200" b="1" dirty="0">
                      <a:solidFill>
                        <a:schemeClr val="accent6">
                          <a:lumMod val="50000"/>
                        </a:schemeClr>
                      </a:solidFill>
                    </a:rPr>
                    <a:t>97.5</a:t>
                  </a:r>
                  <a:r>
                    <a:rPr lang="en-US" altLang="zh-CN" sz="1200" b="1" dirty="0">
                      <a:solidFill>
                        <a:schemeClr val="accent6">
                          <a:lumMod val="50000"/>
                        </a:schemeClr>
                      </a:solidFill>
                    </a:rPr>
                    <a:t>3</a:t>
                  </a:r>
                  <a:endParaRPr lang="zh-CN" altLang="en-US" sz="1200" b="1" dirty="0">
                    <a:solidFill>
                      <a:schemeClr val="accent6">
                        <a:lumMod val="50000"/>
                      </a:schemeClr>
                    </a:solidFill>
                  </a:endParaRPr>
                </a:p>
              </p:txBody>
            </p:sp>
          </p:grpSp>
        </p:grpSp>
        <p:sp>
          <p:nvSpPr>
            <p:cNvPr id="50" name="Rectangle 49"/>
            <p:cNvSpPr/>
            <p:nvPr/>
          </p:nvSpPr>
          <p:spPr>
            <a:xfrm>
              <a:off x="9614550" y="2499826"/>
              <a:ext cx="493608" cy="234685"/>
            </a:xfrm>
            <a:prstGeom prst="rect">
              <a:avLst/>
            </a:prstGeom>
          </p:spPr>
          <p:txBody>
            <a:bodyPr wrap="none">
              <a:spAutoFit/>
            </a:bodyPr>
            <a:lstStyle/>
            <a:p>
              <a:r>
                <a:rPr lang="zh-CN" altLang="en-US" sz="1200" dirty="0">
                  <a:solidFill>
                    <a:srgbClr val="C00000"/>
                  </a:solidFill>
                </a:rPr>
                <a:t>9</a:t>
              </a:r>
              <a:r>
                <a:rPr lang="en-US" altLang="zh-CN" sz="1200" dirty="0">
                  <a:solidFill>
                    <a:srgbClr val="C00000"/>
                  </a:solidFill>
                </a:rPr>
                <a:t>9</a:t>
              </a:r>
              <a:r>
                <a:rPr lang="zh-CN" altLang="en-US" sz="1200" dirty="0">
                  <a:solidFill>
                    <a:srgbClr val="C00000"/>
                  </a:solidFill>
                </a:rPr>
                <a:t>.</a:t>
              </a:r>
              <a:r>
                <a:rPr lang="en-US" altLang="zh-CN" sz="1200" dirty="0">
                  <a:solidFill>
                    <a:srgbClr val="C00000"/>
                  </a:solidFill>
                </a:rPr>
                <a:t>65</a:t>
              </a:r>
              <a:endParaRPr lang="zh-CN" altLang="en-US" sz="1200" dirty="0">
                <a:solidFill>
                  <a:srgbClr val="C00000"/>
                </a:solidFill>
              </a:endParaRPr>
            </a:p>
          </p:txBody>
        </p:sp>
        <p:sp>
          <p:nvSpPr>
            <p:cNvPr id="55" name="Rectangle 54"/>
            <p:cNvSpPr/>
            <p:nvPr/>
          </p:nvSpPr>
          <p:spPr>
            <a:xfrm>
              <a:off x="9056784" y="2499826"/>
              <a:ext cx="493608" cy="234685"/>
            </a:xfrm>
            <a:prstGeom prst="rect">
              <a:avLst/>
            </a:prstGeom>
          </p:spPr>
          <p:txBody>
            <a:bodyPr wrap="none">
              <a:spAutoFit/>
            </a:bodyPr>
            <a:lstStyle/>
            <a:p>
              <a:r>
                <a:rPr lang="zh-CN" altLang="en-US" sz="1200" dirty="0">
                  <a:solidFill>
                    <a:srgbClr val="C00000"/>
                  </a:solidFill>
                </a:rPr>
                <a:t>9</a:t>
              </a:r>
              <a:r>
                <a:rPr lang="en-US" altLang="zh-CN" sz="1200" dirty="0">
                  <a:solidFill>
                    <a:srgbClr val="C00000"/>
                  </a:solidFill>
                </a:rPr>
                <a:t>9</a:t>
              </a:r>
              <a:r>
                <a:rPr lang="zh-CN" altLang="en-US" sz="1200" dirty="0">
                  <a:solidFill>
                    <a:srgbClr val="C00000"/>
                  </a:solidFill>
                </a:rPr>
                <a:t>.</a:t>
              </a:r>
              <a:r>
                <a:rPr lang="en-US" altLang="zh-CN" sz="1200" dirty="0">
                  <a:solidFill>
                    <a:srgbClr val="C00000"/>
                  </a:solidFill>
                </a:rPr>
                <a:t>60</a:t>
              </a:r>
              <a:endParaRPr lang="zh-CN" altLang="en-US" sz="1200" dirty="0">
                <a:solidFill>
                  <a:srgbClr val="C00000"/>
                </a:solidFill>
              </a:endParaRPr>
            </a:p>
          </p:txBody>
        </p:sp>
        <p:sp>
          <p:nvSpPr>
            <p:cNvPr id="56" name="Rectangle 55"/>
            <p:cNvSpPr/>
            <p:nvPr/>
          </p:nvSpPr>
          <p:spPr>
            <a:xfrm>
              <a:off x="8317611" y="2543150"/>
              <a:ext cx="493608" cy="234685"/>
            </a:xfrm>
            <a:prstGeom prst="rect">
              <a:avLst/>
            </a:prstGeom>
          </p:spPr>
          <p:txBody>
            <a:bodyPr wrap="none">
              <a:spAutoFit/>
            </a:bodyPr>
            <a:lstStyle/>
            <a:p>
              <a:r>
                <a:rPr lang="zh-CN" altLang="en-US" sz="1200" dirty="0">
                  <a:solidFill>
                    <a:srgbClr val="C00000"/>
                  </a:solidFill>
                </a:rPr>
                <a:t>9</a:t>
              </a:r>
              <a:r>
                <a:rPr lang="en-US" altLang="zh-CN" sz="1200" dirty="0">
                  <a:solidFill>
                    <a:srgbClr val="C00000"/>
                  </a:solidFill>
                </a:rPr>
                <a:t>9</a:t>
              </a:r>
              <a:r>
                <a:rPr lang="zh-CN" altLang="en-US" sz="1200" dirty="0">
                  <a:solidFill>
                    <a:srgbClr val="C00000"/>
                  </a:solidFill>
                </a:rPr>
                <a:t>.</a:t>
              </a:r>
              <a:r>
                <a:rPr lang="en-US" altLang="zh-CN" sz="1200" dirty="0">
                  <a:solidFill>
                    <a:srgbClr val="C00000"/>
                  </a:solidFill>
                </a:rPr>
                <a:t>53</a:t>
              </a:r>
              <a:endParaRPr lang="zh-CN" altLang="en-US" sz="1200" dirty="0">
                <a:solidFill>
                  <a:srgbClr val="C00000"/>
                </a:solidFill>
              </a:endParaRPr>
            </a:p>
          </p:txBody>
        </p:sp>
        <p:sp>
          <p:nvSpPr>
            <p:cNvPr id="60" name="Rectangle 59"/>
            <p:cNvSpPr/>
            <p:nvPr/>
          </p:nvSpPr>
          <p:spPr>
            <a:xfrm>
              <a:off x="8162470" y="3214946"/>
              <a:ext cx="956132" cy="394518"/>
            </a:xfrm>
            <a:prstGeom prst="rect">
              <a:avLst/>
            </a:prstGeom>
            <a:solidFill>
              <a:srgbClr val="FCE3C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C00000"/>
                  </a:solidFill>
                </a:rPr>
                <a:t>DeepID3</a:t>
              </a:r>
            </a:p>
            <a:p>
              <a:pPr algn="ctr"/>
              <a:r>
                <a:rPr lang="en-US" altLang="zh-CN" sz="1200" b="1" dirty="0" err="1">
                  <a:solidFill>
                    <a:srgbClr val="C00000"/>
                  </a:solidFill>
                </a:rPr>
                <a:t>arXiv</a:t>
              </a:r>
              <a:r>
                <a:rPr lang="en-US" altLang="zh-CN" sz="1200" b="1" dirty="0">
                  <a:solidFill>
                    <a:srgbClr val="C00000"/>
                  </a:solidFill>
                </a:rPr>
                <a:t> 15</a:t>
              </a:r>
              <a:endParaRPr lang="zh-CN" altLang="en-US" sz="1200" b="1" dirty="0">
                <a:solidFill>
                  <a:srgbClr val="C00000"/>
                </a:solidFill>
              </a:endParaRPr>
            </a:p>
          </p:txBody>
        </p:sp>
        <p:cxnSp>
          <p:nvCxnSpPr>
            <p:cNvPr id="61" name="Straight Arrow Connector 60"/>
            <p:cNvCxnSpPr>
              <a:stCxn id="60" idx="0"/>
            </p:cNvCxnSpPr>
            <p:nvPr/>
          </p:nvCxnSpPr>
          <p:spPr>
            <a:xfrm flipV="1">
              <a:off x="8640536" y="2808344"/>
              <a:ext cx="6758" cy="406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9345341" y="3214946"/>
              <a:ext cx="956132" cy="394518"/>
            </a:xfrm>
            <a:prstGeom prst="rect">
              <a:avLst/>
            </a:prstGeom>
            <a:solidFill>
              <a:srgbClr val="FCE3C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rgbClr val="C00000"/>
                  </a:solidFill>
                </a:rPr>
                <a:t>Tencent</a:t>
              </a:r>
              <a:endParaRPr lang="en-US" altLang="zh-CN" sz="1200" b="1" dirty="0">
                <a:solidFill>
                  <a:srgbClr val="C00000"/>
                </a:solidFill>
              </a:endParaRPr>
            </a:p>
            <a:p>
              <a:pPr algn="ctr"/>
              <a:r>
                <a:rPr lang="en-US" altLang="zh-CN" sz="1200" b="1" dirty="0">
                  <a:solidFill>
                    <a:srgbClr val="C00000"/>
                  </a:solidFill>
                </a:rPr>
                <a:t>2014</a:t>
              </a:r>
            </a:p>
          </p:txBody>
        </p:sp>
        <p:cxnSp>
          <p:nvCxnSpPr>
            <p:cNvPr id="63" name="Straight Arrow Connector 62"/>
            <p:cNvCxnSpPr>
              <a:stCxn id="62" idx="0"/>
            </p:cNvCxnSpPr>
            <p:nvPr/>
          </p:nvCxnSpPr>
          <p:spPr>
            <a:xfrm flipV="1">
              <a:off x="9823408" y="2808344"/>
              <a:ext cx="6758" cy="4066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72783" y="3774351"/>
              <a:ext cx="956132" cy="394518"/>
            </a:xfrm>
            <a:prstGeom prst="rect">
              <a:avLst/>
            </a:prstGeom>
            <a:solidFill>
              <a:srgbClr val="FCE3C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rgbClr val="C00000"/>
                  </a:solidFill>
                </a:rPr>
                <a:t>FaceNet</a:t>
              </a:r>
              <a:endParaRPr lang="en-US" altLang="zh-CN" sz="1200" b="1" dirty="0">
                <a:solidFill>
                  <a:srgbClr val="C00000"/>
                </a:solidFill>
              </a:endParaRPr>
            </a:p>
            <a:p>
              <a:pPr algn="ctr"/>
              <a:r>
                <a:rPr lang="en-US" altLang="zh-CN" sz="1200" b="1" dirty="0">
                  <a:solidFill>
                    <a:srgbClr val="C00000"/>
                  </a:solidFill>
                </a:rPr>
                <a:t>CVPR 2015</a:t>
              </a:r>
            </a:p>
          </p:txBody>
        </p:sp>
        <p:cxnSp>
          <p:nvCxnSpPr>
            <p:cNvPr id="65" name="Straight Arrow Connector 64"/>
            <p:cNvCxnSpPr>
              <a:stCxn id="64" idx="0"/>
            </p:cNvCxnSpPr>
            <p:nvPr/>
          </p:nvCxnSpPr>
          <p:spPr>
            <a:xfrm flipH="1" flipV="1">
              <a:off x="9246921" y="2797063"/>
              <a:ext cx="3929" cy="9772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a:xfrm>
            <a:off x="820735" y="14770"/>
            <a:ext cx="10515600" cy="1325563"/>
          </a:xfrm>
        </p:spPr>
        <p:txBody>
          <a:bodyPr/>
          <a:lstStyle/>
          <a:p>
            <a:r>
              <a:rPr lang="zh-CN" altLang="en-US" dirty="0"/>
              <a:t>人脸识</a:t>
            </a:r>
            <a:r>
              <a:rPr lang="zh-CN" altLang="en-US" dirty="0" smtClean="0"/>
              <a:t>别的进展</a:t>
            </a:r>
            <a:endParaRPr lang="zh-CN" altLang="en-US" dirty="0"/>
          </a:p>
        </p:txBody>
      </p:sp>
    </p:spTree>
    <p:extLst>
      <p:ext uri="{BB962C8B-B14F-4D97-AF65-F5344CB8AC3E}">
        <p14:creationId xmlns="" xmlns:p14="http://schemas.microsoft.com/office/powerpoint/2010/main" val="219692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8332B9-9718-426D-BFDF-7DA0AC2CF757}"/>
              </a:ext>
            </a:extLst>
          </p:cNvPr>
          <p:cNvSpPr>
            <a:spLocks noGrp="1"/>
          </p:cNvSpPr>
          <p:nvPr>
            <p:ph type="title"/>
          </p:nvPr>
        </p:nvSpPr>
        <p:spPr>
          <a:xfrm>
            <a:off x="909447" y="254108"/>
            <a:ext cx="7886700" cy="994172"/>
          </a:xfrm>
        </p:spPr>
        <p:txBody>
          <a:bodyPr/>
          <a:lstStyle/>
          <a:p>
            <a:r>
              <a:rPr lang="zh-CN" altLang="en-US" dirty="0"/>
              <a:t>目录</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116148688"/>
              </p:ext>
            </p:extLst>
          </p:nvPr>
        </p:nvGraphicFramePr>
        <p:xfrm>
          <a:off x="909447" y="1329070"/>
          <a:ext cx="9574256" cy="4593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829060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01"/>
            <a:ext cx="10515600" cy="1325563"/>
          </a:xfrm>
        </p:spPr>
        <p:txBody>
          <a:bodyPr/>
          <a:lstStyle/>
          <a:p>
            <a:r>
              <a:rPr lang="zh-CN" altLang="en-US" dirty="0" smtClean="0"/>
              <a:t>卷积神经网络</a:t>
            </a:r>
            <a:r>
              <a:rPr lang="en-US" altLang="zh-CN" dirty="0" smtClean="0"/>
              <a:t/>
            </a:r>
            <a:br>
              <a:rPr lang="en-US" altLang="zh-CN" dirty="0" smtClean="0"/>
            </a:br>
            <a:r>
              <a:rPr lang="zh-CN" altLang="en-US" dirty="0" smtClean="0"/>
              <a:t>（</a:t>
            </a:r>
            <a:r>
              <a:rPr lang="en-US" altLang="zh-CN" dirty="0" smtClean="0"/>
              <a:t>Convolutional Neural Networks</a:t>
            </a:r>
            <a:r>
              <a:rPr lang="zh-CN" altLang="en-US" dirty="0" smtClean="0"/>
              <a:t>）</a:t>
            </a:r>
            <a:endParaRPr lang="zh-CN" altLang="en-US" dirty="0"/>
          </a:p>
        </p:txBody>
      </p:sp>
      <p:sp>
        <p:nvSpPr>
          <p:cNvPr id="3" name="Content Placeholder 2"/>
          <p:cNvSpPr>
            <a:spLocks noGrp="1"/>
          </p:cNvSpPr>
          <p:nvPr>
            <p:ph idx="1"/>
          </p:nvPr>
        </p:nvSpPr>
        <p:spPr/>
        <p:txBody>
          <a:bodyPr/>
          <a:lstStyle/>
          <a:p>
            <a:r>
              <a:rPr lang="zh-CN" altLang="en-US" dirty="0" smtClean="0"/>
              <a:t>部署于很多实际应用中</a:t>
            </a:r>
            <a:endParaRPr lang="en-US" altLang="zh-CN" dirty="0" smtClean="0"/>
          </a:p>
          <a:p>
            <a:pPr lvl="1"/>
            <a:r>
              <a:rPr lang="zh-CN" altLang="en-US" dirty="0"/>
              <a:t>图</a:t>
            </a:r>
            <a:r>
              <a:rPr lang="zh-CN" altLang="en-US" dirty="0" smtClean="0"/>
              <a:t>像识别、语音识别、图像标记（谷歌、百度</a:t>
            </a:r>
            <a:r>
              <a:rPr lang="en-US" altLang="zh-CN" dirty="0" smtClean="0"/>
              <a:t>…</a:t>
            </a:r>
            <a:r>
              <a:rPr lang="zh-CN" altLang="en-US" dirty="0" smtClean="0"/>
              <a:t>）</a:t>
            </a:r>
            <a:endParaRPr lang="en-US" altLang="zh-CN" dirty="0" smtClean="0"/>
          </a:p>
          <a:p>
            <a:pPr lvl="1"/>
            <a:endParaRPr lang="en-US" altLang="zh-CN" dirty="0" smtClean="0"/>
          </a:p>
          <a:p>
            <a:r>
              <a:rPr lang="zh-CN" altLang="en-US" dirty="0" smtClean="0"/>
              <a:t>在诸多竞赛中拔得头筹</a:t>
            </a:r>
            <a:endParaRPr lang="en-US" altLang="zh-CN" dirty="0" smtClean="0"/>
          </a:p>
          <a:p>
            <a:pPr lvl="1"/>
            <a:r>
              <a:rPr lang="en-US" altLang="zh-CN" dirty="0"/>
              <a:t>ImageNet, </a:t>
            </a:r>
            <a:r>
              <a:rPr lang="en-US" altLang="zh-CN" dirty="0" err="1"/>
              <a:t>Kaggle</a:t>
            </a:r>
            <a:r>
              <a:rPr lang="en-US" altLang="zh-CN" dirty="0"/>
              <a:t> Facial Expression, </a:t>
            </a:r>
            <a:r>
              <a:rPr lang="en-US" altLang="zh-CN" dirty="0" err="1"/>
              <a:t>Kaggle</a:t>
            </a:r>
            <a:r>
              <a:rPr lang="en-US" altLang="zh-CN" dirty="0"/>
              <a:t> Multimodal Learning, German Traffic Signs, </a:t>
            </a:r>
            <a:r>
              <a:rPr lang="en-US" altLang="zh-CN" dirty="0" err="1"/>
              <a:t>Connectomics</a:t>
            </a:r>
            <a:r>
              <a:rPr lang="en-US" altLang="zh-CN" dirty="0"/>
              <a:t>, Handwriting....</a:t>
            </a:r>
          </a:p>
          <a:p>
            <a:endParaRPr lang="en-US" altLang="zh-CN" dirty="0" smtClean="0"/>
          </a:p>
          <a:p>
            <a:pPr lvl="1"/>
            <a:endParaRPr lang="en-US" altLang="zh-CN" dirty="0" smtClean="0"/>
          </a:p>
        </p:txBody>
      </p:sp>
      <p:pic>
        <p:nvPicPr>
          <p:cNvPr id="4" name="Picture 3"/>
          <p:cNvPicPr>
            <a:picLocks noChangeAspect="1"/>
          </p:cNvPicPr>
          <p:nvPr/>
        </p:nvPicPr>
        <p:blipFill>
          <a:blip r:embed="rId3"/>
          <a:stretch>
            <a:fillRect/>
          </a:stretch>
        </p:blipFill>
        <p:spPr>
          <a:xfrm>
            <a:off x="95754" y="3169478"/>
            <a:ext cx="5724023" cy="2190558"/>
          </a:xfrm>
          <a:prstGeom prst="rect">
            <a:avLst/>
          </a:prstGeom>
        </p:spPr>
      </p:pic>
      <p:pic>
        <p:nvPicPr>
          <p:cNvPr id="6" name="Picture 5"/>
          <p:cNvPicPr>
            <a:picLocks noChangeAspect="1"/>
          </p:cNvPicPr>
          <p:nvPr/>
        </p:nvPicPr>
        <p:blipFill>
          <a:blip r:embed="rId4"/>
          <a:stretch>
            <a:fillRect/>
          </a:stretch>
        </p:blipFill>
        <p:spPr>
          <a:xfrm>
            <a:off x="5819775" y="3169478"/>
            <a:ext cx="6246979" cy="2190558"/>
          </a:xfrm>
          <a:prstGeom prst="rect">
            <a:avLst/>
          </a:prstGeom>
        </p:spPr>
      </p:pic>
      <p:sp>
        <p:nvSpPr>
          <p:cNvPr id="7" name="TextBox 6"/>
          <p:cNvSpPr txBox="1"/>
          <p:nvPr/>
        </p:nvSpPr>
        <p:spPr>
          <a:xfrm>
            <a:off x="942976" y="5355965"/>
            <a:ext cx="1514475" cy="369332"/>
          </a:xfrm>
          <a:prstGeom prst="rect">
            <a:avLst/>
          </a:prstGeom>
          <a:noFill/>
        </p:spPr>
        <p:txBody>
          <a:bodyPr wrap="square" rtlCol="0">
            <a:spAutoFit/>
          </a:bodyPr>
          <a:lstStyle/>
          <a:p>
            <a:r>
              <a:rPr lang="zh-CN" altLang="en-US" dirty="0" smtClean="0"/>
              <a:t>图像分类</a:t>
            </a:r>
            <a:endParaRPr lang="zh-CN" altLang="en-US" dirty="0"/>
          </a:p>
        </p:txBody>
      </p:sp>
      <p:sp>
        <p:nvSpPr>
          <p:cNvPr id="8" name="TextBox 7"/>
          <p:cNvSpPr txBox="1"/>
          <p:nvPr/>
        </p:nvSpPr>
        <p:spPr>
          <a:xfrm>
            <a:off x="3790240" y="5355965"/>
            <a:ext cx="1514475" cy="369332"/>
          </a:xfrm>
          <a:prstGeom prst="rect">
            <a:avLst/>
          </a:prstGeom>
          <a:noFill/>
        </p:spPr>
        <p:txBody>
          <a:bodyPr wrap="square" rtlCol="0">
            <a:spAutoFit/>
          </a:bodyPr>
          <a:lstStyle/>
          <a:p>
            <a:r>
              <a:rPr lang="zh-CN" altLang="en-US" dirty="0" smtClean="0"/>
              <a:t>图像检索</a:t>
            </a:r>
            <a:endParaRPr lang="zh-CN" altLang="en-US" dirty="0"/>
          </a:p>
        </p:txBody>
      </p:sp>
      <p:sp>
        <p:nvSpPr>
          <p:cNvPr id="9" name="TextBox 8"/>
          <p:cNvSpPr txBox="1"/>
          <p:nvPr/>
        </p:nvSpPr>
        <p:spPr>
          <a:xfrm>
            <a:off x="6686905" y="5355965"/>
            <a:ext cx="1514475" cy="369332"/>
          </a:xfrm>
          <a:prstGeom prst="rect">
            <a:avLst/>
          </a:prstGeom>
          <a:noFill/>
        </p:spPr>
        <p:txBody>
          <a:bodyPr wrap="square" rtlCol="0">
            <a:spAutoFit/>
          </a:bodyPr>
          <a:lstStyle/>
          <a:p>
            <a:r>
              <a:rPr lang="zh-CN" altLang="en-US" dirty="0"/>
              <a:t>物</a:t>
            </a:r>
            <a:r>
              <a:rPr lang="zh-CN" altLang="en-US" dirty="0" smtClean="0"/>
              <a:t>体检测</a:t>
            </a:r>
            <a:endParaRPr lang="zh-CN" altLang="en-US" dirty="0"/>
          </a:p>
        </p:txBody>
      </p:sp>
      <p:sp>
        <p:nvSpPr>
          <p:cNvPr id="10" name="TextBox 9"/>
          <p:cNvSpPr txBox="1"/>
          <p:nvPr/>
        </p:nvSpPr>
        <p:spPr>
          <a:xfrm>
            <a:off x="10010065" y="5355965"/>
            <a:ext cx="1514475" cy="369332"/>
          </a:xfrm>
          <a:prstGeom prst="rect">
            <a:avLst/>
          </a:prstGeom>
          <a:noFill/>
        </p:spPr>
        <p:txBody>
          <a:bodyPr wrap="square" rtlCol="0">
            <a:spAutoFit/>
          </a:bodyPr>
          <a:lstStyle/>
          <a:p>
            <a:r>
              <a:rPr lang="zh-CN" altLang="en-US" dirty="0" smtClean="0"/>
              <a:t>图像分割</a:t>
            </a:r>
            <a:endParaRPr lang="zh-CN" altLang="en-US" dirty="0"/>
          </a:p>
        </p:txBody>
      </p:sp>
    </p:spTree>
    <p:extLst>
      <p:ext uri="{BB962C8B-B14F-4D97-AF65-F5344CB8AC3E}">
        <p14:creationId xmlns="" xmlns:p14="http://schemas.microsoft.com/office/powerpoint/2010/main" val="321375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全</a:t>
            </a:r>
            <a:r>
              <a:rPr lang="zh-CN" altLang="en-US" sz="3200" dirty="0"/>
              <a:t>连</a:t>
            </a:r>
            <a:r>
              <a:rPr lang="zh-CN" altLang="en-US" sz="3200" dirty="0" smtClean="0"/>
              <a:t>接神经网络：维度灾难</a:t>
            </a:r>
            <a:endParaRPr lang="zh-CN" altLang="en-US" sz="3200" dirty="0"/>
          </a:p>
        </p:txBody>
      </p:sp>
      <p:sp>
        <p:nvSpPr>
          <p:cNvPr id="3" name="Content Placeholder 2"/>
          <p:cNvSpPr>
            <a:spLocks noGrp="1"/>
          </p:cNvSpPr>
          <p:nvPr>
            <p:ph idx="1"/>
          </p:nvPr>
        </p:nvSpPr>
        <p:spPr/>
        <p:txBody>
          <a:bodyPr/>
          <a:lstStyle/>
          <a:p>
            <a:r>
              <a:rPr lang="zh-CN" altLang="en-US" sz="2400" b="1" dirty="0" smtClean="0"/>
              <a:t>以</a:t>
            </a:r>
            <a:r>
              <a:rPr lang="en-US" altLang="zh-CN" sz="2400" b="1" dirty="0" smtClean="0"/>
              <a:t>200x200</a:t>
            </a:r>
            <a:r>
              <a:rPr lang="zh-CN" altLang="en-US" sz="2400" b="1" dirty="0" smtClean="0"/>
              <a:t>图像为例</a:t>
            </a:r>
            <a:endParaRPr lang="en-US" altLang="zh-CN" sz="2400" b="1" dirty="0"/>
          </a:p>
          <a:p>
            <a:pPr lvl="1"/>
            <a:r>
              <a:rPr lang="zh-CN" altLang="en-US" sz="1800" b="1" dirty="0" smtClean="0"/>
              <a:t>全连接</a:t>
            </a:r>
            <a:r>
              <a:rPr lang="zh-CN" altLang="en-US" sz="1800" b="1" dirty="0"/>
              <a:t>网络</a:t>
            </a:r>
            <a:r>
              <a:rPr lang="en-US" altLang="zh-CN" sz="1800" b="1" dirty="0" smtClean="0"/>
              <a:t> </a:t>
            </a:r>
          </a:p>
          <a:p>
            <a:pPr lvl="2"/>
            <a:r>
              <a:rPr lang="zh-CN" altLang="en-US" sz="1600" dirty="0"/>
              <a:t>输</a:t>
            </a:r>
            <a:r>
              <a:rPr lang="zh-CN" altLang="en-US" sz="1600" dirty="0" smtClean="0"/>
              <a:t>入层：</a:t>
            </a:r>
            <a:r>
              <a:rPr lang="en-US" altLang="zh-CN" sz="1600" dirty="0" smtClean="0"/>
              <a:t>40000</a:t>
            </a:r>
            <a:r>
              <a:rPr lang="zh-CN" altLang="en-US" sz="1600" dirty="0" smtClean="0"/>
              <a:t>维</a:t>
            </a:r>
            <a:endParaRPr lang="en-US" altLang="zh-CN" sz="1600" dirty="0" smtClean="0"/>
          </a:p>
          <a:p>
            <a:pPr lvl="2"/>
            <a:r>
              <a:rPr lang="zh-CN" altLang="en-US" sz="1600" dirty="0"/>
              <a:t>隐</a:t>
            </a:r>
            <a:r>
              <a:rPr lang="zh-CN" altLang="en-US" sz="1600" dirty="0" smtClean="0"/>
              <a:t>藏层：</a:t>
            </a:r>
            <a:r>
              <a:rPr lang="en-US" altLang="zh-CN" sz="1600" dirty="0" smtClean="0"/>
              <a:t>400000 </a:t>
            </a:r>
            <a:r>
              <a:rPr lang="zh-CN" altLang="en-US" sz="1600" dirty="0"/>
              <a:t>神经</a:t>
            </a:r>
            <a:r>
              <a:rPr lang="zh-CN" altLang="en-US" sz="1600" dirty="0" smtClean="0"/>
              <a:t>元</a:t>
            </a:r>
            <a:endParaRPr lang="en-US" altLang="zh-CN" sz="1600" dirty="0" smtClean="0"/>
          </a:p>
          <a:p>
            <a:pPr lvl="2"/>
            <a:r>
              <a:rPr lang="zh-CN" altLang="en-US" sz="1600" dirty="0"/>
              <a:t>参数数</a:t>
            </a:r>
            <a:r>
              <a:rPr lang="zh-CN" altLang="en-US" sz="1600" dirty="0" smtClean="0"/>
              <a:t>目：</a:t>
            </a:r>
            <a:r>
              <a:rPr lang="en-US" altLang="zh-CN" sz="1600" dirty="0" smtClean="0"/>
              <a:t>160</a:t>
            </a:r>
            <a:r>
              <a:rPr lang="zh-CN" altLang="en-US" sz="1600" dirty="0" smtClean="0"/>
              <a:t>亿参数</a:t>
            </a:r>
            <a:endParaRPr lang="en-US" altLang="zh-CN" sz="1600" dirty="0"/>
          </a:p>
        </p:txBody>
      </p:sp>
      <p:grpSp>
        <p:nvGrpSpPr>
          <p:cNvPr id="13" name="Group 12"/>
          <p:cNvGrpSpPr/>
          <p:nvPr/>
        </p:nvGrpSpPr>
        <p:grpSpPr>
          <a:xfrm>
            <a:off x="5139109" y="2782125"/>
            <a:ext cx="6443291" cy="3284476"/>
            <a:chOff x="5139109" y="2568059"/>
            <a:chExt cx="6443291" cy="3284476"/>
          </a:xfrm>
        </p:grpSpPr>
        <p:pic>
          <p:nvPicPr>
            <p:cNvPr id="6" name="Picture 2" descr="tikz4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39109" y="2642394"/>
              <a:ext cx="6443291" cy="321014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5139109" y="2752725"/>
              <a:ext cx="945171" cy="369332"/>
            </a:xfrm>
            <a:prstGeom prst="rect">
              <a:avLst/>
            </a:prstGeom>
            <a:solidFill>
              <a:schemeClr val="bg1"/>
            </a:solidFill>
          </p:spPr>
          <p:txBody>
            <a:bodyPr wrap="square" rtlCol="0">
              <a:spAutoFit/>
            </a:bodyPr>
            <a:lstStyle/>
            <a:p>
              <a:r>
                <a:rPr lang="zh-CN" altLang="en-US" dirty="0" smtClean="0"/>
                <a:t>输入层</a:t>
              </a:r>
              <a:endParaRPr lang="zh-CN" altLang="en-US" dirty="0"/>
            </a:p>
          </p:txBody>
        </p:sp>
        <p:sp>
          <p:nvSpPr>
            <p:cNvPr id="7" name="TextBox 6"/>
            <p:cNvSpPr txBox="1"/>
            <p:nvPr/>
          </p:nvSpPr>
          <p:spPr>
            <a:xfrm>
              <a:off x="6328074" y="2568059"/>
              <a:ext cx="1184955" cy="369332"/>
            </a:xfrm>
            <a:prstGeom prst="rect">
              <a:avLst/>
            </a:prstGeom>
            <a:solidFill>
              <a:schemeClr val="bg1"/>
            </a:solidFill>
          </p:spPr>
          <p:txBody>
            <a:bodyPr wrap="square" rtlCol="0">
              <a:spAutoFit/>
            </a:bodyPr>
            <a:lstStyle/>
            <a:p>
              <a:pPr algn="ctr"/>
              <a:r>
                <a:rPr lang="zh-CN" altLang="en-US" dirty="0" smtClean="0"/>
                <a:t>隐藏层</a:t>
              </a:r>
              <a:r>
                <a:rPr lang="en-US" altLang="zh-CN" dirty="0" smtClean="0"/>
                <a:t>1</a:t>
              </a:r>
              <a:endParaRPr lang="zh-CN" altLang="en-US" dirty="0"/>
            </a:p>
          </p:txBody>
        </p:sp>
        <p:sp>
          <p:nvSpPr>
            <p:cNvPr id="8" name="TextBox 7"/>
            <p:cNvSpPr txBox="1"/>
            <p:nvPr/>
          </p:nvSpPr>
          <p:spPr>
            <a:xfrm>
              <a:off x="7648384" y="2568059"/>
              <a:ext cx="1184955" cy="369332"/>
            </a:xfrm>
            <a:prstGeom prst="rect">
              <a:avLst/>
            </a:prstGeom>
            <a:solidFill>
              <a:schemeClr val="bg1"/>
            </a:solidFill>
          </p:spPr>
          <p:txBody>
            <a:bodyPr wrap="square" rtlCol="0">
              <a:spAutoFit/>
            </a:bodyPr>
            <a:lstStyle/>
            <a:p>
              <a:pPr algn="ctr"/>
              <a:r>
                <a:rPr lang="zh-CN" altLang="en-US" dirty="0" smtClean="0"/>
                <a:t>隐藏层</a:t>
              </a:r>
              <a:r>
                <a:rPr lang="en-US" altLang="zh-CN" dirty="0" smtClean="0"/>
                <a:t>2</a:t>
              </a:r>
              <a:endParaRPr lang="zh-CN" altLang="en-US" dirty="0"/>
            </a:p>
          </p:txBody>
        </p:sp>
        <p:sp>
          <p:nvSpPr>
            <p:cNvPr id="9" name="TextBox 8"/>
            <p:cNvSpPr txBox="1"/>
            <p:nvPr/>
          </p:nvSpPr>
          <p:spPr>
            <a:xfrm>
              <a:off x="8968693" y="2568059"/>
              <a:ext cx="1184955" cy="369332"/>
            </a:xfrm>
            <a:prstGeom prst="rect">
              <a:avLst/>
            </a:prstGeom>
            <a:solidFill>
              <a:schemeClr val="bg1"/>
            </a:solidFill>
          </p:spPr>
          <p:txBody>
            <a:bodyPr wrap="square" rtlCol="0">
              <a:spAutoFit/>
            </a:bodyPr>
            <a:lstStyle/>
            <a:p>
              <a:pPr algn="ctr"/>
              <a:r>
                <a:rPr lang="zh-CN" altLang="en-US" dirty="0" smtClean="0"/>
                <a:t>隐藏层</a:t>
              </a:r>
              <a:r>
                <a:rPr lang="en-US" altLang="zh-CN" dirty="0"/>
                <a:t>3</a:t>
              </a:r>
              <a:endParaRPr lang="zh-CN" altLang="en-US" dirty="0"/>
            </a:p>
          </p:txBody>
        </p:sp>
        <p:grpSp>
          <p:nvGrpSpPr>
            <p:cNvPr id="12" name="Group 11"/>
            <p:cNvGrpSpPr/>
            <p:nvPr/>
          </p:nvGrpSpPr>
          <p:grpSpPr>
            <a:xfrm>
              <a:off x="10322905" y="3234809"/>
              <a:ext cx="1019175" cy="416957"/>
              <a:chOff x="8324850" y="3110984"/>
              <a:chExt cx="1019175" cy="416957"/>
            </a:xfrm>
          </p:grpSpPr>
          <p:sp>
            <p:nvSpPr>
              <p:cNvPr id="10" name="TextBox 9"/>
              <p:cNvSpPr txBox="1"/>
              <p:nvPr/>
            </p:nvSpPr>
            <p:spPr>
              <a:xfrm>
                <a:off x="8454347" y="3158609"/>
                <a:ext cx="889678" cy="369332"/>
              </a:xfrm>
              <a:prstGeom prst="rect">
                <a:avLst/>
              </a:prstGeom>
              <a:solidFill>
                <a:schemeClr val="bg1"/>
              </a:solidFill>
            </p:spPr>
            <p:txBody>
              <a:bodyPr wrap="square" rtlCol="0">
                <a:spAutoFit/>
              </a:bodyPr>
              <a:lstStyle/>
              <a:p>
                <a:pPr algn="ctr"/>
                <a:r>
                  <a:rPr lang="zh-CN" altLang="en-US" dirty="0" smtClean="0"/>
                  <a:t>输出层</a:t>
                </a:r>
                <a:endParaRPr lang="zh-CN" altLang="en-US" dirty="0"/>
              </a:p>
            </p:txBody>
          </p:sp>
          <p:sp>
            <p:nvSpPr>
              <p:cNvPr id="11" name="TextBox 10"/>
              <p:cNvSpPr txBox="1"/>
              <p:nvPr/>
            </p:nvSpPr>
            <p:spPr>
              <a:xfrm>
                <a:off x="8324850" y="3110984"/>
                <a:ext cx="196548" cy="369332"/>
              </a:xfrm>
              <a:prstGeom prst="rect">
                <a:avLst/>
              </a:prstGeom>
              <a:solidFill>
                <a:schemeClr val="bg1"/>
              </a:solidFill>
            </p:spPr>
            <p:txBody>
              <a:bodyPr wrap="square" rtlCol="0">
                <a:spAutoFit/>
              </a:bodyPr>
              <a:lstStyle/>
              <a:p>
                <a:pPr algn="ctr"/>
                <a:r>
                  <a:rPr lang="en-US" altLang="zh-CN" dirty="0" smtClean="0"/>
                  <a:t> </a:t>
                </a:r>
                <a:endParaRPr lang="zh-CN" altLang="en-US" dirty="0"/>
              </a:p>
            </p:txBody>
          </p:sp>
        </p:grpSp>
      </p:grpSp>
      <p:pic>
        <p:nvPicPr>
          <p:cNvPr id="15" name="Picture 3" descr="C:\Users\1\Desktop\感知机典型模型.jp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4489" t="9045" r="4769" b="9801"/>
          <a:stretch/>
        </p:blipFill>
        <p:spPr bwMode="auto">
          <a:xfrm>
            <a:off x="1480895" y="3448875"/>
            <a:ext cx="2835588" cy="157939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1832240" y="5028267"/>
            <a:ext cx="1771651" cy="369332"/>
          </a:xfrm>
          <a:prstGeom prst="rect">
            <a:avLst/>
          </a:prstGeom>
          <a:noFill/>
        </p:spPr>
        <p:txBody>
          <a:bodyPr wrap="square" rtlCol="0">
            <a:spAutoFit/>
          </a:bodyPr>
          <a:lstStyle/>
          <a:p>
            <a:r>
              <a:rPr lang="zh-CN" altLang="en-US" dirty="0" smtClean="0"/>
              <a:t>单个神经元</a:t>
            </a:r>
            <a:endParaRPr lang="zh-CN" altLang="en-US" dirty="0"/>
          </a:p>
        </p:txBody>
      </p:sp>
      <p:sp>
        <p:nvSpPr>
          <p:cNvPr id="17" name="TextBox 16"/>
          <p:cNvSpPr txBox="1"/>
          <p:nvPr/>
        </p:nvSpPr>
        <p:spPr>
          <a:xfrm>
            <a:off x="6503379" y="1544082"/>
            <a:ext cx="5088545" cy="707886"/>
          </a:xfrm>
          <a:prstGeom prst="rect">
            <a:avLst/>
          </a:prstGeom>
          <a:noFill/>
        </p:spPr>
        <p:txBody>
          <a:bodyPr wrap="square" rtlCol="0">
            <a:spAutoFit/>
          </a:bodyPr>
          <a:lstStyle/>
          <a:p>
            <a:pPr lvl="1"/>
            <a:r>
              <a:rPr lang="zh-CN" altLang="en-US" sz="2000" b="1" dirty="0">
                <a:solidFill>
                  <a:srgbClr val="FF0000"/>
                </a:solidFill>
              </a:rPr>
              <a:t>内存、计算量巨</a:t>
            </a:r>
            <a:r>
              <a:rPr lang="zh-CN" altLang="en-US" sz="2000" b="1" dirty="0" smtClean="0">
                <a:solidFill>
                  <a:srgbClr val="FF0000"/>
                </a:solidFill>
              </a:rPr>
              <a:t>大</a:t>
            </a:r>
            <a:r>
              <a:rPr lang="en-US" altLang="zh-CN" sz="2000" b="1" dirty="0" smtClean="0">
                <a:solidFill>
                  <a:srgbClr val="FF0000"/>
                </a:solidFill>
              </a:rPr>
              <a:t>,</a:t>
            </a:r>
            <a:r>
              <a:rPr lang="zh-CN" altLang="en-US" sz="2000" b="1" dirty="0" smtClean="0">
                <a:solidFill>
                  <a:srgbClr val="FF0000"/>
                </a:solidFill>
              </a:rPr>
              <a:t>训</a:t>
            </a:r>
            <a:r>
              <a:rPr lang="zh-CN" altLang="en-US" sz="2000" b="1" dirty="0">
                <a:solidFill>
                  <a:srgbClr val="FF0000"/>
                </a:solidFill>
              </a:rPr>
              <a:t>练困难</a:t>
            </a:r>
          </a:p>
          <a:p>
            <a:endParaRPr lang="zh-CN" altLang="en-US" sz="2000" dirty="0"/>
          </a:p>
        </p:txBody>
      </p:sp>
      <p:sp>
        <p:nvSpPr>
          <p:cNvPr id="5" name="Rectangle 4"/>
          <p:cNvSpPr/>
          <p:nvPr/>
        </p:nvSpPr>
        <p:spPr>
          <a:xfrm>
            <a:off x="2036550" y="5377286"/>
            <a:ext cx="973343" cy="369332"/>
          </a:xfrm>
          <a:prstGeom prst="rect">
            <a:avLst/>
          </a:prstGeom>
        </p:spPr>
        <p:txBody>
          <a:bodyPr wrap="none">
            <a:spAutoFit/>
          </a:bodyPr>
          <a:lstStyle/>
          <a:p>
            <a:r>
              <a:rPr lang="en-US" altLang="zh-CN" dirty="0" smtClean="0"/>
              <a:t>f(</a:t>
            </a:r>
            <a:r>
              <a:rPr lang="en-US" altLang="zh-CN" b="1" dirty="0" err="1" smtClean="0"/>
              <a:t>wx</a:t>
            </a:r>
            <a:r>
              <a:rPr lang="en-US" altLang="zh-CN" dirty="0" err="1" smtClean="0"/>
              <a:t>+b</a:t>
            </a:r>
            <a:r>
              <a:rPr lang="en-US" altLang="zh-CN" dirty="0" smtClean="0"/>
              <a:t>)</a:t>
            </a:r>
            <a:endParaRPr lang="zh-CN" altLang="en-US" dirty="0"/>
          </a:p>
        </p:txBody>
      </p:sp>
    </p:spTree>
    <p:extLst>
      <p:ext uri="{BB962C8B-B14F-4D97-AF65-F5344CB8AC3E}">
        <p14:creationId xmlns="" xmlns:p14="http://schemas.microsoft.com/office/powerpoint/2010/main" val="715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卷积神经网络</a:t>
            </a:r>
            <a:r>
              <a:rPr lang="en-US" altLang="zh-CN" dirty="0" smtClean="0"/>
              <a:t>CNN</a:t>
            </a:r>
            <a:endParaRPr lang="zh-CN" altLang="en-US" dirty="0"/>
          </a:p>
        </p:txBody>
      </p:sp>
      <p:sp>
        <p:nvSpPr>
          <p:cNvPr id="3" name="Content Placeholder 2"/>
          <p:cNvSpPr>
            <a:spLocks noGrp="1"/>
          </p:cNvSpPr>
          <p:nvPr>
            <p:ph idx="1"/>
          </p:nvPr>
        </p:nvSpPr>
        <p:spPr/>
        <p:txBody>
          <a:bodyPr>
            <a:normAutofit/>
          </a:bodyPr>
          <a:lstStyle/>
          <a:p>
            <a:r>
              <a:rPr lang="zh-CN" altLang="en-US" sz="3200" dirty="0" smtClean="0"/>
              <a:t>图像数据特性</a:t>
            </a:r>
            <a:endParaRPr lang="en-US" altLang="zh-CN" sz="3200" dirty="0" smtClean="0"/>
          </a:p>
          <a:p>
            <a:pPr lvl="1"/>
            <a:r>
              <a:rPr lang="zh-CN" altLang="en-US" dirty="0" smtClean="0"/>
              <a:t>矩阵数据：空间结构化</a:t>
            </a:r>
            <a:endParaRPr lang="en-US" altLang="zh-CN" dirty="0" smtClean="0"/>
          </a:p>
          <a:p>
            <a:pPr lvl="1"/>
            <a:r>
              <a:rPr lang="zh-CN" altLang="en-US" dirty="0" smtClean="0"/>
              <a:t>相邻数据相关</a:t>
            </a:r>
            <a:endParaRPr lang="en-US" altLang="zh-CN" dirty="0" smtClean="0"/>
          </a:p>
          <a:p>
            <a:pPr marL="342900" lvl="1" indent="0">
              <a:buNone/>
            </a:pPr>
            <a:endParaRPr lang="en-US" altLang="zh-CN" sz="2800" dirty="0" smtClean="0"/>
          </a:p>
          <a:p>
            <a:endParaRPr lang="en-US" altLang="zh-CN" sz="3200" dirty="0" smtClean="0"/>
          </a:p>
          <a:p>
            <a:pPr lvl="1"/>
            <a:endParaRPr lang="en-US" altLang="zh-CN" dirty="0" smtClean="0"/>
          </a:p>
        </p:txBody>
      </p:sp>
      <p:grpSp>
        <p:nvGrpSpPr>
          <p:cNvPr id="7" name="Group 6"/>
          <p:cNvGrpSpPr/>
          <p:nvPr/>
        </p:nvGrpSpPr>
        <p:grpSpPr>
          <a:xfrm>
            <a:off x="4859898" y="2875748"/>
            <a:ext cx="2275973" cy="2419350"/>
            <a:chOff x="1152525" y="2581275"/>
            <a:chExt cx="1800225" cy="2076450"/>
          </a:xfrm>
        </p:grpSpPr>
        <p:sp>
          <p:nvSpPr>
            <p:cNvPr id="4" name="Rectangle 3"/>
            <p:cNvSpPr/>
            <p:nvPr/>
          </p:nvSpPr>
          <p:spPr>
            <a:xfrm>
              <a:off x="1152525" y="2581275"/>
              <a:ext cx="1800225" cy="2076450"/>
            </a:xfrm>
            <a:prstGeom prst="rect">
              <a:avLst/>
            </a:prstGeom>
            <a:pattFill prst="lgGrid">
              <a:fgClr>
                <a:schemeClr val="accent1"/>
              </a:fgClr>
              <a:bgClr>
                <a:schemeClr val="bg1"/>
              </a:bgClr>
            </a:patt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p:nvSpPr>
          <p:spPr>
            <a:xfrm>
              <a:off x="1762125" y="3743325"/>
              <a:ext cx="428625"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1547812" y="3057525"/>
              <a:ext cx="428625" cy="4572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Picture 4" descr="ç¸å³å¾ç"/>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06571" y="2875748"/>
            <a:ext cx="2966251" cy="241935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8847797" y="3583396"/>
            <a:ext cx="541899" cy="53270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9913035" y="3185776"/>
            <a:ext cx="541899" cy="53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418544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全</a:t>
            </a:r>
            <a:r>
              <a:rPr lang="zh-CN" altLang="en-US" sz="3200" dirty="0"/>
              <a:t>连</a:t>
            </a:r>
            <a:r>
              <a:rPr lang="zh-CN" altLang="en-US" sz="3200" dirty="0" smtClean="0"/>
              <a:t>接神经网络：维度灾难</a:t>
            </a:r>
            <a:endParaRPr lang="zh-CN" altLang="en-US" sz="3200" dirty="0"/>
          </a:p>
        </p:txBody>
      </p:sp>
      <p:sp>
        <p:nvSpPr>
          <p:cNvPr id="3" name="Content Placeholder 2"/>
          <p:cNvSpPr>
            <a:spLocks noGrp="1"/>
          </p:cNvSpPr>
          <p:nvPr>
            <p:ph idx="1"/>
          </p:nvPr>
        </p:nvSpPr>
        <p:spPr/>
        <p:txBody>
          <a:bodyPr/>
          <a:lstStyle/>
          <a:p>
            <a:r>
              <a:rPr lang="zh-CN" altLang="en-US" dirty="0" smtClean="0"/>
              <a:t>以</a:t>
            </a:r>
            <a:r>
              <a:rPr lang="en-US" altLang="zh-CN" dirty="0" smtClean="0"/>
              <a:t>200x200</a:t>
            </a:r>
            <a:r>
              <a:rPr lang="zh-CN" altLang="en-US" dirty="0" smtClean="0"/>
              <a:t>图像为例</a:t>
            </a:r>
            <a:endParaRPr lang="en-US" altLang="zh-CN" dirty="0"/>
          </a:p>
          <a:p>
            <a:pPr lvl="1"/>
            <a:r>
              <a:rPr lang="zh-CN" altLang="en-US" b="1" dirty="0" smtClean="0"/>
              <a:t>全连接</a:t>
            </a:r>
            <a:r>
              <a:rPr lang="zh-CN" altLang="en-US" b="1" dirty="0"/>
              <a:t>网</a:t>
            </a:r>
            <a:r>
              <a:rPr lang="zh-CN" altLang="en-US" b="1" dirty="0" smtClean="0"/>
              <a:t>络</a:t>
            </a:r>
            <a:r>
              <a:rPr lang="en-US" altLang="zh-CN" dirty="0" smtClean="0"/>
              <a:t>:400000</a:t>
            </a:r>
            <a:r>
              <a:rPr lang="zh-CN" altLang="en-US" dirty="0" smtClean="0"/>
              <a:t>神</a:t>
            </a:r>
            <a:r>
              <a:rPr lang="zh-CN" altLang="en-US" dirty="0"/>
              <a:t>经</a:t>
            </a:r>
            <a:r>
              <a:rPr lang="zh-CN" altLang="en-US" dirty="0" smtClean="0"/>
              <a:t>元</a:t>
            </a:r>
            <a:r>
              <a:rPr lang="en-US" altLang="zh-CN" dirty="0"/>
              <a:t>,</a:t>
            </a:r>
            <a:r>
              <a:rPr lang="en-US" altLang="zh-CN" dirty="0" smtClean="0">
                <a:solidFill>
                  <a:srgbClr val="FF0000"/>
                </a:solidFill>
              </a:rPr>
              <a:t>160</a:t>
            </a:r>
            <a:r>
              <a:rPr lang="zh-CN" altLang="en-US" dirty="0" smtClean="0">
                <a:solidFill>
                  <a:srgbClr val="FF0000"/>
                </a:solidFill>
              </a:rPr>
              <a:t>亿参数</a:t>
            </a:r>
            <a:endParaRPr lang="en-US" altLang="zh-CN" dirty="0" smtClean="0">
              <a:solidFill>
                <a:srgbClr val="FF0000"/>
              </a:solidFill>
            </a:endParaRPr>
          </a:p>
          <a:p>
            <a:pPr lvl="1"/>
            <a:r>
              <a:rPr lang="zh-CN" altLang="en-US" b="1" dirty="0">
                <a:solidFill>
                  <a:srgbClr val="0000FF"/>
                </a:solidFill>
              </a:rPr>
              <a:t>局</a:t>
            </a:r>
            <a:r>
              <a:rPr lang="zh-CN" altLang="en-US" b="1" dirty="0" smtClean="0">
                <a:solidFill>
                  <a:srgbClr val="0000FF"/>
                </a:solidFill>
              </a:rPr>
              <a:t>部连接网络</a:t>
            </a:r>
            <a:r>
              <a:rPr lang="zh-CN" altLang="en-US" dirty="0" smtClean="0"/>
              <a:t>：利用图像区域的局部相关特性</a:t>
            </a:r>
            <a:endParaRPr lang="en-US" altLang="zh-CN" dirty="0" smtClean="0"/>
          </a:p>
          <a:p>
            <a:pPr lvl="2"/>
            <a:r>
              <a:rPr lang="en-US" altLang="zh-CN" dirty="0" smtClean="0"/>
              <a:t>400000</a:t>
            </a:r>
            <a:r>
              <a:rPr lang="zh-CN" altLang="en-US" dirty="0" smtClean="0"/>
              <a:t>神经元</a:t>
            </a:r>
            <a:endParaRPr lang="en-US" altLang="zh-CN" dirty="0" smtClean="0"/>
          </a:p>
          <a:p>
            <a:pPr lvl="2"/>
            <a:r>
              <a:rPr lang="zh-CN" altLang="en-US" dirty="0"/>
              <a:t>每</a:t>
            </a:r>
            <a:r>
              <a:rPr lang="zh-CN" altLang="en-US" dirty="0" smtClean="0"/>
              <a:t>个神经元</a:t>
            </a:r>
            <a:r>
              <a:rPr lang="en-US" altLang="zh-CN" b="1" dirty="0" smtClean="0"/>
              <a:t>10x10</a:t>
            </a:r>
            <a:r>
              <a:rPr lang="zh-CN" altLang="en-US" b="1" dirty="0" smtClean="0"/>
              <a:t>局部区域</a:t>
            </a:r>
            <a:r>
              <a:rPr lang="zh-CN" altLang="en-US" dirty="0" smtClean="0"/>
              <a:t>：</a:t>
            </a:r>
            <a:r>
              <a:rPr lang="en-US" altLang="zh-CN" dirty="0" smtClean="0"/>
              <a:t>101</a:t>
            </a:r>
            <a:r>
              <a:rPr lang="zh-CN" altLang="en-US" dirty="0" smtClean="0"/>
              <a:t>个参数</a:t>
            </a:r>
            <a:endParaRPr lang="en-US" altLang="zh-CN" dirty="0" smtClean="0"/>
          </a:p>
          <a:p>
            <a:pPr lvl="2"/>
            <a:r>
              <a:rPr lang="zh-CN" altLang="en-US" dirty="0" smtClean="0">
                <a:solidFill>
                  <a:srgbClr val="FF0000"/>
                </a:solidFill>
              </a:rPr>
              <a:t>共</a:t>
            </a:r>
            <a:r>
              <a:rPr lang="en-US" altLang="zh-CN" dirty="0" smtClean="0">
                <a:solidFill>
                  <a:srgbClr val="FF0000"/>
                </a:solidFill>
              </a:rPr>
              <a:t>~4,000,000</a:t>
            </a:r>
            <a:r>
              <a:rPr lang="zh-CN" altLang="en-US" dirty="0" smtClean="0">
                <a:solidFill>
                  <a:srgbClr val="FF0000"/>
                </a:solidFill>
              </a:rPr>
              <a:t>个参数</a:t>
            </a:r>
            <a:endParaRPr lang="en-US" altLang="zh-CN" dirty="0" smtClean="0">
              <a:solidFill>
                <a:srgbClr val="FF0000"/>
              </a:solidFill>
            </a:endParaRPr>
          </a:p>
          <a:p>
            <a:pPr lvl="2"/>
            <a:r>
              <a:rPr lang="zh-CN" altLang="en-US" dirty="0">
                <a:solidFill>
                  <a:srgbClr val="0000FF"/>
                </a:solidFill>
              </a:rPr>
              <a:t>只捕捉到特定位置的局部信息</a:t>
            </a:r>
            <a:endParaRPr lang="en-US" altLang="zh-CN" dirty="0">
              <a:solidFill>
                <a:srgbClr val="0000FF"/>
              </a:solidFill>
            </a:endParaRPr>
          </a:p>
          <a:p>
            <a:pPr lvl="2"/>
            <a:endParaRPr lang="en-US" altLang="zh-CN" dirty="0" smtClean="0">
              <a:solidFill>
                <a:srgbClr val="FF0000"/>
              </a:solidFill>
            </a:endParaRPr>
          </a:p>
          <a:p>
            <a:pPr marL="685800" lvl="2" indent="0">
              <a:buNone/>
            </a:pPr>
            <a:endParaRPr lang="en-US" altLang="zh-CN" dirty="0" smtClean="0">
              <a:solidFill>
                <a:srgbClr val="FF0000"/>
              </a:solidFill>
            </a:endParaRPr>
          </a:p>
          <a:p>
            <a:pPr lvl="2"/>
            <a:endParaRPr lang="en-US" altLang="zh-CN" dirty="0">
              <a:solidFill>
                <a:srgbClr val="FF0000"/>
              </a:solidFill>
            </a:endParaRPr>
          </a:p>
        </p:txBody>
      </p:sp>
      <p:sp>
        <p:nvSpPr>
          <p:cNvPr id="19" name="TextBox 18"/>
          <p:cNvSpPr txBox="1"/>
          <p:nvPr/>
        </p:nvSpPr>
        <p:spPr>
          <a:xfrm>
            <a:off x="7835166" y="2040222"/>
            <a:ext cx="3793145" cy="830997"/>
          </a:xfrm>
          <a:prstGeom prst="rect">
            <a:avLst/>
          </a:prstGeom>
          <a:noFill/>
        </p:spPr>
        <p:txBody>
          <a:bodyPr wrap="square" rtlCol="0">
            <a:spAutoFit/>
          </a:bodyPr>
          <a:lstStyle/>
          <a:p>
            <a:pPr lvl="1"/>
            <a:r>
              <a:rPr lang="zh-CN" altLang="en-US" sz="2400" b="1" dirty="0">
                <a:solidFill>
                  <a:srgbClr val="FF0000"/>
                </a:solidFill>
              </a:rPr>
              <a:t>模</a:t>
            </a:r>
            <a:r>
              <a:rPr lang="zh-CN" altLang="en-US" sz="2400" b="1" dirty="0" smtClean="0">
                <a:solidFill>
                  <a:srgbClr val="FF0000"/>
                </a:solidFill>
              </a:rPr>
              <a:t>型尺寸压缩了</a:t>
            </a:r>
            <a:r>
              <a:rPr lang="en-US" altLang="zh-CN" sz="2400" b="1" dirty="0" smtClean="0">
                <a:solidFill>
                  <a:srgbClr val="FF0000"/>
                </a:solidFill>
              </a:rPr>
              <a:t>4000</a:t>
            </a:r>
            <a:r>
              <a:rPr lang="zh-CN" altLang="en-US" sz="2400" b="1" dirty="0">
                <a:solidFill>
                  <a:srgbClr val="FF0000"/>
                </a:solidFill>
              </a:rPr>
              <a:t>倍</a:t>
            </a:r>
          </a:p>
          <a:p>
            <a:endParaRPr lang="zh-CN" altLang="en-US" sz="2400" dirty="0"/>
          </a:p>
        </p:txBody>
      </p:sp>
      <p:pic>
        <p:nvPicPr>
          <p:cNvPr id="7" name="Picture 6"/>
          <p:cNvPicPr>
            <a:picLocks noChangeAspect="1"/>
          </p:cNvPicPr>
          <p:nvPr/>
        </p:nvPicPr>
        <p:blipFill rotWithShape="1">
          <a:blip r:embed="rId3"/>
          <a:srcRect t="40695"/>
          <a:stretch/>
        </p:blipFill>
        <p:spPr>
          <a:xfrm>
            <a:off x="6754731" y="4051751"/>
            <a:ext cx="5148091" cy="2300159"/>
          </a:xfrm>
          <a:prstGeom prst="rect">
            <a:avLst/>
          </a:prstGeom>
        </p:spPr>
      </p:pic>
    </p:spTree>
    <p:extLst>
      <p:ext uri="{BB962C8B-B14F-4D97-AF65-F5344CB8AC3E}">
        <p14:creationId xmlns="" xmlns:p14="http://schemas.microsoft.com/office/powerpoint/2010/main" val="403816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全</a:t>
            </a:r>
            <a:r>
              <a:rPr lang="zh-CN" altLang="en-US" sz="3200" dirty="0"/>
              <a:t>连</a:t>
            </a:r>
            <a:r>
              <a:rPr lang="zh-CN" altLang="en-US" sz="3200" dirty="0" smtClean="0"/>
              <a:t>接神经网络：维度灾难</a:t>
            </a:r>
            <a:endParaRPr lang="zh-CN" altLang="en-US" sz="3200" dirty="0"/>
          </a:p>
        </p:txBody>
      </p:sp>
      <p:sp>
        <p:nvSpPr>
          <p:cNvPr id="3" name="Content Placeholder 2"/>
          <p:cNvSpPr>
            <a:spLocks noGrp="1"/>
          </p:cNvSpPr>
          <p:nvPr>
            <p:ph idx="1"/>
          </p:nvPr>
        </p:nvSpPr>
        <p:spPr/>
        <p:txBody>
          <a:bodyPr/>
          <a:lstStyle/>
          <a:p>
            <a:r>
              <a:rPr lang="zh-CN" altLang="en-US" dirty="0" smtClean="0"/>
              <a:t>以</a:t>
            </a:r>
            <a:r>
              <a:rPr lang="en-US" altLang="zh-CN" dirty="0" smtClean="0"/>
              <a:t>200x200</a:t>
            </a:r>
            <a:r>
              <a:rPr lang="zh-CN" altLang="en-US" dirty="0" smtClean="0"/>
              <a:t>图像为例</a:t>
            </a:r>
            <a:endParaRPr lang="en-US" altLang="zh-CN" dirty="0"/>
          </a:p>
          <a:p>
            <a:pPr lvl="1"/>
            <a:r>
              <a:rPr lang="zh-CN" altLang="en-US" b="1" dirty="0" smtClean="0"/>
              <a:t>全连接</a:t>
            </a:r>
            <a:r>
              <a:rPr lang="zh-CN" altLang="en-US" b="1" dirty="0"/>
              <a:t>网</a:t>
            </a:r>
            <a:r>
              <a:rPr lang="zh-CN" altLang="en-US" b="1" dirty="0" smtClean="0"/>
              <a:t>络</a:t>
            </a:r>
            <a:r>
              <a:rPr lang="en-US" altLang="zh-CN" dirty="0" smtClean="0"/>
              <a:t>:400000</a:t>
            </a:r>
            <a:r>
              <a:rPr lang="zh-CN" altLang="en-US" dirty="0" smtClean="0"/>
              <a:t>神</a:t>
            </a:r>
            <a:r>
              <a:rPr lang="zh-CN" altLang="en-US" dirty="0"/>
              <a:t>经</a:t>
            </a:r>
            <a:r>
              <a:rPr lang="zh-CN" altLang="en-US" dirty="0" smtClean="0"/>
              <a:t>元</a:t>
            </a:r>
            <a:r>
              <a:rPr lang="en-US" altLang="zh-CN" dirty="0"/>
              <a:t>,</a:t>
            </a:r>
            <a:r>
              <a:rPr lang="en-US" altLang="zh-CN" dirty="0" smtClean="0">
                <a:solidFill>
                  <a:srgbClr val="FF0000"/>
                </a:solidFill>
              </a:rPr>
              <a:t>160</a:t>
            </a:r>
            <a:r>
              <a:rPr lang="zh-CN" altLang="en-US" dirty="0" smtClean="0">
                <a:solidFill>
                  <a:srgbClr val="FF0000"/>
                </a:solidFill>
              </a:rPr>
              <a:t>亿参数</a:t>
            </a:r>
            <a:endParaRPr lang="en-US" altLang="zh-CN" dirty="0" smtClean="0">
              <a:solidFill>
                <a:srgbClr val="FF0000"/>
              </a:solidFill>
            </a:endParaRPr>
          </a:p>
          <a:p>
            <a:pPr lvl="1"/>
            <a:r>
              <a:rPr lang="zh-CN" altLang="en-US" b="1" dirty="0"/>
              <a:t>局</a:t>
            </a:r>
            <a:r>
              <a:rPr lang="zh-CN" altLang="en-US" b="1" dirty="0" smtClean="0"/>
              <a:t>部连接网络</a:t>
            </a:r>
            <a:r>
              <a:rPr lang="zh-CN" altLang="en-US" dirty="0" smtClean="0"/>
              <a:t>：利用图像区域的局部相关特性</a:t>
            </a:r>
            <a:endParaRPr lang="en-US" altLang="zh-CN" dirty="0" smtClean="0"/>
          </a:p>
          <a:p>
            <a:pPr lvl="2"/>
            <a:r>
              <a:rPr lang="en-US" altLang="zh-CN" dirty="0" smtClean="0"/>
              <a:t>400000</a:t>
            </a:r>
            <a:r>
              <a:rPr lang="zh-CN" altLang="en-US" dirty="0" smtClean="0"/>
              <a:t>神经元</a:t>
            </a:r>
            <a:endParaRPr lang="en-US" altLang="zh-CN" dirty="0" smtClean="0"/>
          </a:p>
          <a:p>
            <a:pPr lvl="2"/>
            <a:r>
              <a:rPr lang="zh-CN" altLang="en-US" dirty="0"/>
              <a:t>每</a:t>
            </a:r>
            <a:r>
              <a:rPr lang="zh-CN" altLang="en-US" dirty="0" smtClean="0"/>
              <a:t>个神经元</a:t>
            </a:r>
            <a:r>
              <a:rPr lang="en-US" altLang="zh-CN" dirty="0" smtClean="0"/>
              <a:t>10x10</a:t>
            </a:r>
            <a:r>
              <a:rPr lang="zh-CN" altLang="en-US" dirty="0" smtClean="0"/>
              <a:t>局部区域：</a:t>
            </a:r>
            <a:r>
              <a:rPr lang="en-US" altLang="zh-CN" dirty="0" smtClean="0"/>
              <a:t>101</a:t>
            </a:r>
            <a:r>
              <a:rPr lang="zh-CN" altLang="en-US" dirty="0" smtClean="0"/>
              <a:t>个参数</a:t>
            </a:r>
            <a:endParaRPr lang="en-US" altLang="zh-CN" dirty="0" smtClean="0"/>
          </a:p>
          <a:p>
            <a:pPr lvl="2"/>
            <a:r>
              <a:rPr lang="zh-CN" altLang="en-US" dirty="0" smtClean="0">
                <a:solidFill>
                  <a:srgbClr val="FF0000"/>
                </a:solidFill>
              </a:rPr>
              <a:t>共</a:t>
            </a:r>
            <a:r>
              <a:rPr lang="en-US" altLang="zh-CN" dirty="0" smtClean="0">
                <a:solidFill>
                  <a:srgbClr val="FF0000"/>
                </a:solidFill>
              </a:rPr>
              <a:t>~4,000,000</a:t>
            </a:r>
            <a:r>
              <a:rPr lang="zh-CN" altLang="en-US" dirty="0" smtClean="0">
                <a:solidFill>
                  <a:srgbClr val="FF0000"/>
                </a:solidFill>
              </a:rPr>
              <a:t>个参数</a:t>
            </a:r>
            <a:endParaRPr lang="en-US" altLang="zh-CN" dirty="0" smtClean="0">
              <a:solidFill>
                <a:srgbClr val="FF0000"/>
              </a:solidFill>
            </a:endParaRPr>
          </a:p>
          <a:p>
            <a:pPr lvl="2"/>
            <a:r>
              <a:rPr lang="zh-CN" altLang="en-US" dirty="0" smtClean="0"/>
              <a:t>只捕捉到特定位置的局部信息</a:t>
            </a:r>
            <a:endParaRPr lang="en-US" altLang="zh-CN" dirty="0" smtClean="0"/>
          </a:p>
          <a:p>
            <a:pPr lvl="1"/>
            <a:r>
              <a:rPr lang="zh-CN" altLang="en-US" b="1" dirty="0" smtClean="0">
                <a:solidFill>
                  <a:srgbClr val="0000FF"/>
                </a:solidFill>
              </a:rPr>
              <a:t>卷积神经网络：</a:t>
            </a:r>
            <a:endParaRPr lang="en-US" altLang="zh-CN" b="1" dirty="0" smtClean="0">
              <a:solidFill>
                <a:srgbClr val="0000FF"/>
              </a:solidFill>
            </a:endParaRPr>
          </a:p>
          <a:p>
            <a:pPr lvl="2"/>
            <a:r>
              <a:rPr lang="zh-CN" altLang="en-US" b="1" dirty="0" smtClean="0">
                <a:solidFill>
                  <a:srgbClr val="0000FF"/>
                </a:solidFill>
              </a:rPr>
              <a:t>权值共享</a:t>
            </a:r>
            <a:endParaRPr lang="en-US" altLang="zh-CN" b="1" dirty="0" smtClean="0">
              <a:solidFill>
                <a:srgbClr val="0000FF"/>
              </a:solidFill>
            </a:endParaRPr>
          </a:p>
          <a:p>
            <a:pPr lvl="2"/>
            <a:endParaRPr lang="en-US" altLang="zh-CN" b="1" dirty="0" smtClean="0"/>
          </a:p>
          <a:p>
            <a:pPr marL="685800" lvl="2" indent="0">
              <a:buNone/>
            </a:pPr>
            <a:endParaRPr lang="en-US" altLang="zh-CN" dirty="0" smtClean="0">
              <a:solidFill>
                <a:srgbClr val="FF0000"/>
              </a:solidFill>
            </a:endParaRPr>
          </a:p>
          <a:p>
            <a:pPr lvl="2"/>
            <a:endParaRPr lang="en-US" altLang="zh-CN" dirty="0">
              <a:solidFill>
                <a:srgbClr val="FF0000"/>
              </a:solidFill>
            </a:endParaRPr>
          </a:p>
        </p:txBody>
      </p:sp>
      <p:pic>
        <p:nvPicPr>
          <p:cNvPr id="6" name="Picture 4" descr="ç¸å³å¾ç"/>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7549" y="1457453"/>
            <a:ext cx="2966251" cy="241935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9328776" y="2165102"/>
            <a:ext cx="541899" cy="53270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9885511" y="2165102"/>
            <a:ext cx="541899" cy="53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p:nvSpPr>
        <p:spPr>
          <a:xfrm>
            <a:off x="8964288" y="1632399"/>
            <a:ext cx="541899" cy="53270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10341288" y="1761556"/>
            <a:ext cx="541899" cy="53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p:cNvPicPr>
            <a:picLocks noChangeAspect="1"/>
          </p:cNvPicPr>
          <p:nvPr/>
        </p:nvPicPr>
        <p:blipFill rotWithShape="1">
          <a:blip r:embed="rId4"/>
          <a:srcRect t="40695"/>
          <a:stretch/>
        </p:blipFill>
        <p:spPr>
          <a:xfrm>
            <a:off x="6754731" y="4051751"/>
            <a:ext cx="5148091" cy="2300159"/>
          </a:xfrm>
          <a:prstGeom prst="rect">
            <a:avLst/>
          </a:prstGeom>
        </p:spPr>
      </p:pic>
    </p:spTree>
    <p:extLst>
      <p:ext uri="{BB962C8B-B14F-4D97-AF65-F5344CB8AC3E}">
        <p14:creationId xmlns="" xmlns:p14="http://schemas.microsoft.com/office/powerpoint/2010/main" val="3332396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8332B9-9718-426D-BFDF-7DA0AC2CF757}"/>
              </a:ext>
            </a:extLst>
          </p:cNvPr>
          <p:cNvSpPr>
            <a:spLocks noGrp="1"/>
          </p:cNvSpPr>
          <p:nvPr>
            <p:ph type="title"/>
          </p:nvPr>
        </p:nvSpPr>
        <p:spPr>
          <a:xfrm>
            <a:off x="909447" y="254108"/>
            <a:ext cx="7886700" cy="994172"/>
          </a:xfrm>
        </p:spPr>
        <p:txBody>
          <a:bodyPr/>
          <a:lstStyle/>
          <a:p>
            <a:r>
              <a:rPr lang="zh-CN" altLang="en-US" dirty="0"/>
              <a:t>目录</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870960840"/>
              </p:ext>
            </p:extLst>
          </p:nvPr>
        </p:nvGraphicFramePr>
        <p:xfrm>
          <a:off x="909447" y="1329070"/>
          <a:ext cx="9574256" cy="4593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623935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6673"/>
            <a:ext cx="6446855" cy="4790290"/>
          </a:xfrm>
        </p:spPr>
        <p:txBody>
          <a:bodyPr>
            <a:noAutofit/>
          </a:bodyPr>
          <a:lstStyle/>
          <a:p>
            <a:r>
              <a:rPr lang="zh-CN" altLang="en-US" sz="2400" dirty="0" smtClean="0"/>
              <a:t>局部连接、权值共享</a:t>
            </a:r>
            <a:endParaRPr lang="en-US" altLang="zh-CN" sz="2400" dirty="0" smtClean="0"/>
          </a:p>
          <a:p>
            <a:pPr lvl="1"/>
            <a:r>
              <a:rPr lang="zh-CN" altLang="en-US" sz="2000" dirty="0" smtClean="0"/>
              <a:t>在一个区域内提取的特征表达也可以应用于图像其他区域</a:t>
            </a:r>
            <a:endParaRPr lang="en-US" altLang="zh-CN" sz="2000" dirty="0" smtClean="0"/>
          </a:p>
          <a:p>
            <a:pPr lvl="1"/>
            <a:r>
              <a:rPr lang="zh-CN" altLang="en-US" sz="2000" dirty="0"/>
              <a:t>所</a:t>
            </a:r>
            <a:r>
              <a:rPr lang="zh-CN" altLang="en-US" sz="2000" dirty="0" smtClean="0"/>
              <a:t>有神经元共享权值</a:t>
            </a:r>
            <a:endParaRPr lang="en-US" altLang="zh-CN" sz="2000" dirty="0" smtClean="0"/>
          </a:p>
          <a:p>
            <a:pPr lvl="1"/>
            <a:r>
              <a:rPr lang="zh-CN" altLang="en-US" sz="2000" dirty="0" smtClean="0"/>
              <a:t>平移等变</a:t>
            </a:r>
            <a:endParaRPr lang="en-US" altLang="zh-CN" sz="2000" dirty="0" smtClean="0"/>
          </a:p>
          <a:p>
            <a:pPr lvl="2"/>
            <a:r>
              <a:rPr lang="zh-CN" altLang="en-US" sz="1800" dirty="0" smtClean="0"/>
              <a:t>当输入区域移动时，输出也会移动，但响应值不变</a:t>
            </a:r>
            <a:endParaRPr lang="en-US" altLang="zh-CN" sz="1800" dirty="0" smtClean="0"/>
          </a:p>
          <a:p>
            <a:pPr lvl="1"/>
            <a:r>
              <a:rPr lang="zh-CN" altLang="en-US" sz="2000" dirty="0"/>
              <a:t>卷</a:t>
            </a:r>
            <a:r>
              <a:rPr lang="zh-CN" altLang="en-US" sz="2000" dirty="0" smtClean="0"/>
              <a:t>积操作</a:t>
            </a:r>
            <a:endParaRPr lang="en-US" altLang="zh-CN" sz="2000" dirty="0" smtClean="0"/>
          </a:p>
          <a:p>
            <a:pPr lvl="2"/>
            <a:r>
              <a:rPr lang="zh-CN" altLang="en-US" sz="1800" dirty="0" smtClean="0"/>
              <a:t>线性滤</a:t>
            </a:r>
            <a:r>
              <a:rPr lang="zh-CN" altLang="en-US" sz="1800" dirty="0"/>
              <a:t>波</a:t>
            </a:r>
            <a:r>
              <a:rPr lang="zh-CN" altLang="en-US" sz="1800" dirty="0" smtClean="0"/>
              <a:t>器（学习权值）</a:t>
            </a:r>
            <a:endParaRPr lang="en-US" altLang="zh-CN" sz="1800" dirty="0" smtClean="0"/>
          </a:p>
          <a:p>
            <a:pPr lvl="2"/>
            <a:r>
              <a:rPr lang="zh-CN" altLang="en-US" sz="1800" dirty="0"/>
              <a:t>非线</a:t>
            </a:r>
            <a:r>
              <a:rPr lang="zh-CN" altLang="en-US" sz="1800" dirty="0" smtClean="0"/>
              <a:t>性：</a:t>
            </a:r>
            <a:r>
              <a:rPr lang="en-US" altLang="zh-CN" sz="1800" dirty="0" err="1" smtClean="0"/>
              <a:t>ReLu</a:t>
            </a:r>
            <a:endParaRPr lang="en-US" altLang="zh-CN" sz="1800" dirty="0" smtClean="0"/>
          </a:p>
          <a:p>
            <a:pPr lvl="1"/>
            <a:endParaRPr lang="en-US" altLang="zh-CN" sz="2000" b="1" dirty="0" smtClean="0"/>
          </a:p>
          <a:p>
            <a:pPr lvl="2"/>
            <a:endParaRPr lang="en-US" altLang="zh-CN" sz="1800" b="1" dirty="0" smtClean="0"/>
          </a:p>
          <a:p>
            <a:pPr marL="685800" lvl="2" indent="0">
              <a:buNone/>
            </a:pPr>
            <a:endParaRPr lang="en-US" altLang="zh-CN" sz="1800" dirty="0" smtClean="0">
              <a:solidFill>
                <a:srgbClr val="FF0000"/>
              </a:solidFill>
            </a:endParaRPr>
          </a:p>
          <a:p>
            <a:pPr lvl="2"/>
            <a:endParaRPr lang="en-US" altLang="zh-CN" sz="1800" dirty="0" smtClean="0">
              <a:solidFill>
                <a:srgbClr val="FF0000"/>
              </a:solidFill>
            </a:endParaRPr>
          </a:p>
          <a:p>
            <a:pPr lvl="2"/>
            <a:endParaRPr lang="en-US" altLang="zh-CN" sz="1800" dirty="0">
              <a:solidFill>
                <a:srgbClr val="FF0000"/>
              </a:solidFill>
            </a:endParaRPr>
          </a:p>
          <a:p>
            <a:pPr lvl="2"/>
            <a:r>
              <a:rPr lang="zh-CN" altLang="en-US" sz="1800" dirty="0">
                <a:solidFill>
                  <a:srgbClr val="FF0000"/>
                </a:solidFill>
              </a:rPr>
              <a:t>滤</a:t>
            </a:r>
            <a:r>
              <a:rPr lang="zh-CN" altLang="en-US" sz="1800" dirty="0" smtClean="0">
                <a:solidFill>
                  <a:srgbClr val="FF0000"/>
                </a:solidFill>
              </a:rPr>
              <a:t>波后的“图像”</a:t>
            </a:r>
            <a:r>
              <a:rPr lang="en-US" altLang="zh-CN" sz="1800" dirty="0" smtClean="0">
                <a:solidFill>
                  <a:srgbClr val="FF0000"/>
                </a:solidFill>
              </a:rPr>
              <a:t>Z</a:t>
            </a:r>
            <a:r>
              <a:rPr lang="zh-CN" altLang="en-US" sz="1800" dirty="0" smtClean="0">
                <a:solidFill>
                  <a:srgbClr val="FF0000"/>
                </a:solidFill>
              </a:rPr>
              <a:t>被称为“特征图”</a:t>
            </a:r>
            <a:endParaRPr lang="en-US" altLang="zh-CN" sz="1800" dirty="0">
              <a:solidFill>
                <a:srgbClr val="FF0000"/>
              </a:solidFill>
            </a:endParaRPr>
          </a:p>
        </p:txBody>
      </p:sp>
      <p:pic>
        <p:nvPicPr>
          <p:cNvPr id="4" name="Picture 3"/>
          <p:cNvPicPr>
            <a:picLocks noChangeAspect="1"/>
          </p:cNvPicPr>
          <p:nvPr/>
        </p:nvPicPr>
        <p:blipFill>
          <a:blip r:embed="rId3"/>
          <a:stretch>
            <a:fillRect/>
          </a:stretch>
        </p:blipFill>
        <p:spPr>
          <a:xfrm>
            <a:off x="7005405" y="3473908"/>
            <a:ext cx="2867025" cy="2780384"/>
          </a:xfrm>
          <a:prstGeom prst="rect">
            <a:avLst/>
          </a:prstGeom>
        </p:spPr>
      </p:pic>
      <mc:AlternateContent xmlns:mc="http://schemas.openxmlformats.org/markup-compatibility/2006">
        <mc:Choice xmlns="" xmlns:a14="http://schemas.microsoft.com/office/drawing/2010/main" Requires="a14">
          <p:sp>
            <p:nvSpPr>
              <p:cNvPr id="5" name="TextBox 4"/>
              <p:cNvSpPr txBox="1"/>
              <p:nvPr/>
            </p:nvSpPr>
            <p:spPr>
              <a:xfrm>
                <a:off x="2122350" y="4475557"/>
                <a:ext cx="212462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r>
                        <a:rPr lang="en-US" altLang="zh-CN" i="1"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r>
                            <a:rPr lang="en-US" altLang="zh-CN" b="0" i="1" smtClean="0">
                              <a:latin typeface="Cambria Math" panose="02040503050406030204" pitchFamily="18" charset="0"/>
                            </a:rPr>
                            <m:t>𝑙</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𝑘𝑙</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𝑙</m:t>
                              </m:r>
                            </m:sub>
                          </m:sSub>
                        </m:e>
                      </m:nary>
                    </m:oMath>
                  </m:oMathPara>
                </a14:m>
                <a:endParaRPr lang="zh-CN" altLang="en-US" dirty="0"/>
              </a:p>
            </p:txBody>
          </p:sp>
        </mc:Choice>
        <mc:Fallback>
          <p:sp>
            <p:nvSpPr>
              <p:cNvPr id="5" name="TextBox 4"/>
              <p:cNvSpPr txBox="1">
                <a:spLocks noRot="1" noChangeAspect="1" noMove="1" noResize="1" noEditPoints="1" noAdjustHandles="1" noChangeArrowheads="1" noChangeShapeType="1" noTextEdit="1"/>
              </p:cNvSpPr>
              <p:nvPr/>
            </p:nvSpPr>
            <p:spPr>
              <a:xfrm>
                <a:off x="2122351" y="4475557"/>
                <a:ext cx="2124621" cy="67217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8" name="TextBox 7"/>
              <p:cNvSpPr txBox="1"/>
              <p:nvPr/>
            </p:nvSpPr>
            <p:spPr>
              <a:xfrm>
                <a:off x="2122350" y="5225058"/>
                <a:ext cx="1771189"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𝑖𝑗</m:t>
                          </m:r>
                        </m:sub>
                      </m:sSub>
                      <m:r>
                        <a:rPr lang="en-US" altLang="zh-CN"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⁡(0,</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oMath>
                  </m:oMathPara>
                </a14:m>
                <a:endParaRPr lang="zh-CN" altLang="en-US" dirty="0"/>
              </a:p>
            </p:txBody>
          </p:sp>
        </mc:Choice>
        <mc:Fallback>
          <p:sp>
            <p:nvSpPr>
              <p:cNvPr id="8" name="TextBox 7"/>
              <p:cNvSpPr txBox="1">
                <a:spLocks noRot="1" noChangeAspect="1" noMove="1" noResize="1" noEditPoints="1" noAdjustHandles="1" noChangeArrowheads="1" noChangeShapeType="1" noTextEdit="1"/>
              </p:cNvSpPr>
              <p:nvPr/>
            </p:nvSpPr>
            <p:spPr>
              <a:xfrm>
                <a:off x="2122351" y="5225060"/>
                <a:ext cx="1771189" cy="299313"/>
              </a:xfrm>
              <a:prstGeom prst="rect">
                <a:avLst/>
              </a:prstGeom>
              <a:blipFill rotWithShape="0">
                <a:blip r:embed="rId5"/>
                <a:stretch>
                  <a:fillRect l="-2062" r="-4124" b="-26531"/>
                </a:stretch>
              </a:blipFill>
            </p:spPr>
            <p:txBody>
              <a:bodyPr/>
              <a:lstStyle/>
              <a:p>
                <a:r>
                  <a:rPr lang="zh-CN" altLang="en-US">
                    <a:noFill/>
                  </a:rPr>
                  <a:t> </a:t>
                </a:r>
              </a:p>
            </p:txBody>
          </p:sp>
        </mc:Fallback>
      </mc:AlternateContent>
      <p:sp>
        <p:nvSpPr>
          <p:cNvPr id="11" name="TextBox 10"/>
          <p:cNvSpPr txBox="1"/>
          <p:nvPr/>
        </p:nvSpPr>
        <p:spPr>
          <a:xfrm>
            <a:off x="7938854" y="1691627"/>
            <a:ext cx="3867151" cy="1477328"/>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p:spPr>
        <p:txBody>
          <a:bodyPr wrap="square" rtlCol="0">
            <a:spAutoFit/>
          </a:bodyPr>
          <a:lstStyle/>
          <a:p>
            <a:r>
              <a:rPr lang="zh-CN" altLang="en-US" dirty="0" smtClean="0"/>
              <a:t>以</a:t>
            </a:r>
            <a:r>
              <a:rPr lang="en-US" altLang="zh-CN" dirty="0" smtClean="0"/>
              <a:t>200x200</a:t>
            </a:r>
            <a:r>
              <a:rPr lang="zh-CN" altLang="en-US" dirty="0" smtClean="0"/>
              <a:t>图像为例：</a:t>
            </a:r>
            <a:endParaRPr lang="en-US" altLang="zh-CN" dirty="0" smtClean="0"/>
          </a:p>
          <a:p>
            <a:pPr marL="285750" indent="-285750">
              <a:buFont typeface="Arial" panose="020B0604020202020204" pitchFamily="34" charset="0"/>
              <a:buChar char="•"/>
            </a:pPr>
            <a:r>
              <a:rPr lang="en-US" altLang="zh-CN" dirty="0" smtClean="0">
                <a:solidFill>
                  <a:srgbClr val="FF0000"/>
                </a:solidFill>
              </a:rPr>
              <a:t>10</a:t>
            </a:r>
            <a:r>
              <a:rPr lang="zh-CN" altLang="en-US" dirty="0" smtClean="0"/>
              <a:t>个</a:t>
            </a:r>
            <a:r>
              <a:rPr lang="en-US" altLang="zh-CN" dirty="0" smtClean="0"/>
              <a:t>200x200</a:t>
            </a:r>
            <a:r>
              <a:rPr lang="zh-CN" altLang="en-US" dirty="0" smtClean="0"/>
              <a:t>的特征图，每个滤波器大小</a:t>
            </a:r>
            <a:r>
              <a:rPr lang="en-US" altLang="zh-CN" dirty="0" smtClean="0">
                <a:solidFill>
                  <a:srgbClr val="FF0000"/>
                </a:solidFill>
              </a:rPr>
              <a:t>10x10</a:t>
            </a:r>
            <a:r>
              <a:rPr lang="zh-CN" altLang="en-US" dirty="0" smtClean="0"/>
              <a:t>，共</a:t>
            </a:r>
            <a:r>
              <a:rPr lang="en-US" altLang="zh-CN" dirty="0" smtClean="0"/>
              <a:t>1000</a:t>
            </a:r>
            <a:r>
              <a:rPr lang="zh-CN" altLang="en-US" dirty="0" smtClean="0"/>
              <a:t>个参数</a:t>
            </a:r>
            <a:endParaRPr lang="en-US" altLang="zh-CN" dirty="0" smtClean="0"/>
          </a:p>
          <a:p>
            <a:pPr marL="285750" indent="-285750">
              <a:buFont typeface="Arial" panose="020B0604020202020204" pitchFamily="34" charset="0"/>
              <a:buChar char="•"/>
            </a:pPr>
            <a:r>
              <a:rPr lang="zh-CN" altLang="en-US" dirty="0"/>
              <a:t>相当于</a:t>
            </a:r>
            <a:r>
              <a:rPr lang="en-US" altLang="zh-CN" dirty="0" smtClean="0"/>
              <a:t>400000</a:t>
            </a:r>
            <a:r>
              <a:rPr lang="zh-CN" altLang="en-US" dirty="0" smtClean="0"/>
              <a:t>局部连接的神</a:t>
            </a:r>
            <a:r>
              <a:rPr lang="zh-CN" altLang="en-US" dirty="0"/>
              <a:t>经</a:t>
            </a:r>
            <a:r>
              <a:rPr lang="zh-CN" altLang="en-US" dirty="0" smtClean="0"/>
              <a:t>元（</a:t>
            </a:r>
            <a:r>
              <a:rPr lang="en-US" altLang="zh-CN" dirty="0" smtClean="0"/>
              <a:t>10x10</a:t>
            </a:r>
            <a:r>
              <a:rPr lang="zh-CN" altLang="en-US" dirty="0"/>
              <a:t>局部区</a:t>
            </a:r>
            <a:r>
              <a:rPr lang="zh-CN" altLang="en-US" dirty="0" smtClean="0"/>
              <a:t>域）</a:t>
            </a:r>
            <a:endParaRPr lang="zh-CN" altLang="en-US" dirty="0"/>
          </a:p>
        </p:txBody>
      </p:sp>
      <p:sp>
        <p:nvSpPr>
          <p:cNvPr id="15" name="Title 1"/>
          <p:cNvSpPr txBox="1">
            <a:spLocks/>
          </p:cNvSpPr>
          <p:nvPr/>
        </p:nvSpPr>
        <p:spPr>
          <a:xfrm>
            <a:off x="838200" y="1"/>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4000" smtClean="0"/>
              <a:t>卷积神经网络 </a:t>
            </a:r>
            <a:endParaRPr lang="zh-CN" altLang="en-US" sz="4000" dirty="0"/>
          </a:p>
        </p:txBody>
      </p:sp>
    </p:spTree>
    <p:extLst>
      <p:ext uri="{BB962C8B-B14F-4D97-AF65-F5344CB8AC3E}">
        <p14:creationId xmlns="" xmlns:p14="http://schemas.microsoft.com/office/powerpoint/2010/main" val="2550696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normAutofit/>
          </a:bodyPr>
          <a:lstStyle/>
          <a:p>
            <a:r>
              <a:rPr lang="zh-CN" altLang="en-US" sz="4000" dirty="0" smtClean="0"/>
              <a:t>卷积神经网络 </a:t>
            </a:r>
            <a:endParaRPr lang="zh-CN" altLang="en-US" sz="4000" dirty="0"/>
          </a:p>
        </p:txBody>
      </p:sp>
      <p:sp>
        <p:nvSpPr>
          <p:cNvPr id="3" name="Content Placeholder 2"/>
          <p:cNvSpPr>
            <a:spLocks noGrp="1"/>
          </p:cNvSpPr>
          <p:nvPr>
            <p:ph idx="1"/>
          </p:nvPr>
        </p:nvSpPr>
        <p:spPr/>
        <p:txBody>
          <a:bodyPr>
            <a:normAutofit/>
          </a:bodyPr>
          <a:lstStyle/>
          <a:p>
            <a:r>
              <a:rPr lang="zh-CN" altLang="en-US" sz="2400" dirty="0" smtClean="0"/>
              <a:t>以</a:t>
            </a:r>
            <a:r>
              <a:rPr lang="en-US" altLang="zh-CN" sz="2400" dirty="0" smtClean="0"/>
              <a:t>200x200</a:t>
            </a:r>
            <a:r>
              <a:rPr lang="zh-CN" altLang="en-US" sz="2400" dirty="0" smtClean="0"/>
              <a:t>图像为例</a:t>
            </a:r>
            <a:endParaRPr lang="en-US" altLang="zh-CN" sz="2400" dirty="0"/>
          </a:p>
          <a:p>
            <a:pPr lvl="1"/>
            <a:r>
              <a:rPr lang="zh-CN" altLang="en-US" sz="2000" b="1" dirty="0" smtClean="0"/>
              <a:t>全连接</a:t>
            </a:r>
            <a:r>
              <a:rPr lang="zh-CN" altLang="en-US" sz="2000" b="1" dirty="0"/>
              <a:t>网</a:t>
            </a:r>
            <a:r>
              <a:rPr lang="zh-CN" altLang="en-US" sz="2000" b="1" dirty="0" smtClean="0"/>
              <a:t>络</a:t>
            </a:r>
            <a:r>
              <a:rPr lang="en-US" altLang="zh-CN" sz="2000" dirty="0" smtClean="0"/>
              <a:t>:400000</a:t>
            </a:r>
            <a:r>
              <a:rPr lang="zh-CN" altLang="en-US" sz="2000" dirty="0" smtClean="0"/>
              <a:t>神</a:t>
            </a:r>
            <a:r>
              <a:rPr lang="zh-CN" altLang="en-US" sz="2000" dirty="0"/>
              <a:t>经</a:t>
            </a:r>
            <a:r>
              <a:rPr lang="zh-CN" altLang="en-US" sz="2000" dirty="0" smtClean="0"/>
              <a:t>元</a:t>
            </a:r>
            <a:r>
              <a:rPr lang="en-US" altLang="zh-CN" sz="2000" dirty="0"/>
              <a:t>,</a:t>
            </a:r>
            <a:r>
              <a:rPr lang="en-US" altLang="zh-CN" sz="2000" dirty="0" smtClean="0"/>
              <a:t>160</a:t>
            </a:r>
            <a:r>
              <a:rPr lang="zh-CN" altLang="en-US" sz="2000" dirty="0" smtClean="0"/>
              <a:t>亿参数</a:t>
            </a:r>
            <a:endParaRPr lang="en-US" altLang="zh-CN" sz="2000" dirty="0" smtClean="0"/>
          </a:p>
          <a:p>
            <a:pPr lvl="1"/>
            <a:r>
              <a:rPr lang="zh-CN" altLang="en-US" sz="2000" b="1" dirty="0"/>
              <a:t>局</a:t>
            </a:r>
            <a:r>
              <a:rPr lang="zh-CN" altLang="en-US" sz="2000" b="1" dirty="0" smtClean="0"/>
              <a:t>部连接网络</a:t>
            </a:r>
            <a:r>
              <a:rPr lang="zh-CN" altLang="en-US" sz="2000" dirty="0" smtClean="0"/>
              <a:t>：利用图像区域的局部相关特性</a:t>
            </a:r>
            <a:endParaRPr lang="en-US" altLang="zh-CN" sz="2000" dirty="0" smtClean="0"/>
          </a:p>
          <a:p>
            <a:pPr lvl="2"/>
            <a:r>
              <a:rPr lang="en-US" altLang="zh-CN" sz="1800" dirty="0" smtClean="0"/>
              <a:t>400000</a:t>
            </a:r>
            <a:r>
              <a:rPr lang="zh-CN" altLang="en-US" sz="1800" dirty="0" smtClean="0"/>
              <a:t>神经元</a:t>
            </a:r>
            <a:endParaRPr lang="en-US" altLang="zh-CN" sz="1800" dirty="0" smtClean="0"/>
          </a:p>
          <a:p>
            <a:pPr lvl="2"/>
            <a:r>
              <a:rPr lang="zh-CN" altLang="en-US" sz="1800" dirty="0"/>
              <a:t>每</a:t>
            </a:r>
            <a:r>
              <a:rPr lang="zh-CN" altLang="en-US" sz="1800" dirty="0" smtClean="0"/>
              <a:t>个神经元</a:t>
            </a:r>
            <a:r>
              <a:rPr lang="en-US" altLang="zh-CN" sz="1800" dirty="0" smtClean="0"/>
              <a:t>10x10</a:t>
            </a:r>
            <a:r>
              <a:rPr lang="zh-CN" altLang="en-US" sz="1800" dirty="0" smtClean="0"/>
              <a:t>局部区域：</a:t>
            </a:r>
            <a:r>
              <a:rPr lang="en-US" altLang="zh-CN" sz="1800" dirty="0" smtClean="0"/>
              <a:t>100</a:t>
            </a:r>
            <a:r>
              <a:rPr lang="zh-CN" altLang="en-US" sz="1800" dirty="0" smtClean="0"/>
              <a:t>个参数</a:t>
            </a:r>
            <a:endParaRPr lang="en-US" altLang="zh-CN" sz="1800" dirty="0" smtClean="0"/>
          </a:p>
          <a:p>
            <a:pPr lvl="2"/>
            <a:r>
              <a:rPr lang="zh-CN" altLang="en-US" sz="1800" dirty="0" smtClean="0"/>
              <a:t>共</a:t>
            </a:r>
            <a:r>
              <a:rPr lang="en-US" altLang="zh-CN" sz="1800" dirty="0" smtClean="0"/>
              <a:t>4</a:t>
            </a:r>
            <a:r>
              <a:rPr lang="en-US" altLang="zh-CN" sz="1800" dirty="0"/>
              <a:t>,</a:t>
            </a:r>
            <a:r>
              <a:rPr lang="en-US" altLang="zh-CN" sz="1800" dirty="0" smtClean="0"/>
              <a:t>000,000</a:t>
            </a:r>
            <a:r>
              <a:rPr lang="zh-CN" altLang="en-US" sz="1800" dirty="0" smtClean="0"/>
              <a:t>个参数</a:t>
            </a:r>
            <a:endParaRPr lang="en-US" altLang="zh-CN" sz="1800" dirty="0" smtClean="0"/>
          </a:p>
          <a:p>
            <a:pPr lvl="2"/>
            <a:r>
              <a:rPr lang="zh-CN" altLang="en-US" sz="1800" dirty="0" smtClean="0"/>
              <a:t>只捕捉到特定位置的局部信息</a:t>
            </a:r>
            <a:endParaRPr lang="en-US" altLang="zh-CN" sz="1800" dirty="0" smtClean="0"/>
          </a:p>
          <a:p>
            <a:pPr lvl="1"/>
            <a:r>
              <a:rPr lang="zh-CN" altLang="en-US" sz="2000" b="1" dirty="0" smtClean="0">
                <a:solidFill>
                  <a:srgbClr val="0000FF"/>
                </a:solidFill>
              </a:rPr>
              <a:t>卷积神经网络：</a:t>
            </a:r>
            <a:endParaRPr lang="en-US" altLang="zh-CN" sz="2000" b="1" dirty="0" smtClean="0">
              <a:solidFill>
                <a:srgbClr val="0000FF"/>
              </a:solidFill>
            </a:endParaRPr>
          </a:p>
          <a:p>
            <a:pPr lvl="2"/>
            <a:r>
              <a:rPr lang="zh-CN" altLang="en-US" sz="1800" b="1" dirty="0" smtClean="0"/>
              <a:t>权值共享，特征图</a:t>
            </a:r>
            <a:endParaRPr lang="en-US" altLang="zh-CN" sz="1800" b="1" dirty="0" smtClean="0"/>
          </a:p>
          <a:p>
            <a:pPr lvl="2"/>
            <a:r>
              <a:rPr lang="en-US" altLang="zh-CN" sz="1800" dirty="0">
                <a:solidFill>
                  <a:srgbClr val="FF0000"/>
                </a:solidFill>
              </a:rPr>
              <a:t>10</a:t>
            </a:r>
            <a:r>
              <a:rPr lang="zh-CN" altLang="en-US" sz="1800" dirty="0"/>
              <a:t>个</a:t>
            </a:r>
            <a:r>
              <a:rPr lang="en-US" altLang="zh-CN" sz="1800" dirty="0"/>
              <a:t>200x200</a:t>
            </a:r>
            <a:r>
              <a:rPr lang="zh-CN" altLang="en-US" sz="1800" dirty="0"/>
              <a:t>的特征</a:t>
            </a:r>
            <a:r>
              <a:rPr lang="zh-CN" altLang="en-US" sz="1800" dirty="0" smtClean="0"/>
              <a:t>图</a:t>
            </a:r>
            <a:endParaRPr lang="en-US" altLang="zh-CN" sz="1800" dirty="0" smtClean="0"/>
          </a:p>
          <a:p>
            <a:pPr lvl="2"/>
            <a:r>
              <a:rPr lang="zh-CN" altLang="en-US" sz="1800" dirty="0" smtClean="0"/>
              <a:t>每</a:t>
            </a:r>
            <a:r>
              <a:rPr lang="zh-CN" altLang="en-US" sz="1800" dirty="0"/>
              <a:t>个滤波器大小</a:t>
            </a:r>
            <a:r>
              <a:rPr lang="en-US" altLang="zh-CN" sz="1800" dirty="0" smtClean="0">
                <a:solidFill>
                  <a:srgbClr val="FF0000"/>
                </a:solidFill>
              </a:rPr>
              <a:t>10x10</a:t>
            </a:r>
            <a:endParaRPr lang="en-US" altLang="zh-CN" sz="1800" dirty="0" smtClean="0"/>
          </a:p>
          <a:p>
            <a:pPr lvl="2"/>
            <a:r>
              <a:rPr lang="zh-CN" altLang="en-US" sz="1800" dirty="0" smtClean="0"/>
              <a:t>共</a:t>
            </a:r>
            <a:r>
              <a:rPr lang="en-US" altLang="zh-CN" sz="1800" dirty="0">
                <a:solidFill>
                  <a:srgbClr val="FF0000"/>
                </a:solidFill>
              </a:rPr>
              <a:t>1000</a:t>
            </a:r>
            <a:r>
              <a:rPr lang="zh-CN" altLang="en-US" sz="1800" dirty="0"/>
              <a:t>个参数</a:t>
            </a:r>
            <a:endParaRPr lang="en-US" altLang="zh-CN" sz="1800" dirty="0"/>
          </a:p>
          <a:p>
            <a:pPr lvl="2"/>
            <a:endParaRPr lang="en-US" altLang="zh-CN" sz="1800" b="1" dirty="0" smtClean="0"/>
          </a:p>
          <a:p>
            <a:pPr lvl="2"/>
            <a:endParaRPr lang="en-US" altLang="zh-CN" sz="1800" b="1" dirty="0" smtClean="0"/>
          </a:p>
          <a:p>
            <a:pPr lvl="2"/>
            <a:endParaRPr lang="en-US" altLang="zh-CN" sz="1800" b="1" dirty="0" smtClean="0"/>
          </a:p>
          <a:p>
            <a:pPr marL="685800" lvl="2" indent="0">
              <a:buNone/>
            </a:pPr>
            <a:endParaRPr lang="en-US" altLang="zh-CN" sz="1800" dirty="0" smtClean="0">
              <a:solidFill>
                <a:srgbClr val="FF0000"/>
              </a:solidFill>
            </a:endParaRPr>
          </a:p>
          <a:p>
            <a:pPr lvl="2"/>
            <a:endParaRPr lang="en-US" altLang="zh-CN" sz="1800" dirty="0">
              <a:solidFill>
                <a:srgbClr val="FF0000"/>
              </a:solidFill>
            </a:endParaRPr>
          </a:p>
        </p:txBody>
      </p:sp>
      <p:pic>
        <p:nvPicPr>
          <p:cNvPr id="18" name="Picture 17"/>
          <p:cNvPicPr>
            <a:picLocks noChangeAspect="1"/>
          </p:cNvPicPr>
          <p:nvPr/>
        </p:nvPicPr>
        <p:blipFill rotWithShape="1">
          <a:blip r:embed="rId3"/>
          <a:srcRect t="40695"/>
          <a:stretch/>
        </p:blipFill>
        <p:spPr>
          <a:xfrm>
            <a:off x="6255570" y="3770297"/>
            <a:ext cx="5688477" cy="2541603"/>
          </a:xfrm>
          <a:prstGeom prst="rect">
            <a:avLst/>
          </a:prstGeom>
        </p:spPr>
      </p:pic>
      <p:sp>
        <p:nvSpPr>
          <p:cNvPr id="19" name="TextBox 18"/>
          <p:cNvSpPr txBox="1"/>
          <p:nvPr/>
        </p:nvSpPr>
        <p:spPr>
          <a:xfrm>
            <a:off x="7757327" y="1825627"/>
            <a:ext cx="4005000" cy="1200329"/>
          </a:xfrm>
          <a:prstGeom prst="rect">
            <a:avLst/>
          </a:prstGeom>
          <a:noFill/>
        </p:spPr>
        <p:txBody>
          <a:bodyPr wrap="square" rtlCol="0">
            <a:spAutoFit/>
          </a:bodyPr>
          <a:lstStyle/>
          <a:p>
            <a:pPr lvl="1"/>
            <a:r>
              <a:rPr lang="zh-CN" altLang="en-US" b="1" dirty="0">
                <a:solidFill>
                  <a:srgbClr val="FF0000"/>
                </a:solidFill>
              </a:rPr>
              <a:t>提</a:t>
            </a:r>
            <a:r>
              <a:rPr lang="zh-CN" altLang="en-US" b="1" dirty="0" smtClean="0">
                <a:solidFill>
                  <a:srgbClr val="FF0000"/>
                </a:solidFill>
              </a:rPr>
              <a:t>取图像局部特征</a:t>
            </a:r>
            <a:endParaRPr lang="en-US" altLang="zh-CN" b="1" dirty="0" smtClean="0">
              <a:solidFill>
                <a:srgbClr val="FF0000"/>
              </a:solidFill>
            </a:endParaRPr>
          </a:p>
          <a:p>
            <a:pPr lvl="1"/>
            <a:r>
              <a:rPr lang="zh-CN" altLang="en-US" b="1" dirty="0" smtClean="0">
                <a:solidFill>
                  <a:srgbClr val="FF0000"/>
                </a:solidFill>
              </a:rPr>
              <a:t>极大</a:t>
            </a:r>
            <a:r>
              <a:rPr lang="zh-CN" altLang="en-US" b="1" dirty="0">
                <a:solidFill>
                  <a:srgbClr val="FF0000"/>
                </a:solidFill>
              </a:rPr>
              <a:t>幅</a:t>
            </a:r>
            <a:r>
              <a:rPr lang="zh-CN" altLang="en-US" b="1" dirty="0" smtClean="0">
                <a:solidFill>
                  <a:srgbClr val="FF0000"/>
                </a:solidFill>
              </a:rPr>
              <a:t>度压缩网络参数</a:t>
            </a:r>
            <a:endParaRPr lang="en-US" altLang="zh-CN" b="1" dirty="0" smtClean="0">
              <a:solidFill>
                <a:srgbClr val="FF0000"/>
              </a:solidFill>
            </a:endParaRPr>
          </a:p>
          <a:p>
            <a:pPr lvl="1"/>
            <a:r>
              <a:rPr lang="zh-CN" altLang="en-US" b="1" dirty="0">
                <a:solidFill>
                  <a:srgbClr val="FF0000"/>
                </a:solidFill>
              </a:rPr>
              <a:t>提</a:t>
            </a:r>
            <a:r>
              <a:rPr lang="zh-CN" altLang="en-US" b="1" dirty="0" smtClean="0">
                <a:solidFill>
                  <a:srgbClr val="FF0000"/>
                </a:solidFill>
              </a:rPr>
              <a:t>高网络的稳定性</a:t>
            </a:r>
            <a:endParaRPr lang="en-US" altLang="zh-CN" b="1" dirty="0" smtClean="0">
              <a:solidFill>
                <a:srgbClr val="FF0000"/>
              </a:solidFill>
            </a:endParaRPr>
          </a:p>
          <a:p>
            <a:pPr lvl="1"/>
            <a:endParaRPr lang="zh-CN" altLang="en-US" dirty="0"/>
          </a:p>
        </p:txBody>
      </p:sp>
    </p:spTree>
    <p:extLst>
      <p:ext uri="{BB962C8B-B14F-4D97-AF65-F5344CB8AC3E}">
        <p14:creationId xmlns="" xmlns:p14="http://schemas.microsoft.com/office/powerpoint/2010/main" val="229549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50"/>
            <a:ext cx="10515600" cy="1325563"/>
          </a:xfrm>
        </p:spPr>
        <p:txBody>
          <a:bodyPr>
            <a:normAutofit/>
          </a:bodyPr>
          <a:lstStyle/>
          <a:p>
            <a:r>
              <a:rPr lang="zh-CN" altLang="en-US" sz="3600" dirty="0" smtClean="0"/>
              <a:t>卷积神经网络：多卷积核 </a:t>
            </a:r>
            <a:endParaRPr lang="zh-CN" altLang="en-US" sz="3600" dirty="0"/>
          </a:p>
        </p:txBody>
      </p:sp>
      <p:sp>
        <p:nvSpPr>
          <p:cNvPr id="3" name="Content Placeholder 2"/>
          <p:cNvSpPr>
            <a:spLocks noGrp="1"/>
          </p:cNvSpPr>
          <p:nvPr>
            <p:ph idx="1"/>
          </p:nvPr>
        </p:nvSpPr>
        <p:spPr>
          <a:xfrm>
            <a:off x="838200" y="1487156"/>
            <a:ext cx="10515600" cy="4554872"/>
          </a:xfrm>
        </p:spPr>
        <p:txBody>
          <a:bodyPr>
            <a:noAutofit/>
          </a:bodyPr>
          <a:lstStyle/>
          <a:p>
            <a:r>
              <a:rPr lang="zh-CN" altLang="en-US" sz="2000" dirty="0"/>
              <a:t>不同</a:t>
            </a:r>
            <a:r>
              <a:rPr lang="zh-CN" altLang="en-US" sz="2000" dirty="0" smtClean="0"/>
              <a:t>卷积核在每个局部区域检测不同特征</a:t>
            </a:r>
            <a:endParaRPr lang="en-US" altLang="zh-CN" sz="2000" dirty="0" smtClean="0"/>
          </a:p>
          <a:p>
            <a:r>
              <a:rPr lang="zh-CN" altLang="en-US" sz="2000" dirty="0"/>
              <a:t>作</a:t>
            </a:r>
            <a:r>
              <a:rPr lang="zh-CN" altLang="en-US" sz="2000" dirty="0" smtClean="0"/>
              <a:t>用在同一个区域不同神经元的响应组成了这个局部区域的特征向量</a:t>
            </a:r>
            <a:endParaRPr lang="en-US" altLang="zh-CN" sz="2000" dirty="0" smtClean="0"/>
          </a:p>
          <a:p>
            <a:r>
              <a:rPr lang="zh-CN" altLang="en-US" sz="2000" dirty="0" smtClean="0"/>
              <a:t>多个卷积核输出了一个</a:t>
            </a:r>
            <a:r>
              <a:rPr lang="en-US" altLang="zh-CN" sz="2000" dirty="0" smtClean="0"/>
              <a:t>3D</a:t>
            </a:r>
            <a:r>
              <a:rPr lang="zh-CN" altLang="en-US" sz="2000" dirty="0" smtClean="0"/>
              <a:t>矩阵，每层是一个</a:t>
            </a:r>
            <a:r>
              <a:rPr lang="en-US" altLang="zh-CN" sz="2000" dirty="0" smtClean="0"/>
              <a:t>2D</a:t>
            </a:r>
            <a:r>
              <a:rPr lang="zh-CN" altLang="en-US" sz="2000" dirty="0" smtClean="0"/>
              <a:t>特征图</a:t>
            </a:r>
            <a:endParaRPr lang="en-US" altLang="zh-CN" sz="2000" dirty="0" smtClean="0"/>
          </a:p>
          <a:p>
            <a:endParaRPr lang="en-US" altLang="zh-CN" sz="2000" dirty="0"/>
          </a:p>
          <a:p>
            <a:endParaRPr lang="en-US" altLang="zh-CN" sz="2000" dirty="0" smtClean="0"/>
          </a:p>
          <a:p>
            <a:pPr marL="0" indent="0">
              <a:buNone/>
            </a:pPr>
            <a:endParaRPr lang="en-US" altLang="zh-CN" sz="2000" dirty="0" smtClean="0"/>
          </a:p>
          <a:p>
            <a:pPr marL="0" indent="0">
              <a:buNone/>
            </a:pPr>
            <a:endParaRPr lang="en-US" altLang="zh-CN" sz="2000" dirty="0"/>
          </a:p>
          <a:p>
            <a:pPr marL="0" indent="0">
              <a:buNone/>
            </a:pPr>
            <a:endParaRPr lang="en-US" altLang="zh-CN" sz="2000" dirty="0" smtClean="0"/>
          </a:p>
          <a:p>
            <a:r>
              <a:rPr lang="zh-CN" altLang="en-US" sz="2000" dirty="0"/>
              <a:t>一</a:t>
            </a:r>
            <a:r>
              <a:rPr lang="zh-CN" altLang="en-US" sz="2000" dirty="0" smtClean="0"/>
              <a:t>个卷积层参数个数：</a:t>
            </a:r>
            <a:r>
              <a:rPr lang="en-US" altLang="zh-CN" sz="2000" dirty="0" smtClean="0"/>
              <a:t>c*k*k*n</a:t>
            </a:r>
          </a:p>
          <a:p>
            <a:pPr lvl="1"/>
            <a:r>
              <a:rPr lang="en-US" altLang="zh-CN" sz="1800" dirty="0" smtClean="0"/>
              <a:t>c</a:t>
            </a:r>
            <a:r>
              <a:rPr lang="zh-CN" altLang="en-US" sz="1800" dirty="0" smtClean="0"/>
              <a:t>：输入图像的通道数（</a:t>
            </a:r>
            <a:r>
              <a:rPr lang="en-US" altLang="zh-CN" sz="1800" dirty="0" smtClean="0"/>
              <a:t>3 for RGB</a:t>
            </a:r>
            <a:r>
              <a:rPr lang="zh-CN" altLang="en-US" sz="1800" dirty="0" smtClean="0"/>
              <a:t>）</a:t>
            </a:r>
            <a:endParaRPr lang="en-US" altLang="zh-CN" sz="1800" dirty="0" smtClean="0"/>
          </a:p>
          <a:p>
            <a:pPr lvl="1"/>
            <a:r>
              <a:rPr lang="en-US" altLang="zh-CN" sz="1800" dirty="0"/>
              <a:t>k</a:t>
            </a:r>
            <a:r>
              <a:rPr lang="en-US" altLang="zh-CN" sz="1800" dirty="0" smtClean="0"/>
              <a:t>*k: </a:t>
            </a:r>
            <a:r>
              <a:rPr lang="zh-CN" altLang="en-US" sz="1800" dirty="0" smtClean="0"/>
              <a:t>卷积核大小，神经元的感知野大小</a:t>
            </a:r>
            <a:endParaRPr lang="en-US" altLang="zh-CN" sz="1800" dirty="0" smtClean="0"/>
          </a:p>
          <a:p>
            <a:pPr lvl="1"/>
            <a:r>
              <a:rPr lang="en-US" altLang="zh-CN" sz="1800" dirty="0" smtClean="0"/>
              <a:t>n</a:t>
            </a:r>
            <a:r>
              <a:rPr lang="zh-CN" altLang="en-US" sz="1800" dirty="0" smtClean="0"/>
              <a:t>：神经元个数，也是特征图个数</a:t>
            </a:r>
            <a:endParaRPr lang="en-US" altLang="zh-CN" sz="1800" dirty="0" smtClean="0"/>
          </a:p>
          <a:p>
            <a:pPr lvl="1"/>
            <a:endParaRPr lang="en-US" altLang="zh-CN" sz="1800" dirty="0" smtClean="0"/>
          </a:p>
          <a:p>
            <a:pPr marL="685800" lvl="2" indent="0">
              <a:buNone/>
            </a:pPr>
            <a:r>
              <a:rPr lang="en-US" altLang="zh-CN" sz="1600" dirty="0" smtClean="0"/>
              <a:t> </a:t>
            </a:r>
            <a:endParaRPr lang="en-US" altLang="zh-CN" sz="1600" dirty="0"/>
          </a:p>
          <a:p>
            <a:pPr lvl="2"/>
            <a:endParaRPr lang="en-US" altLang="zh-CN" sz="1600" dirty="0" smtClean="0"/>
          </a:p>
          <a:p>
            <a:pPr lvl="2"/>
            <a:endParaRPr lang="en-US" altLang="zh-CN" sz="1600" dirty="0" smtClean="0"/>
          </a:p>
          <a:p>
            <a:pPr lvl="2"/>
            <a:endParaRPr lang="en-US" altLang="zh-CN" sz="1600" dirty="0" smtClean="0"/>
          </a:p>
          <a:p>
            <a:pPr marL="685800" lvl="2" indent="0">
              <a:buNone/>
            </a:pPr>
            <a:endParaRPr lang="en-US" altLang="zh-CN" sz="1600" dirty="0" smtClean="0">
              <a:solidFill>
                <a:srgbClr val="FF0000"/>
              </a:solidFill>
            </a:endParaRPr>
          </a:p>
          <a:p>
            <a:pPr lvl="2"/>
            <a:endParaRPr lang="en-US" altLang="zh-CN" sz="1600" dirty="0">
              <a:solidFill>
                <a:srgbClr val="FF0000"/>
              </a:solidFill>
            </a:endParaRPr>
          </a:p>
        </p:txBody>
      </p:sp>
      <p:pic>
        <p:nvPicPr>
          <p:cNvPr id="4" name="Picture 3"/>
          <p:cNvPicPr>
            <a:picLocks noChangeAspect="1"/>
          </p:cNvPicPr>
          <p:nvPr/>
        </p:nvPicPr>
        <p:blipFill>
          <a:blip r:embed="rId3"/>
          <a:stretch>
            <a:fillRect/>
          </a:stretch>
        </p:blipFill>
        <p:spPr>
          <a:xfrm>
            <a:off x="3327980" y="2709245"/>
            <a:ext cx="1844776" cy="1911616"/>
          </a:xfrm>
          <a:prstGeom prst="rect">
            <a:avLst/>
          </a:prstGeom>
        </p:spPr>
      </p:pic>
      <p:pic>
        <p:nvPicPr>
          <p:cNvPr id="5" name="Picture 4"/>
          <p:cNvPicPr>
            <a:picLocks noChangeAspect="1"/>
          </p:cNvPicPr>
          <p:nvPr/>
        </p:nvPicPr>
        <p:blipFill>
          <a:blip r:embed="rId4"/>
          <a:stretch>
            <a:fillRect/>
          </a:stretch>
        </p:blipFill>
        <p:spPr>
          <a:xfrm>
            <a:off x="5929312" y="2656252"/>
            <a:ext cx="3286125" cy="2238375"/>
          </a:xfrm>
          <a:prstGeom prst="rect">
            <a:avLst/>
          </a:prstGeom>
        </p:spPr>
      </p:pic>
      <p:sp>
        <p:nvSpPr>
          <p:cNvPr id="6" name="Rectangle 5"/>
          <p:cNvSpPr/>
          <p:nvPr/>
        </p:nvSpPr>
        <p:spPr>
          <a:xfrm>
            <a:off x="6991349" y="4470139"/>
            <a:ext cx="1162051" cy="638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多卷积核</a:t>
            </a:r>
            <a:endParaRPr lang="zh-CN" altLang="en-US" dirty="0">
              <a:solidFill>
                <a:srgbClr val="FF0000"/>
              </a:solidFill>
            </a:endParaRPr>
          </a:p>
        </p:txBody>
      </p:sp>
      <p:cxnSp>
        <p:nvCxnSpPr>
          <p:cNvPr id="8" name="Straight Connector 7"/>
          <p:cNvCxnSpPr/>
          <p:nvPr/>
        </p:nvCxnSpPr>
        <p:spPr>
          <a:xfrm flipH="1" flipV="1">
            <a:off x="8382001" y="3552855"/>
            <a:ext cx="600075" cy="6477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492530" y="4130816"/>
            <a:ext cx="530915" cy="646331"/>
          </a:xfrm>
          <a:prstGeom prst="rect">
            <a:avLst/>
          </a:prstGeom>
        </p:spPr>
        <p:txBody>
          <a:bodyPr wrap="none">
            <a:spAutoFit/>
          </a:bodyPr>
          <a:lstStyle/>
          <a:p>
            <a:r>
              <a:rPr lang="en-US" altLang="zh-CN" b="1" dirty="0" smtClean="0"/>
              <a:t>k*k</a:t>
            </a:r>
          </a:p>
          <a:p>
            <a:endParaRPr lang="zh-CN" altLang="en-US" dirty="0"/>
          </a:p>
        </p:txBody>
      </p:sp>
      <p:sp>
        <p:nvSpPr>
          <p:cNvPr id="9" name="Rectangle 8"/>
          <p:cNvSpPr/>
          <p:nvPr/>
        </p:nvSpPr>
        <p:spPr>
          <a:xfrm>
            <a:off x="8682037" y="3590772"/>
            <a:ext cx="325730" cy="369332"/>
          </a:xfrm>
          <a:prstGeom prst="rect">
            <a:avLst/>
          </a:prstGeom>
        </p:spPr>
        <p:txBody>
          <a:bodyPr wrap="none">
            <a:spAutoFit/>
          </a:bodyPr>
          <a:lstStyle/>
          <a:p>
            <a:r>
              <a:rPr lang="en-US" altLang="zh-CN" b="1" dirty="0"/>
              <a:t>n</a:t>
            </a:r>
            <a:endParaRPr lang="zh-CN" altLang="en-US" dirty="0"/>
          </a:p>
        </p:txBody>
      </p:sp>
      <p:sp>
        <p:nvSpPr>
          <p:cNvPr id="11" name="TextBox 10"/>
          <p:cNvSpPr txBox="1"/>
          <p:nvPr/>
        </p:nvSpPr>
        <p:spPr>
          <a:xfrm>
            <a:off x="5478236" y="5097159"/>
            <a:ext cx="4743451" cy="400110"/>
          </a:xfrm>
          <a:prstGeom prst="rect">
            <a:avLst/>
          </a:prstGeom>
          <a:solidFill>
            <a:schemeClr val="accent2">
              <a:lumMod val="20000"/>
              <a:lumOff val="80000"/>
            </a:schemeClr>
          </a:solidFill>
        </p:spPr>
        <p:txBody>
          <a:bodyPr wrap="square" rtlCol="0">
            <a:spAutoFit/>
          </a:bodyPr>
          <a:lstStyle/>
          <a:p>
            <a:pPr algn="ctr"/>
            <a:r>
              <a:rPr lang="zh-CN" altLang="en-US" sz="2000" b="1" dirty="0" smtClean="0">
                <a:solidFill>
                  <a:srgbClr val="FF0000"/>
                </a:solidFill>
              </a:rPr>
              <a:t>局部连接如何感知复杂的全局信息？</a:t>
            </a:r>
            <a:endParaRPr lang="zh-CN" altLang="en-US" sz="2000" b="1" dirty="0">
              <a:solidFill>
                <a:srgbClr val="FF0000"/>
              </a:solidFill>
            </a:endParaRPr>
          </a:p>
        </p:txBody>
      </p:sp>
    </p:spTree>
    <p:extLst>
      <p:ext uri="{BB962C8B-B14F-4D97-AF65-F5344CB8AC3E}">
        <p14:creationId xmlns="" xmlns:p14="http://schemas.microsoft.com/office/powerpoint/2010/main" val="17603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6"/>
            <a:ext cx="10515600" cy="1325563"/>
          </a:xfrm>
        </p:spPr>
        <p:txBody>
          <a:bodyPr/>
          <a:lstStyle/>
          <a:p>
            <a:r>
              <a:rPr lang="zh-CN" altLang="en-US" dirty="0" smtClean="0"/>
              <a:t>早期的多层级特征模型</a:t>
            </a:r>
            <a:endParaRPr lang="zh-CN" altLang="en-US" dirty="0"/>
          </a:p>
        </p:txBody>
      </p:sp>
      <p:sp>
        <p:nvSpPr>
          <p:cNvPr id="3" name="Content Placeholder 2"/>
          <p:cNvSpPr>
            <a:spLocks noGrp="1"/>
          </p:cNvSpPr>
          <p:nvPr>
            <p:ph idx="1"/>
          </p:nvPr>
        </p:nvSpPr>
        <p:spPr>
          <a:xfrm>
            <a:off x="609600" y="1547448"/>
            <a:ext cx="6946760" cy="4917523"/>
          </a:xfrm>
        </p:spPr>
        <p:txBody>
          <a:bodyPr/>
          <a:lstStyle/>
          <a:p>
            <a:r>
              <a:rPr lang="en-US" altLang="zh-CN" dirty="0" smtClean="0"/>
              <a:t>Hubel &amp; Wiesel: </a:t>
            </a:r>
            <a:r>
              <a:rPr lang="zh-CN" altLang="en-US" dirty="0" smtClean="0"/>
              <a:t>视觉系统</a:t>
            </a:r>
            <a:endParaRPr lang="en-US" altLang="zh-CN" dirty="0" smtClean="0"/>
          </a:p>
          <a:p>
            <a:r>
              <a:rPr lang="zh-CN" altLang="en-US" dirty="0" smtClean="0"/>
              <a:t>视觉皮层中的信息处理</a:t>
            </a:r>
            <a:endParaRPr lang="en-US" altLang="zh-CN" dirty="0" smtClean="0"/>
          </a:p>
          <a:p>
            <a:pPr lvl="1"/>
            <a:r>
              <a:rPr lang="zh-CN" altLang="en-US" dirty="0"/>
              <a:t>视皮质细</a:t>
            </a:r>
            <a:r>
              <a:rPr lang="zh-CN" altLang="en-US" dirty="0" smtClean="0"/>
              <a:t>胞只</a:t>
            </a:r>
            <a:r>
              <a:rPr lang="zh-CN" altLang="en-US" dirty="0"/>
              <a:t>对视网膜上的图像的某些特定细节有反应，另一个令人着迷的特点则是这些细胞似乎会自然映射到不同角度</a:t>
            </a:r>
            <a:r>
              <a:rPr lang="zh-CN" altLang="en-US" dirty="0" smtClean="0"/>
              <a:t>。</a:t>
            </a:r>
            <a:endParaRPr lang="en-US" altLang="zh-CN" dirty="0"/>
          </a:p>
          <a:p>
            <a:endParaRPr lang="en-US" altLang="zh-CN" dirty="0" smtClean="0"/>
          </a:p>
          <a:p>
            <a:endParaRPr lang="en-US" altLang="zh-CN" dirty="0"/>
          </a:p>
        </p:txBody>
      </p:sp>
      <p:sp>
        <p:nvSpPr>
          <p:cNvPr id="5" name="TextBox 4"/>
          <p:cNvSpPr txBox="1"/>
          <p:nvPr/>
        </p:nvSpPr>
        <p:spPr>
          <a:xfrm>
            <a:off x="10477502" y="3733800"/>
            <a:ext cx="184731" cy="369332"/>
          </a:xfrm>
          <a:prstGeom prst="rect">
            <a:avLst/>
          </a:prstGeom>
          <a:noFill/>
        </p:spPr>
        <p:txBody>
          <a:bodyPr wrap="none" rtlCol="0">
            <a:spAutoFit/>
          </a:bodyPr>
          <a:lstStyle/>
          <a:p>
            <a:endParaRPr lang="zh-CN" altLang="en-US" dirty="0"/>
          </a:p>
        </p:txBody>
      </p:sp>
      <p:pic>
        <p:nvPicPr>
          <p:cNvPr id="9220" name="Picture 4" descr="https://i2.wp.com/knowingneurons.com/wp-content/uploads/2014/10/hubel-and-wiesel_cover_640x290.jpg?resize=640%2C290&amp;ssl=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43621" y="3918466"/>
            <a:ext cx="4646599" cy="210549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David H. Hubel.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934326" y="1547446"/>
            <a:ext cx="3206751" cy="215726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7934325" y="3756881"/>
            <a:ext cx="3419475" cy="369332"/>
          </a:xfrm>
          <a:prstGeom prst="rect">
            <a:avLst/>
          </a:prstGeom>
          <a:noFill/>
        </p:spPr>
        <p:txBody>
          <a:bodyPr wrap="square" rtlCol="0">
            <a:spAutoFit/>
          </a:bodyPr>
          <a:lstStyle/>
          <a:p>
            <a:pPr algn="ctr"/>
            <a:r>
              <a:rPr lang="en-US" altLang="zh-CN" dirty="0" smtClean="0"/>
              <a:t>1981</a:t>
            </a:r>
            <a:r>
              <a:rPr lang="zh-CN" altLang="en-US" dirty="0" smtClean="0"/>
              <a:t>年获诺贝尔</a:t>
            </a:r>
            <a:r>
              <a:rPr lang="zh-CN" altLang="en-US" dirty="0"/>
              <a:t>生理</a:t>
            </a:r>
            <a:r>
              <a:rPr lang="zh-CN" altLang="en-US" dirty="0" smtClean="0"/>
              <a:t>学</a:t>
            </a:r>
            <a:r>
              <a:rPr lang="en-US" altLang="zh-CN" dirty="0" smtClean="0"/>
              <a:t>/</a:t>
            </a:r>
            <a:r>
              <a:rPr lang="zh-CN" altLang="en-US" dirty="0" smtClean="0"/>
              <a:t>医学奖</a:t>
            </a:r>
            <a:endParaRPr lang="en-US" altLang="zh-CN" dirty="0" smtClean="0"/>
          </a:p>
        </p:txBody>
      </p:sp>
    </p:spTree>
    <p:extLst>
      <p:ext uri="{BB962C8B-B14F-4D97-AF65-F5344CB8AC3E}">
        <p14:creationId xmlns="" xmlns:p14="http://schemas.microsoft.com/office/powerpoint/2010/main" val="36911316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6"/>
            <a:ext cx="10515600" cy="1325563"/>
          </a:xfrm>
        </p:spPr>
        <p:txBody>
          <a:bodyPr/>
          <a:lstStyle/>
          <a:p>
            <a:r>
              <a:rPr lang="zh-CN" altLang="en-US" dirty="0" smtClean="0"/>
              <a:t>早期的多层级特征模型</a:t>
            </a:r>
            <a:endParaRPr lang="zh-CN" altLang="en-US" dirty="0"/>
          </a:p>
        </p:txBody>
      </p:sp>
      <p:sp>
        <p:nvSpPr>
          <p:cNvPr id="3" name="Content Placeholder 2"/>
          <p:cNvSpPr>
            <a:spLocks noGrp="1"/>
          </p:cNvSpPr>
          <p:nvPr>
            <p:ph idx="1"/>
          </p:nvPr>
        </p:nvSpPr>
        <p:spPr>
          <a:xfrm>
            <a:off x="605527" y="1547448"/>
            <a:ext cx="6946760" cy="4917523"/>
          </a:xfrm>
        </p:spPr>
        <p:txBody>
          <a:bodyPr>
            <a:normAutofit/>
          </a:bodyPr>
          <a:lstStyle/>
          <a:p>
            <a:r>
              <a:rPr lang="en-US" altLang="zh-CN" sz="2000" dirty="0" smtClean="0"/>
              <a:t>Hubel &amp; Wiesel: </a:t>
            </a:r>
            <a:r>
              <a:rPr lang="zh-CN" altLang="en-US" sz="2000" dirty="0" smtClean="0"/>
              <a:t>视觉系统</a:t>
            </a:r>
            <a:endParaRPr lang="en-US" altLang="zh-CN" sz="2000" dirty="0" smtClean="0"/>
          </a:p>
          <a:p>
            <a:r>
              <a:rPr lang="zh-CN" altLang="en-US" sz="2000" dirty="0" smtClean="0"/>
              <a:t>视觉皮层中的信息处理</a:t>
            </a:r>
            <a:endParaRPr lang="en-US" altLang="zh-CN" sz="2000" dirty="0" smtClean="0"/>
          </a:p>
          <a:p>
            <a:pPr lvl="1"/>
            <a:r>
              <a:rPr lang="zh-CN" altLang="en-US" sz="1800" dirty="0"/>
              <a:t>视皮质细</a:t>
            </a:r>
            <a:r>
              <a:rPr lang="zh-CN" altLang="en-US" sz="1800" dirty="0" smtClean="0"/>
              <a:t>胞只</a:t>
            </a:r>
            <a:r>
              <a:rPr lang="zh-CN" altLang="en-US" sz="1800" dirty="0"/>
              <a:t>对视网膜上的图像的某些特定细节有反应，另一个令人着迷的特点则是这些细胞似乎会自然映射到不同角度</a:t>
            </a:r>
            <a:r>
              <a:rPr lang="zh-CN" altLang="en-US" sz="1800" dirty="0" smtClean="0"/>
              <a:t>。</a:t>
            </a:r>
            <a:endParaRPr lang="en-US" altLang="zh-CN" sz="1800" dirty="0" smtClean="0"/>
          </a:p>
          <a:p>
            <a:r>
              <a:rPr lang="zh-CN" altLang="en-US" sz="2000" b="1" dirty="0">
                <a:solidFill>
                  <a:srgbClr val="0070C0"/>
                </a:solidFill>
              </a:rPr>
              <a:t>简单细</a:t>
            </a:r>
            <a:r>
              <a:rPr lang="zh-CN" altLang="en-US" sz="2000" b="1" dirty="0" smtClean="0">
                <a:solidFill>
                  <a:srgbClr val="0070C0"/>
                </a:solidFill>
              </a:rPr>
              <a:t>胞</a:t>
            </a:r>
            <a:endParaRPr lang="en-US" altLang="zh-CN" sz="2000" b="1" dirty="0" smtClean="0"/>
          </a:p>
          <a:p>
            <a:pPr lvl="1"/>
            <a:r>
              <a:rPr lang="zh-CN" altLang="en-US" sz="1800" dirty="0" smtClean="0"/>
              <a:t>检</a:t>
            </a:r>
            <a:r>
              <a:rPr lang="zh-CN" altLang="en-US" sz="1800" dirty="0"/>
              <a:t>测局部特征（方向、亮度等）</a:t>
            </a:r>
            <a:r>
              <a:rPr lang="en-US" altLang="zh-CN" sz="1800" dirty="0"/>
              <a:t>---</a:t>
            </a:r>
            <a:r>
              <a:rPr lang="zh-CN" altLang="en-US" sz="1800" dirty="0"/>
              <a:t>多卷积核</a:t>
            </a:r>
            <a:endParaRPr lang="en-US" altLang="zh-CN" sz="1800" dirty="0"/>
          </a:p>
          <a:p>
            <a:r>
              <a:rPr lang="zh-CN" altLang="en-US" sz="2000" b="1" dirty="0">
                <a:solidFill>
                  <a:srgbClr val="00B050"/>
                </a:solidFill>
              </a:rPr>
              <a:t>复杂</a:t>
            </a:r>
            <a:r>
              <a:rPr lang="zh-CN" altLang="en-US" sz="2000" b="1" dirty="0" smtClean="0">
                <a:solidFill>
                  <a:srgbClr val="00B050"/>
                </a:solidFill>
              </a:rPr>
              <a:t>细胞</a:t>
            </a:r>
            <a:endParaRPr lang="en-US" altLang="zh-CN" sz="2000" dirty="0" smtClean="0"/>
          </a:p>
          <a:p>
            <a:pPr lvl="1"/>
            <a:r>
              <a:rPr lang="zh-CN" altLang="en-US" sz="1800" dirty="0" smtClean="0"/>
              <a:t>将</a:t>
            </a:r>
            <a:r>
              <a:rPr lang="zh-CN" altLang="en-US" sz="1800" dirty="0"/>
              <a:t>简单细胞的响应在一个视觉邻域内汇聚（</a:t>
            </a:r>
            <a:r>
              <a:rPr lang="en-US" altLang="zh-CN" sz="1800" dirty="0"/>
              <a:t>pool</a:t>
            </a:r>
            <a:r>
              <a:rPr lang="zh-CN" altLang="en-US" sz="1800" dirty="0"/>
              <a:t>），以形成越来越复杂的感受野</a:t>
            </a:r>
            <a:endParaRPr lang="en-US" altLang="zh-CN" sz="1800" dirty="0"/>
          </a:p>
          <a:p>
            <a:pPr lvl="1"/>
            <a:endParaRPr lang="en-US" altLang="zh-CN" sz="1800" dirty="0"/>
          </a:p>
          <a:p>
            <a:endParaRPr lang="en-US" altLang="zh-CN" sz="2000" dirty="0" smtClean="0"/>
          </a:p>
          <a:p>
            <a:endParaRPr lang="en-US" altLang="zh-CN" sz="2000" dirty="0"/>
          </a:p>
        </p:txBody>
      </p:sp>
      <p:sp>
        <p:nvSpPr>
          <p:cNvPr id="5" name="TextBox 4"/>
          <p:cNvSpPr txBox="1"/>
          <p:nvPr/>
        </p:nvSpPr>
        <p:spPr>
          <a:xfrm>
            <a:off x="10477502" y="3733800"/>
            <a:ext cx="184731" cy="369332"/>
          </a:xfrm>
          <a:prstGeom prst="rect">
            <a:avLst/>
          </a:prstGeom>
          <a:noFill/>
        </p:spPr>
        <p:txBody>
          <a:bodyPr wrap="none" rtlCol="0">
            <a:spAutoFit/>
          </a:bodyPr>
          <a:lstStyle/>
          <a:p>
            <a:endParaRPr lang="zh-CN" altLang="en-US" dirty="0"/>
          </a:p>
        </p:txBody>
      </p:sp>
      <p:pic>
        <p:nvPicPr>
          <p:cNvPr id="8" name="Picture 2" descr="David H. Hubel.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934326" y="1547446"/>
            <a:ext cx="3206751" cy="215726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7934325" y="3756881"/>
            <a:ext cx="3419475" cy="369332"/>
          </a:xfrm>
          <a:prstGeom prst="rect">
            <a:avLst/>
          </a:prstGeom>
          <a:noFill/>
        </p:spPr>
        <p:txBody>
          <a:bodyPr wrap="square" rtlCol="0">
            <a:spAutoFit/>
          </a:bodyPr>
          <a:lstStyle/>
          <a:p>
            <a:pPr algn="ctr"/>
            <a:r>
              <a:rPr lang="en-US" altLang="zh-CN" dirty="0" smtClean="0"/>
              <a:t>1981</a:t>
            </a:r>
            <a:r>
              <a:rPr lang="zh-CN" altLang="en-US" dirty="0" smtClean="0"/>
              <a:t>年获诺贝尔</a:t>
            </a:r>
            <a:r>
              <a:rPr lang="zh-CN" altLang="en-US" dirty="0"/>
              <a:t>生理</a:t>
            </a:r>
            <a:r>
              <a:rPr lang="zh-CN" altLang="en-US" dirty="0" smtClean="0"/>
              <a:t>学</a:t>
            </a:r>
            <a:r>
              <a:rPr lang="en-US" altLang="zh-CN" dirty="0" smtClean="0"/>
              <a:t>/</a:t>
            </a:r>
            <a:r>
              <a:rPr lang="zh-CN" altLang="en-US" dirty="0" smtClean="0"/>
              <a:t>医学奖</a:t>
            </a:r>
            <a:endParaRPr lang="en-US" altLang="zh-CN" dirty="0" smtClean="0"/>
          </a:p>
        </p:txBody>
      </p:sp>
      <p:grpSp>
        <p:nvGrpSpPr>
          <p:cNvPr id="4" name="Group 3"/>
          <p:cNvGrpSpPr/>
          <p:nvPr/>
        </p:nvGrpSpPr>
        <p:grpSpPr>
          <a:xfrm>
            <a:off x="4457980" y="4307422"/>
            <a:ext cx="6758933" cy="2158417"/>
            <a:chOff x="3052311" y="3810001"/>
            <a:chExt cx="7609920" cy="2526794"/>
          </a:xfrm>
        </p:grpSpPr>
        <p:grpSp>
          <p:nvGrpSpPr>
            <p:cNvPr id="10" name="Group 9"/>
            <p:cNvGrpSpPr/>
            <p:nvPr/>
          </p:nvGrpSpPr>
          <p:grpSpPr>
            <a:xfrm>
              <a:off x="6666087" y="3810001"/>
              <a:ext cx="3996144" cy="2526794"/>
              <a:chOff x="6666087" y="3810001"/>
              <a:chExt cx="3996144" cy="2526794"/>
            </a:xfrm>
          </p:grpSpPr>
          <p:pic>
            <p:nvPicPr>
              <p:cNvPr id="11" name="Picture 10"/>
              <p:cNvPicPr>
                <a:picLocks noChangeAspect="1"/>
              </p:cNvPicPr>
              <p:nvPr/>
            </p:nvPicPr>
            <p:blipFill>
              <a:blip r:embed="rId4"/>
              <a:stretch>
                <a:fillRect/>
              </a:stretch>
            </p:blipFill>
            <p:spPr>
              <a:xfrm>
                <a:off x="6666087" y="3974958"/>
                <a:ext cx="3996144" cy="2361837"/>
              </a:xfrm>
              <a:prstGeom prst="rect">
                <a:avLst/>
              </a:prstGeom>
            </p:spPr>
          </p:pic>
          <p:sp>
            <p:nvSpPr>
              <p:cNvPr id="12" name="Rectangle 11"/>
              <p:cNvSpPr/>
              <p:nvPr/>
            </p:nvSpPr>
            <p:spPr>
              <a:xfrm>
                <a:off x="7937442" y="3810001"/>
                <a:ext cx="1258087" cy="447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B0F0"/>
                    </a:solidFill>
                  </a:rPr>
                  <a:t>简单细胞</a:t>
                </a:r>
                <a:endParaRPr lang="zh-CN" altLang="en-US" dirty="0">
                  <a:solidFill>
                    <a:srgbClr val="00B0F0"/>
                  </a:solidFill>
                </a:endParaRPr>
              </a:p>
            </p:txBody>
          </p:sp>
          <p:sp>
            <p:nvSpPr>
              <p:cNvPr id="13" name="Rectangle 12"/>
              <p:cNvSpPr/>
              <p:nvPr/>
            </p:nvSpPr>
            <p:spPr>
              <a:xfrm>
                <a:off x="9195528" y="4173214"/>
                <a:ext cx="1381318" cy="37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B050"/>
                    </a:solidFill>
                  </a:rPr>
                  <a:t>复杂细胞</a:t>
                </a:r>
                <a:endParaRPr lang="zh-CN" altLang="en-US" dirty="0">
                  <a:solidFill>
                    <a:srgbClr val="00B050"/>
                  </a:solidFill>
                </a:endParaRPr>
              </a:p>
            </p:txBody>
          </p:sp>
          <p:sp>
            <p:nvSpPr>
              <p:cNvPr id="14" name="Rectangle 13"/>
              <p:cNvSpPr/>
              <p:nvPr/>
            </p:nvSpPr>
            <p:spPr>
              <a:xfrm>
                <a:off x="9495173" y="5721909"/>
                <a:ext cx="1162050" cy="61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B050"/>
                    </a:solidFill>
                  </a:rPr>
                  <a:t>池化</a:t>
                </a:r>
                <a:endParaRPr lang="en-US" altLang="zh-CN" dirty="0" smtClean="0">
                  <a:solidFill>
                    <a:srgbClr val="00B050"/>
                  </a:solidFill>
                </a:endParaRPr>
              </a:p>
              <a:p>
                <a:pPr algn="ctr"/>
                <a:r>
                  <a:rPr lang="zh-CN" altLang="en-US" dirty="0">
                    <a:solidFill>
                      <a:srgbClr val="00B050"/>
                    </a:solidFill>
                  </a:rPr>
                  <a:t>下采</a:t>
                </a:r>
                <a:r>
                  <a:rPr lang="zh-CN" altLang="en-US" dirty="0" smtClean="0">
                    <a:solidFill>
                      <a:srgbClr val="00B050"/>
                    </a:solidFill>
                  </a:rPr>
                  <a:t>样</a:t>
                </a:r>
                <a:endParaRPr lang="zh-CN" altLang="en-US" dirty="0">
                  <a:solidFill>
                    <a:srgbClr val="00B050"/>
                  </a:solidFill>
                </a:endParaRPr>
              </a:p>
            </p:txBody>
          </p:sp>
        </p:grpSp>
        <p:pic>
          <p:nvPicPr>
            <p:cNvPr id="15" name="Picture 2" descr="https://static.oschina.net/uploads/space/2018/0311/012904_j6uj_876354.pn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b="23662"/>
            <a:stretch/>
          </p:blipFill>
          <p:spPr bwMode="auto">
            <a:xfrm>
              <a:off x="3052311" y="4296707"/>
              <a:ext cx="3260698" cy="173264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6" name="Rectangle 15"/>
          <p:cNvSpPr/>
          <p:nvPr/>
        </p:nvSpPr>
        <p:spPr>
          <a:xfrm>
            <a:off x="8391121" y="5913002"/>
            <a:ext cx="1162051" cy="423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多卷积核</a:t>
            </a:r>
            <a:endParaRPr lang="zh-CN" altLang="en-US" dirty="0">
              <a:solidFill>
                <a:srgbClr val="FF0000"/>
              </a:solidFill>
            </a:endParaRPr>
          </a:p>
        </p:txBody>
      </p:sp>
    </p:spTree>
    <p:extLst>
      <p:ext uri="{BB962C8B-B14F-4D97-AF65-F5344CB8AC3E}">
        <p14:creationId xmlns="" xmlns:p14="http://schemas.microsoft.com/office/powerpoint/2010/main" val="3819534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49" y="79540"/>
            <a:ext cx="10515600" cy="1325563"/>
          </a:xfrm>
        </p:spPr>
        <p:txBody>
          <a:bodyPr>
            <a:normAutofit/>
          </a:bodyPr>
          <a:lstStyle/>
          <a:p>
            <a:r>
              <a:rPr lang="zh-CN" altLang="en-US" sz="3200" dirty="0"/>
              <a:t>卷积网</a:t>
            </a:r>
            <a:r>
              <a:rPr lang="zh-CN" altLang="en-US" sz="3200" dirty="0" smtClean="0"/>
              <a:t>络模型</a:t>
            </a:r>
            <a:r>
              <a:rPr lang="en-US" altLang="zh-CN" sz="3200" dirty="0" smtClean="0"/>
              <a:t/>
            </a:r>
            <a:br>
              <a:rPr lang="en-US" altLang="zh-CN" sz="3200" dirty="0" smtClean="0"/>
            </a:br>
            <a:r>
              <a:rPr lang="zh-CN" altLang="en-US" sz="3200" dirty="0" smtClean="0"/>
              <a:t>（多级</a:t>
            </a:r>
            <a:r>
              <a:rPr lang="en-US" altLang="zh-CN" sz="3200" dirty="0" smtClean="0"/>
              <a:t>Hubel-Wiesel</a:t>
            </a:r>
            <a:r>
              <a:rPr lang="zh-CN" altLang="en-US" sz="3200" dirty="0"/>
              <a:t>系</a:t>
            </a:r>
            <a:r>
              <a:rPr lang="zh-CN" altLang="en-US" sz="3200" dirty="0" smtClean="0"/>
              <a:t>统）</a:t>
            </a:r>
            <a:endParaRPr lang="zh-CN" altLang="en-US" sz="3200" dirty="0"/>
          </a:p>
        </p:txBody>
      </p:sp>
      <p:sp>
        <p:nvSpPr>
          <p:cNvPr id="3" name="Content Placeholder 2"/>
          <p:cNvSpPr>
            <a:spLocks noGrp="1"/>
          </p:cNvSpPr>
          <p:nvPr>
            <p:ph idx="1"/>
          </p:nvPr>
        </p:nvSpPr>
        <p:spPr>
          <a:xfrm>
            <a:off x="609601" y="1405103"/>
            <a:ext cx="11087100" cy="5059866"/>
          </a:xfrm>
        </p:spPr>
        <p:txBody>
          <a:bodyPr>
            <a:normAutofit/>
          </a:bodyPr>
          <a:lstStyle/>
          <a:p>
            <a:r>
              <a:rPr lang="en-US" altLang="zh-CN" sz="2400" dirty="0" smtClean="0"/>
              <a:t>LeNet-5[LeCun,1994] </a:t>
            </a:r>
          </a:p>
          <a:p>
            <a:pPr lvl="1"/>
            <a:r>
              <a:rPr lang="zh-CN" altLang="en-US" sz="2000" dirty="0"/>
              <a:t>手</a:t>
            </a:r>
            <a:r>
              <a:rPr lang="zh-CN" altLang="en-US" sz="2000" dirty="0" smtClean="0"/>
              <a:t>写数字识别</a:t>
            </a:r>
            <a:endParaRPr lang="en-US" altLang="zh-CN" sz="2000" dirty="0" smtClean="0"/>
          </a:p>
          <a:p>
            <a:pPr lvl="1"/>
            <a:endParaRPr lang="en-US" altLang="zh-CN" sz="2000" dirty="0"/>
          </a:p>
          <a:p>
            <a:pPr marL="0" indent="0">
              <a:buNone/>
            </a:pPr>
            <a:endParaRPr lang="en-US" altLang="zh-CN" sz="2400" dirty="0"/>
          </a:p>
        </p:txBody>
      </p:sp>
      <p:grpSp>
        <p:nvGrpSpPr>
          <p:cNvPr id="18" name="Group 17"/>
          <p:cNvGrpSpPr/>
          <p:nvPr/>
        </p:nvGrpSpPr>
        <p:grpSpPr>
          <a:xfrm>
            <a:off x="8113733" y="1487285"/>
            <a:ext cx="3711337" cy="3077510"/>
            <a:chOff x="2465514" y="1762093"/>
            <a:chExt cx="3711337" cy="3077510"/>
          </a:xfrm>
        </p:grpSpPr>
        <p:pic>
          <p:nvPicPr>
            <p:cNvPr id="19" name="Picture 2" descr="http://yann.lecun.com/ex/images/ylc-thumb.jpe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457567" y="1762093"/>
              <a:ext cx="1606550" cy="212012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3518165" y="3928570"/>
              <a:ext cx="1514068" cy="369332"/>
            </a:xfrm>
            <a:prstGeom prst="rect">
              <a:avLst/>
            </a:prstGeom>
          </p:spPr>
          <p:txBody>
            <a:bodyPr wrap="none">
              <a:spAutoFit/>
            </a:bodyPr>
            <a:lstStyle/>
            <a:p>
              <a:pPr algn="ctr"/>
              <a:r>
                <a:rPr lang="en-US" altLang="zh-CN" dirty="0" smtClean="0"/>
                <a:t>Yann </a:t>
              </a:r>
              <a:r>
                <a:rPr lang="en-US" altLang="zh-CN" dirty="0" err="1" smtClean="0"/>
                <a:t>LeCun</a:t>
              </a:r>
              <a:r>
                <a:rPr lang="en-US" altLang="zh-CN" dirty="0" smtClean="0"/>
                <a:t> </a:t>
              </a:r>
              <a:endParaRPr lang="zh-CN" altLang="en-US" dirty="0"/>
            </a:p>
          </p:txBody>
        </p:sp>
        <p:sp>
          <p:nvSpPr>
            <p:cNvPr id="21" name="Rectangle 20"/>
            <p:cNvSpPr/>
            <p:nvPr/>
          </p:nvSpPr>
          <p:spPr>
            <a:xfrm>
              <a:off x="2465514" y="4193272"/>
              <a:ext cx="3711337" cy="646331"/>
            </a:xfrm>
            <a:prstGeom prst="rect">
              <a:avLst/>
            </a:prstGeom>
          </p:spPr>
          <p:txBody>
            <a:bodyPr wrap="none">
              <a:spAutoFit/>
            </a:bodyPr>
            <a:lstStyle/>
            <a:p>
              <a:pPr algn="ctr"/>
              <a:r>
                <a:rPr lang="en-US" altLang="zh-CN" b="0" i="0" dirty="0" smtClean="0">
                  <a:effectLst/>
                  <a:ea typeface="Microsoft YaHei" panose="020B0503020204020204" pitchFamily="34" charset="-122"/>
                </a:rPr>
                <a:t>Director of AI Research, Facebook</a:t>
              </a:r>
            </a:p>
            <a:p>
              <a:pPr algn="ctr"/>
              <a:r>
                <a:rPr lang="en-US" altLang="zh-CN" dirty="0" smtClean="0"/>
                <a:t>New York University </a:t>
              </a:r>
              <a:endParaRPr lang="zh-CN" altLang="en-US" dirty="0"/>
            </a:p>
          </p:txBody>
        </p:sp>
      </p:grpSp>
    </p:spTree>
    <p:extLst>
      <p:ext uri="{BB962C8B-B14F-4D97-AF65-F5344CB8AC3E}">
        <p14:creationId xmlns="" xmlns:p14="http://schemas.microsoft.com/office/powerpoint/2010/main" val="105172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49" y="79540"/>
            <a:ext cx="10515600" cy="1325563"/>
          </a:xfrm>
        </p:spPr>
        <p:txBody>
          <a:bodyPr>
            <a:normAutofit/>
          </a:bodyPr>
          <a:lstStyle/>
          <a:p>
            <a:r>
              <a:rPr lang="zh-CN" altLang="en-US" sz="3200" dirty="0"/>
              <a:t>卷积网</a:t>
            </a:r>
            <a:r>
              <a:rPr lang="zh-CN" altLang="en-US" sz="3200" dirty="0" smtClean="0"/>
              <a:t>络模型</a:t>
            </a:r>
            <a:r>
              <a:rPr lang="en-US" altLang="zh-CN" sz="3200" dirty="0" smtClean="0"/>
              <a:t/>
            </a:r>
            <a:br>
              <a:rPr lang="en-US" altLang="zh-CN" sz="3200" dirty="0" smtClean="0"/>
            </a:br>
            <a:r>
              <a:rPr lang="zh-CN" altLang="en-US" sz="3200" dirty="0" smtClean="0"/>
              <a:t>（多级</a:t>
            </a:r>
            <a:r>
              <a:rPr lang="en-US" altLang="zh-CN" sz="3200" dirty="0" smtClean="0"/>
              <a:t>Hubel-Wiesel</a:t>
            </a:r>
            <a:r>
              <a:rPr lang="zh-CN" altLang="en-US" sz="3200" dirty="0"/>
              <a:t>系</a:t>
            </a:r>
            <a:r>
              <a:rPr lang="zh-CN" altLang="en-US" sz="3200" dirty="0" smtClean="0"/>
              <a:t>统）</a:t>
            </a:r>
            <a:endParaRPr lang="zh-CN" altLang="en-US" sz="3200" dirty="0"/>
          </a:p>
        </p:txBody>
      </p:sp>
      <p:sp>
        <p:nvSpPr>
          <p:cNvPr id="3" name="Content Placeholder 2"/>
          <p:cNvSpPr>
            <a:spLocks noGrp="1"/>
          </p:cNvSpPr>
          <p:nvPr>
            <p:ph idx="1"/>
          </p:nvPr>
        </p:nvSpPr>
        <p:spPr>
          <a:xfrm>
            <a:off x="609601" y="1405103"/>
            <a:ext cx="11087100" cy="5059866"/>
          </a:xfrm>
        </p:spPr>
        <p:txBody>
          <a:bodyPr>
            <a:normAutofit/>
          </a:bodyPr>
          <a:lstStyle/>
          <a:p>
            <a:r>
              <a:rPr lang="en-US" altLang="zh-CN" sz="2400" dirty="0" smtClean="0"/>
              <a:t>LeNet-5[LeCun,1994] </a:t>
            </a:r>
          </a:p>
          <a:p>
            <a:pPr lvl="1"/>
            <a:r>
              <a:rPr lang="zh-CN" altLang="en-US" sz="2000" dirty="0"/>
              <a:t>手</a:t>
            </a:r>
            <a:r>
              <a:rPr lang="zh-CN" altLang="en-US" sz="2000" dirty="0" smtClean="0"/>
              <a:t>写数字识别</a:t>
            </a:r>
            <a:endParaRPr lang="en-US" altLang="zh-CN" sz="2000" dirty="0" smtClean="0"/>
          </a:p>
          <a:p>
            <a:pPr lvl="1"/>
            <a:r>
              <a:rPr lang="en-US" altLang="zh-CN" sz="2000" dirty="0" smtClean="0"/>
              <a:t>3</a:t>
            </a:r>
            <a:r>
              <a:rPr lang="zh-CN" altLang="en-US" sz="2000" dirty="0" smtClean="0"/>
              <a:t>个卷积层、</a:t>
            </a:r>
            <a:r>
              <a:rPr lang="en-US" altLang="zh-CN" sz="2000" dirty="0" smtClean="0"/>
              <a:t>2</a:t>
            </a:r>
            <a:r>
              <a:rPr lang="zh-CN" altLang="en-US" sz="2000" dirty="0" smtClean="0"/>
              <a:t>个下采样层、</a:t>
            </a:r>
            <a:r>
              <a:rPr lang="en-US" altLang="zh-CN" sz="2000" dirty="0" smtClean="0"/>
              <a:t>2</a:t>
            </a:r>
            <a:r>
              <a:rPr lang="zh-CN" altLang="en-US" sz="2000" dirty="0" smtClean="0"/>
              <a:t>个全连接层。</a:t>
            </a:r>
            <a:endParaRPr lang="en-US" altLang="zh-CN" sz="2000" dirty="0" smtClean="0"/>
          </a:p>
          <a:p>
            <a:pPr lvl="1"/>
            <a:r>
              <a:rPr lang="en-US" altLang="zh-CN" sz="2000" dirty="0" smtClean="0"/>
              <a:t>32x32 --&gt;10 class</a:t>
            </a:r>
            <a:endParaRPr lang="en-US" altLang="zh-CN" sz="2000" dirty="0"/>
          </a:p>
          <a:p>
            <a:pPr marL="0" indent="0">
              <a:buNone/>
            </a:pPr>
            <a:endParaRPr lang="en-US" altLang="zh-CN" sz="2400" dirty="0"/>
          </a:p>
        </p:txBody>
      </p:sp>
      <p:grpSp>
        <p:nvGrpSpPr>
          <p:cNvPr id="4" name="Group 3"/>
          <p:cNvGrpSpPr/>
          <p:nvPr/>
        </p:nvGrpSpPr>
        <p:grpSpPr>
          <a:xfrm>
            <a:off x="496004" y="2900664"/>
            <a:ext cx="10436203" cy="3565858"/>
            <a:chOff x="371977" y="2250043"/>
            <a:chExt cx="10810373" cy="3580893"/>
          </a:xfrm>
        </p:grpSpPr>
        <p:sp>
          <p:nvSpPr>
            <p:cNvPr id="5" name="TextBox 4"/>
            <p:cNvSpPr txBox="1"/>
            <p:nvPr/>
          </p:nvSpPr>
          <p:spPr>
            <a:xfrm>
              <a:off x="9886949" y="4686300"/>
              <a:ext cx="191354" cy="370889"/>
            </a:xfrm>
            <a:prstGeom prst="rect">
              <a:avLst/>
            </a:prstGeom>
            <a:noFill/>
          </p:spPr>
          <p:txBody>
            <a:bodyPr wrap="none" rtlCol="0">
              <a:spAutoFit/>
            </a:bodyPr>
            <a:lstStyle/>
            <a:p>
              <a:endParaRPr lang="zh-CN" altLang="en-US" b="1" dirty="0"/>
            </a:p>
          </p:txBody>
        </p:sp>
        <p:pic>
          <p:nvPicPr>
            <p:cNvPr id="6" name="Picture 5"/>
            <p:cNvPicPr>
              <a:picLocks noChangeAspect="1"/>
            </p:cNvPicPr>
            <p:nvPr/>
          </p:nvPicPr>
          <p:blipFill>
            <a:blip r:embed="rId3"/>
            <a:stretch>
              <a:fillRect/>
            </a:stretch>
          </p:blipFill>
          <p:spPr>
            <a:xfrm>
              <a:off x="371977" y="2619375"/>
              <a:ext cx="10553700" cy="2876550"/>
            </a:xfrm>
            <a:prstGeom prst="rect">
              <a:avLst/>
            </a:prstGeom>
          </p:spPr>
        </p:pic>
        <p:sp>
          <p:nvSpPr>
            <p:cNvPr id="7" name="TextBox 6"/>
            <p:cNvSpPr txBox="1"/>
            <p:nvPr/>
          </p:nvSpPr>
          <p:spPr>
            <a:xfrm>
              <a:off x="819151" y="2506467"/>
              <a:ext cx="819150" cy="370889"/>
            </a:xfrm>
            <a:prstGeom prst="rect">
              <a:avLst/>
            </a:prstGeom>
            <a:noFill/>
          </p:spPr>
          <p:txBody>
            <a:bodyPr wrap="square" rtlCol="0">
              <a:spAutoFit/>
            </a:bodyPr>
            <a:lstStyle/>
            <a:p>
              <a:r>
                <a:rPr lang="zh-CN" altLang="en-US" b="1" dirty="0"/>
                <a:t>输入</a:t>
              </a:r>
            </a:p>
          </p:txBody>
        </p:sp>
        <p:sp>
          <p:nvSpPr>
            <p:cNvPr id="8" name="TextBox 7"/>
            <p:cNvSpPr txBox="1"/>
            <p:nvPr/>
          </p:nvSpPr>
          <p:spPr>
            <a:xfrm>
              <a:off x="1990725" y="5424167"/>
              <a:ext cx="819150" cy="370889"/>
            </a:xfrm>
            <a:prstGeom prst="rect">
              <a:avLst/>
            </a:prstGeom>
            <a:noFill/>
          </p:spPr>
          <p:txBody>
            <a:bodyPr wrap="square" rtlCol="0">
              <a:spAutoFit/>
            </a:bodyPr>
            <a:lstStyle/>
            <a:p>
              <a:r>
                <a:rPr lang="zh-CN" altLang="en-US" b="1" dirty="0" smtClean="0"/>
                <a:t>卷积</a:t>
              </a:r>
              <a:endParaRPr lang="zh-CN" altLang="en-US" b="1" dirty="0"/>
            </a:p>
          </p:txBody>
        </p:sp>
        <p:sp>
          <p:nvSpPr>
            <p:cNvPr id="9" name="TextBox 8"/>
            <p:cNvSpPr txBox="1"/>
            <p:nvPr/>
          </p:nvSpPr>
          <p:spPr>
            <a:xfrm>
              <a:off x="3762375" y="5424167"/>
              <a:ext cx="1019174" cy="370889"/>
            </a:xfrm>
            <a:prstGeom prst="rect">
              <a:avLst/>
            </a:prstGeom>
            <a:noFill/>
          </p:spPr>
          <p:txBody>
            <a:bodyPr wrap="square" rtlCol="0">
              <a:spAutoFit/>
            </a:bodyPr>
            <a:lstStyle/>
            <a:p>
              <a:r>
                <a:rPr lang="zh-CN" altLang="en-US" b="1" dirty="0"/>
                <a:t>下采样</a:t>
              </a:r>
            </a:p>
          </p:txBody>
        </p:sp>
        <p:sp>
          <p:nvSpPr>
            <p:cNvPr id="11" name="TextBox 10"/>
            <p:cNvSpPr txBox="1"/>
            <p:nvPr/>
          </p:nvSpPr>
          <p:spPr>
            <a:xfrm>
              <a:off x="5410199" y="5460047"/>
              <a:ext cx="819150" cy="370889"/>
            </a:xfrm>
            <a:prstGeom prst="rect">
              <a:avLst/>
            </a:prstGeom>
            <a:noFill/>
          </p:spPr>
          <p:txBody>
            <a:bodyPr wrap="square" rtlCol="0">
              <a:spAutoFit/>
            </a:bodyPr>
            <a:lstStyle/>
            <a:p>
              <a:r>
                <a:rPr lang="zh-CN" altLang="en-US" b="1" dirty="0" smtClean="0"/>
                <a:t>卷积</a:t>
              </a:r>
              <a:endParaRPr lang="zh-CN" altLang="en-US" b="1" dirty="0"/>
            </a:p>
          </p:txBody>
        </p:sp>
        <p:sp>
          <p:nvSpPr>
            <p:cNvPr id="12" name="TextBox 11"/>
            <p:cNvSpPr txBox="1"/>
            <p:nvPr/>
          </p:nvSpPr>
          <p:spPr>
            <a:xfrm>
              <a:off x="6620126" y="5460047"/>
              <a:ext cx="1019174" cy="370889"/>
            </a:xfrm>
            <a:prstGeom prst="rect">
              <a:avLst/>
            </a:prstGeom>
            <a:noFill/>
          </p:spPr>
          <p:txBody>
            <a:bodyPr wrap="square" rtlCol="0">
              <a:spAutoFit/>
            </a:bodyPr>
            <a:lstStyle/>
            <a:p>
              <a:r>
                <a:rPr lang="zh-CN" altLang="en-US" b="1" dirty="0"/>
                <a:t>下采样</a:t>
              </a:r>
            </a:p>
          </p:txBody>
        </p:sp>
        <p:sp>
          <p:nvSpPr>
            <p:cNvPr id="13" name="TextBox 12"/>
            <p:cNvSpPr txBox="1"/>
            <p:nvPr/>
          </p:nvSpPr>
          <p:spPr>
            <a:xfrm>
              <a:off x="8082590" y="5460047"/>
              <a:ext cx="1099510" cy="370889"/>
            </a:xfrm>
            <a:prstGeom prst="rect">
              <a:avLst/>
            </a:prstGeom>
            <a:noFill/>
          </p:spPr>
          <p:txBody>
            <a:bodyPr wrap="square" rtlCol="0">
              <a:spAutoFit/>
            </a:bodyPr>
            <a:lstStyle/>
            <a:p>
              <a:r>
                <a:rPr lang="zh-CN" altLang="en-US" b="1" dirty="0" smtClean="0"/>
                <a:t>全</a:t>
              </a:r>
              <a:r>
                <a:rPr lang="zh-CN" altLang="en-US" b="1" dirty="0"/>
                <a:t>连接</a:t>
              </a:r>
            </a:p>
          </p:txBody>
        </p:sp>
        <p:sp>
          <p:nvSpPr>
            <p:cNvPr id="14" name="TextBox 13"/>
            <p:cNvSpPr txBox="1"/>
            <p:nvPr/>
          </p:nvSpPr>
          <p:spPr>
            <a:xfrm>
              <a:off x="9711240" y="5173819"/>
              <a:ext cx="1471110" cy="370889"/>
            </a:xfrm>
            <a:prstGeom prst="rect">
              <a:avLst/>
            </a:prstGeom>
            <a:noFill/>
          </p:spPr>
          <p:txBody>
            <a:bodyPr wrap="square" rtlCol="0">
              <a:spAutoFit/>
            </a:bodyPr>
            <a:lstStyle/>
            <a:p>
              <a:r>
                <a:rPr lang="zh-CN" altLang="en-US" b="1" dirty="0" smtClean="0"/>
                <a:t>高斯连接</a:t>
              </a:r>
              <a:endParaRPr lang="zh-CN" altLang="en-US" b="1" dirty="0"/>
            </a:p>
          </p:txBody>
        </p:sp>
        <p:sp>
          <p:nvSpPr>
            <p:cNvPr id="15" name="TextBox 14"/>
            <p:cNvSpPr txBox="1"/>
            <p:nvPr/>
          </p:nvSpPr>
          <p:spPr>
            <a:xfrm>
              <a:off x="2209800" y="2453144"/>
              <a:ext cx="1771649" cy="370889"/>
            </a:xfrm>
            <a:prstGeom prst="rect">
              <a:avLst/>
            </a:prstGeom>
            <a:noFill/>
          </p:spPr>
          <p:txBody>
            <a:bodyPr wrap="square" rtlCol="0">
              <a:spAutoFit/>
            </a:bodyPr>
            <a:lstStyle/>
            <a:p>
              <a:r>
                <a:rPr lang="en-US" altLang="zh-CN" b="1" dirty="0" smtClean="0"/>
                <a:t>C1: </a:t>
              </a:r>
              <a:r>
                <a:rPr lang="zh-CN" altLang="en-US" b="1" dirty="0" smtClean="0"/>
                <a:t>特征图</a:t>
              </a:r>
              <a:endParaRPr lang="en-US" altLang="zh-CN" b="1" dirty="0" smtClean="0"/>
            </a:p>
          </p:txBody>
        </p:sp>
        <p:sp>
          <p:nvSpPr>
            <p:cNvPr id="16" name="TextBox 15"/>
            <p:cNvSpPr txBox="1"/>
            <p:nvPr/>
          </p:nvSpPr>
          <p:spPr>
            <a:xfrm>
              <a:off x="7488202" y="2731376"/>
              <a:ext cx="2095500" cy="370889"/>
            </a:xfrm>
            <a:prstGeom prst="rect">
              <a:avLst/>
            </a:prstGeom>
            <a:noFill/>
          </p:spPr>
          <p:txBody>
            <a:bodyPr wrap="square" rtlCol="0">
              <a:spAutoFit/>
            </a:bodyPr>
            <a:lstStyle/>
            <a:p>
              <a:r>
                <a:rPr lang="zh-CN" altLang="en-US" b="1" dirty="0"/>
                <a:t>输</a:t>
              </a:r>
              <a:r>
                <a:rPr lang="zh-CN" altLang="en-US" b="1" dirty="0" smtClean="0"/>
                <a:t>出：</a:t>
              </a:r>
              <a:r>
                <a:rPr lang="en-US" altLang="zh-CN" b="1" dirty="0" smtClean="0"/>
                <a:t>10</a:t>
              </a:r>
              <a:r>
                <a:rPr lang="zh-CN" altLang="en-US" b="1" dirty="0" smtClean="0"/>
                <a:t>维向量</a:t>
              </a:r>
              <a:endParaRPr lang="zh-CN" altLang="en-US" b="1" dirty="0"/>
            </a:p>
          </p:txBody>
        </p:sp>
        <p:sp>
          <p:nvSpPr>
            <p:cNvPr id="17" name="TextBox 16"/>
            <p:cNvSpPr txBox="1"/>
            <p:nvPr/>
          </p:nvSpPr>
          <p:spPr>
            <a:xfrm>
              <a:off x="3981448" y="2250043"/>
              <a:ext cx="1771649" cy="370889"/>
            </a:xfrm>
            <a:prstGeom prst="rect">
              <a:avLst/>
            </a:prstGeom>
            <a:noFill/>
          </p:spPr>
          <p:txBody>
            <a:bodyPr wrap="square" rtlCol="0">
              <a:spAutoFit/>
            </a:bodyPr>
            <a:lstStyle/>
            <a:p>
              <a:r>
                <a:rPr lang="en-US" altLang="zh-CN" b="1" dirty="0" smtClean="0"/>
                <a:t>C3: </a:t>
              </a:r>
              <a:r>
                <a:rPr lang="zh-CN" altLang="en-US" b="1" dirty="0" smtClean="0"/>
                <a:t>特征图</a:t>
              </a:r>
              <a:endParaRPr lang="en-US" altLang="zh-CN" b="1" dirty="0" smtClean="0"/>
            </a:p>
          </p:txBody>
        </p:sp>
      </p:grpSp>
    </p:spTree>
    <p:extLst>
      <p:ext uri="{BB962C8B-B14F-4D97-AF65-F5344CB8AC3E}">
        <p14:creationId xmlns="" xmlns:p14="http://schemas.microsoft.com/office/powerpoint/2010/main" val="1665051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71" y="-3170"/>
            <a:ext cx="10515600" cy="1325563"/>
          </a:xfrm>
        </p:spPr>
        <p:txBody>
          <a:bodyPr>
            <a:normAutofit/>
          </a:bodyPr>
          <a:lstStyle/>
          <a:p>
            <a:r>
              <a:rPr lang="zh-CN" altLang="en-US" sz="3600" dirty="0"/>
              <a:t>卷</a:t>
            </a:r>
            <a:r>
              <a:rPr lang="zh-CN" altLang="en-US" sz="3600" dirty="0" smtClean="0"/>
              <a:t>积网络模型</a:t>
            </a:r>
            <a:r>
              <a:rPr lang="en-US" altLang="zh-CN" sz="3600" dirty="0" smtClean="0"/>
              <a:t/>
            </a:r>
            <a:br>
              <a:rPr lang="en-US" altLang="zh-CN" sz="3600" dirty="0" smtClean="0"/>
            </a:br>
            <a:r>
              <a:rPr lang="en-US" altLang="zh-CN" sz="3600" dirty="0" smtClean="0"/>
              <a:t>LeNet-5[LeCun,1994</a:t>
            </a:r>
            <a:r>
              <a:rPr lang="en-US" altLang="zh-CN" sz="3600" dirty="0"/>
              <a:t>]</a:t>
            </a:r>
            <a:endParaRPr lang="zh-CN" altLang="en-US" sz="3600" dirty="0"/>
          </a:p>
        </p:txBody>
      </p:sp>
      <p:sp>
        <p:nvSpPr>
          <p:cNvPr id="3" name="Content Placeholder 2"/>
          <p:cNvSpPr>
            <a:spLocks noGrp="1"/>
          </p:cNvSpPr>
          <p:nvPr>
            <p:ph idx="1"/>
          </p:nvPr>
        </p:nvSpPr>
        <p:spPr>
          <a:xfrm>
            <a:off x="609601" y="1322393"/>
            <a:ext cx="11167068" cy="5142576"/>
          </a:xfrm>
        </p:spPr>
        <p:txBody>
          <a:bodyPr>
            <a:normAutofit/>
          </a:bodyPr>
          <a:lstStyle/>
          <a:p>
            <a:r>
              <a:rPr lang="en-US" altLang="zh-CN" sz="2400" b="1" dirty="0" smtClean="0"/>
              <a:t>C1</a:t>
            </a:r>
            <a:r>
              <a:rPr lang="zh-CN" altLang="en-US" sz="2400" b="1" dirty="0" smtClean="0"/>
              <a:t>层：卷积层</a:t>
            </a:r>
            <a:endParaRPr lang="en-US" altLang="zh-CN" sz="2400" b="1" dirty="0" smtClean="0"/>
          </a:p>
          <a:p>
            <a:pPr lvl="1"/>
            <a:r>
              <a:rPr lang="en-US" altLang="zh-CN" sz="2000" dirty="0" smtClean="0"/>
              <a:t>6</a:t>
            </a:r>
            <a:r>
              <a:rPr lang="zh-CN" altLang="en-US" sz="2000" dirty="0" smtClean="0"/>
              <a:t>个特征图，每个卷积核大小</a:t>
            </a:r>
            <a:r>
              <a:rPr lang="en-US" altLang="zh-CN" sz="2000" dirty="0" smtClean="0"/>
              <a:t>5x5</a:t>
            </a:r>
          </a:p>
          <a:p>
            <a:pPr lvl="2"/>
            <a:r>
              <a:rPr lang="zh-CN" altLang="en-US" sz="1800" dirty="0" smtClean="0"/>
              <a:t>每个特征图中每个神经元与</a:t>
            </a:r>
            <a:r>
              <a:rPr lang="en-US" altLang="zh-CN" sz="1800" dirty="0" smtClean="0"/>
              <a:t>5x5</a:t>
            </a:r>
            <a:r>
              <a:rPr lang="zh-CN" altLang="en-US" sz="1800" dirty="0" smtClean="0"/>
              <a:t>的邻域相连，得到</a:t>
            </a:r>
            <a:r>
              <a:rPr lang="en-US" altLang="zh-CN" sz="1800" dirty="0" smtClean="0"/>
              <a:t>28x28</a:t>
            </a:r>
            <a:r>
              <a:rPr lang="zh-CN" altLang="en-US" sz="1800" dirty="0" smtClean="0"/>
              <a:t>的特征图</a:t>
            </a:r>
            <a:endParaRPr lang="en-US" altLang="zh-CN" sz="1800" dirty="0"/>
          </a:p>
          <a:p>
            <a:pPr lvl="1"/>
            <a:r>
              <a:rPr lang="zh-CN" altLang="en-US" sz="2000" dirty="0"/>
              <a:t>每个卷积神经元的参数数目：</a:t>
            </a:r>
            <a:r>
              <a:rPr lang="en-US" altLang="zh-CN" sz="2000" dirty="0"/>
              <a:t>25</a:t>
            </a:r>
            <a:r>
              <a:rPr lang="zh-CN" altLang="en-US" sz="2000" dirty="0"/>
              <a:t>个</a:t>
            </a:r>
            <a:r>
              <a:rPr lang="en-US" altLang="zh-CN" sz="2000" dirty="0"/>
              <a:t>unit</a:t>
            </a:r>
            <a:r>
              <a:rPr lang="zh-CN" altLang="en-US" sz="2000" dirty="0"/>
              <a:t>参数</a:t>
            </a:r>
            <a:r>
              <a:rPr lang="en-US" altLang="zh-CN" sz="2000" dirty="0"/>
              <a:t>+1</a:t>
            </a:r>
            <a:r>
              <a:rPr lang="zh-CN" altLang="en-US" sz="2000" dirty="0"/>
              <a:t>个</a:t>
            </a:r>
            <a:r>
              <a:rPr lang="en-US" altLang="zh-CN" sz="2000" dirty="0"/>
              <a:t>bias</a:t>
            </a:r>
            <a:r>
              <a:rPr lang="zh-CN" altLang="en-US" sz="2000" dirty="0"/>
              <a:t>参数   </a:t>
            </a:r>
            <a:r>
              <a:rPr lang="en-US" altLang="zh-CN" sz="2000" b="1" dirty="0" err="1" smtClean="0"/>
              <a:t>wx</a:t>
            </a:r>
            <a:r>
              <a:rPr lang="en-US" altLang="zh-CN" sz="2000" dirty="0" err="1" smtClean="0"/>
              <a:t>+b</a:t>
            </a:r>
            <a:endParaRPr lang="en-US" altLang="zh-CN" sz="2000" dirty="0" smtClean="0"/>
          </a:p>
          <a:p>
            <a:pPr lvl="1"/>
            <a:r>
              <a:rPr lang="zh-CN" altLang="en-US" sz="2000" dirty="0"/>
              <a:t>连</a:t>
            </a:r>
            <a:r>
              <a:rPr lang="zh-CN" altLang="en-US" sz="2000" dirty="0" smtClean="0"/>
              <a:t>接数目：（</a:t>
            </a:r>
            <a:r>
              <a:rPr lang="en-US" altLang="zh-CN" sz="2000" dirty="0" smtClean="0"/>
              <a:t>5*5+1)*6*(28*28)=122,304</a:t>
            </a:r>
            <a:r>
              <a:rPr lang="zh-CN" altLang="en-US" sz="2000" dirty="0" smtClean="0"/>
              <a:t>个连接</a:t>
            </a:r>
            <a:endParaRPr lang="en-US" altLang="zh-CN" sz="2000" dirty="0" smtClean="0"/>
          </a:p>
          <a:p>
            <a:pPr lvl="1"/>
            <a:r>
              <a:rPr lang="zh-CN" altLang="en-US" sz="2000" dirty="0"/>
              <a:t>参数数目：每个特征图内共享参数，共（</a:t>
            </a:r>
            <a:r>
              <a:rPr lang="en-US" altLang="zh-CN" sz="2000" dirty="0"/>
              <a:t>5*5+1</a:t>
            </a:r>
            <a:r>
              <a:rPr lang="zh-CN" altLang="en-US" sz="2000" dirty="0"/>
              <a:t>）</a:t>
            </a:r>
            <a:r>
              <a:rPr lang="en-US" altLang="zh-CN" sz="2000" dirty="0"/>
              <a:t>*6=156</a:t>
            </a:r>
            <a:r>
              <a:rPr lang="zh-CN" altLang="en-US" sz="2000" dirty="0"/>
              <a:t>个参数</a:t>
            </a:r>
            <a:endParaRPr lang="en-US" altLang="zh-CN" sz="2000" dirty="0"/>
          </a:p>
          <a:p>
            <a:pPr lvl="1"/>
            <a:endParaRPr lang="en-US" altLang="zh-CN" sz="2000" dirty="0" smtClean="0"/>
          </a:p>
          <a:p>
            <a:pPr marL="0" indent="0">
              <a:buNone/>
            </a:pPr>
            <a:endParaRPr lang="en-US" altLang="zh-CN" sz="2400" dirty="0"/>
          </a:p>
        </p:txBody>
      </p:sp>
      <p:grpSp>
        <p:nvGrpSpPr>
          <p:cNvPr id="4" name="Group 3"/>
          <p:cNvGrpSpPr/>
          <p:nvPr/>
        </p:nvGrpSpPr>
        <p:grpSpPr>
          <a:xfrm>
            <a:off x="1178472" y="3324225"/>
            <a:ext cx="10029323" cy="3083494"/>
            <a:chOff x="800602" y="2885634"/>
            <a:chExt cx="10810373" cy="3646807"/>
          </a:xfrm>
        </p:grpSpPr>
        <p:sp>
          <p:nvSpPr>
            <p:cNvPr id="5" name="TextBox 4"/>
            <p:cNvSpPr txBox="1"/>
            <p:nvPr/>
          </p:nvSpPr>
          <p:spPr>
            <a:xfrm>
              <a:off x="10315576" y="5321890"/>
              <a:ext cx="199117" cy="436804"/>
            </a:xfrm>
            <a:prstGeom prst="rect">
              <a:avLst/>
            </a:prstGeom>
            <a:noFill/>
          </p:spPr>
          <p:txBody>
            <a:bodyPr wrap="none" rtlCol="0">
              <a:spAutoFit/>
            </a:bodyPr>
            <a:lstStyle/>
            <a:p>
              <a:endParaRPr lang="zh-CN" altLang="en-US" dirty="0"/>
            </a:p>
          </p:txBody>
        </p:sp>
        <p:pic>
          <p:nvPicPr>
            <p:cNvPr id="6" name="Picture 5"/>
            <p:cNvPicPr>
              <a:picLocks noChangeAspect="1"/>
            </p:cNvPicPr>
            <p:nvPr/>
          </p:nvPicPr>
          <p:blipFill>
            <a:blip r:embed="rId3"/>
            <a:stretch>
              <a:fillRect/>
            </a:stretch>
          </p:blipFill>
          <p:spPr>
            <a:xfrm>
              <a:off x="800602" y="3254966"/>
              <a:ext cx="10553700" cy="2876550"/>
            </a:xfrm>
            <a:prstGeom prst="rect">
              <a:avLst/>
            </a:prstGeom>
          </p:spPr>
        </p:pic>
        <p:sp>
          <p:nvSpPr>
            <p:cNvPr id="7" name="TextBox 6"/>
            <p:cNvSpPr txBox="1"/>
            <p:nvPr/>
          </p:nvSpPr>
          <p:spPr>
            <a:xfrm>
              <a:off x="1247776" y="3142058"/>
              <a:ext cx="819150" cy="436804"/>
            </a:xfrm>
            <a:prstGeom prst="rect">
              <a:avLst/>
            </a:prstGeom>
            <a:noFill/>
          </p:spPr>
          <p:txBody>
            <a:bodyPr wrap="square" rtlCol="0">
              <a:spAutoFit/>
            </a:bodyPr>
            <a:lstStyle/>
            <a:p>
              <a:r>
                <a:rPr lang="zh-CN" altLang="en-US" dirty="0"/>
                <a:t>输入</a:t>
              </a:r>
            </a:p>
          </p:txBody>
        </p:sp>
        <p:sp>
          <p:nvSpPr>
            <p:cNvPr id="8" name="TextBox 7"/>
            <p:cNvSpPr txBox="1"/>
            <p:nvPr/>
          </p:nvSpPr>
          <p:spPr>
            <a:xfrm>
              <a:off x="2419350" y="6059758"/>
              <a:ext cx="819150" cy="436804"/>
            </a:xfrm>
            <a:prstGeom prst="rect">
              <a:avLst/>
            </a:prstGeom>
            <a:noFill/>
          </p:spPr>
          <p:txBody>
            <a:bodyPr wrap="square" rtlCol="0">
              <a:spAutoFit/>
            </a:bodyPr>
            <a:lstStyle/>
            <a:p>
              <a:r>
                <a:rPr lang="zh-CN" altLang="en-US" dirty="0" smtClean="0">
                  <a:solidFill>
                    <a:srgbClr val="FF0000"/>
                  </a:solidFill>
                </a:rPr>
                <a:t>卷积</a:t>
              </a:r>
              <a:endParaRPr lang="zh-CN" altLang="en-US" dirty="0">
                <a:solidFill>
                  <a:srgbClr val="FF0000"/>
                </a:solidFill>
              </a:endParaRPr>
            </a:p>
          </p:txBody>
        </p:sp>
        <p:sp>
          <p:nvSpPr>
            <p:cNvPr id="9" name="TextBox 8"/>
            <p:cNvSpPr txBox="1"/>
            <p:nvPr/>
          </p:nvSpPr>
          <p:spPr>
            <a:xfrm>
              <a:off x="4191000" y="6059758"/>
              <a:ext cx="1019175" cy="436804"/>
            </a:xfrm>
            <a:prstGeom prst="rect">
              <a:avLst/>
            </a:prstGeom>
            <a:noFill/>
          </p:spPr>
          <p:txBody>
            <a:bodyPr wrap="square" rtlCol="0">
              <a:spAutoFit/>
            </a:bodyPr>
            <a:lstStyle/>
            <a:p>
              <a:r>
                <a:rPr lang="zh-CN" altLang="en-US" dirty="0"/>
                <a:t>下采样</a:t>
              </a:r>
            </a:p>
          </p:txBody>
        </p:sp>
        <p:sp>
          <p:nvSpPr>
            <p:cNvPr id="11" name="TextBox 10"/>
            <p:cNvSpPr txBox="1"/>
            <p:nvPr/>
          </p:nvSpPr>
          <p:spPr>
            <a:xfrm>
              <a:off x="5838825" y="6095637"/>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12" name="TextBox 11"/>
            <p:cNvSpPr txBox="1"/>
            <p:nvPr/>
          </p:nvSpPr>
          <p:spPr>
            <a:xfrm>
              <a:off x="7048751" y="6095637"/>
              <a:ext cx="1019175" cy="436804"/>
            </a:xfrm>
            <a:prstGeom prst="rect">
              <a:avLst/>
            </a:prstGeom>
            <a:noFill/>
          </p:spPr>
          <p:txBody>
            <a:bodyPr wrap="square" rtlCol="0">
              <a:spAutoFit/>
            </a:bodyPr>
            <a:lstStyle/>
            <a:p>
              <a:r>
                <a:rPr lang="zh-CN" altLang="en-US" dirty="0"/>
                <a:t>下采样</a:t>
              </a:r>
            </a:p>
          </p:txBody>
        </p:sp>
        <p:sp>
          <p:nvSpPr>
            <p:cNvPr id="13" name="TextBox 12"/>
            <p:cNvSpPr txBox="1"/>
            <p:nvPr/>
          </p:nvSpPr>
          <p:spPr>
            <a:xfrm>
              <a:off x="8511214" y="6095637"/>
              <a:ext cx="1099510" cy="436804"/>
            </a:xfrm>
            <a:prstGeom prst="rect">
              <a:avLst/>
            </a:prstGeom>
            <a:noFill/>
          </p:spPr>
          <p:txBody>
            <a:bodyPr wrap="square" rtlCol="0">
              <a:spAutoFit/>
            </a:bodyPr>
            <a:lstStyle/>
            <a:p>
              <a:r>
                <a:rPr lang="zh-CN" altLang="en-US" dirty="0" smtClean="0"/>
                <a:t>全</a:t>
              </a:r>
              <a:r>
                <a:rPr lang="zh-CN" altLang="en-US" dirty="0"/>
                <a:t>连接</a:t>
              </a:r>
            </a:p>
          </p:txBody>
        </p:sp>
        <p:sp>
          <p:nvSpPr>
            <p:cNvPr id="14" name="TextBox 13"/>
            <p:cNvSpPr txBox="1"/>
            <p:nvPr/>
          </p:nvSpPr>
          <p:spPr>
            <a:xfrm>
              <a:off x="10139864" y="5809410"/>
              <a:ext cx="1471111" cy="436804"/>
            </a:xfrm>
            <a:prstGeom prst="rect">
              <a:avLst/>
            </a:prstGeom>
            <a:noFill/>
          </p:spPr>
          <p:txBody>
            <a:bodyPr wrap="square" rtlCol="0">
              <a:spAutoFit/>
            </a:bodyPr>
            <a:lstStyle/>
            <a:p>
              <a:r>
                <a:rPr lang="zh-CN" altLang="en-US" dirty="0" smtClean="0"/>
                <a:t>高斯连接</a:t>
              </a:r>
              <a:endParaRPr lang="zh-CN" altLang="en-US" dirty="0"/>
            </a:p>
          </p:txBody>
        </p:sp>
        <p:sp>
          <p:nvSpPr>
            <p:cNvPr id="15" name="TextBox 14"/>
            <p:cNvSpPr txBox="1"/>
            <p:nvPr/>
          </p:nvSpPr>
          <p:spPr>
            <a:xfrm>
              <a:off x="2638425" y="3088734"/>
              <a:ext cx="1771648" cy="436804"/>
            </a:xfrm>
            <a:prstGeom prst="rect">
              <a:avLst/>
            </a:prstGeom>
            <a:noFill/>
          </p:spPr>
          <p:txBody>
            <a:bodyPr wrap="square" rtlCol="0">
              <a:spAutoFit/>
            </a:bodyPr>
            <a:lstStyle/>
            <a:p>
              <a:r>
                <a:rPr lang="en-US" altLang="zh-CN" dirty="0" smtClean="0">
                  <a:solidFill>
                    <a:srgbClr val="FF0000"/>
                  </a:solidFill>
                </a:rPr>
                <a:t>C1: </a:t>
              </a:r>
              <a:r>
                <a:rPr lang="zh-CN" altLang="en-US" dirty="0" smtClean="0">
                  <a:solidFill>
                    <a:srgbClr val="FF0000"/>
                  </a:solidFill>
                </a:rPr>
                <a:t>特征图</a:t>
              </a:r>
              <a:endParaRPr lang="en-US" altLang="zh-CN" dirty="0" smtClean="0">
                <a:solidFill>
                  <a:srgbClr val="FF0000"/>
                </a:solidFill>
              </a:endParaRPr>
            </a:p>
          </p:txBody>
        </p:sp>
        <p:sp>
          <p:nvSpPr>
            <p:cNvPr id="16" name="TextBox 15"/>
            <p:cNvSpPr txBox="1"/>
            <p:nvPr/>
          </p:nvSpPr>
          <p:spPr>
            <a:xfrm>
              <a:off x="8591551" y="3326724"/>
              <a:ext cx="2095500" cy="436804"/>
            </a:xfrm>
            <a:prstGeom prst="rect">
              <a:avLst/>
            </a:prstGeom>
            <a:noFill/>
          </p:spPr>
          <p:txBody>
            <a:bodyPr wrap="square" rtlCol="0">
              <a:spAutoFit/>
            </a:bodyPr>
            <a:lstStyle/>
            <a:p>
              <a:r>
                <a:rPr lang="zh-CN" altLang="en-US" dirty="0"/>
                <a:t>输</a:t>
              </a:r>
              <a:r>
                <a:rPr lang="zh-CN" altLang="en-US" dirty="0" smtClean="0"/>
                <a:t>出：</a:t>
              </a:r>
              <a:r>
                <a:rPr lang="en-US" altLang="zh-CN" dirty="0" smtClean="0"/>
                <a:t>10</a:t>
              </a:r>
              <a:r>
                <a:rPr lang="zh-CN" altLang="en-US" dirty="0" smtClean="0"/>
                <a:t>维向量</a:t>
              </a:r>
              <a:endParaRPr lang="zh-CN" altLang="en-US" dirty="0"/>
            </a:p>
          </p:txBody>
        </p:sp>
        <p:sp>
          <p:nvSpPr>
            <p:cNvPr id="17" name="TextBox 16"/>
            <p:cNvSpPr txBox="1"/>
            <p:nvPr/>
          </p:nvSpPr>
          <p:spPr>
            <a:xfrm>
              <a:off x="4410075" y="2885634"/>
              <a:ext cx="1771648" cy="436804"/>
            </a:xfrm>
            <a:prstGeom prst="rect">
              <a:avLst/>
            </a:prstGeom>
            <a:noFill/>
          </p:spPr>
          <p:txBody>
            <a:bodyPr wrap="square" rtlCol="0">
              <a:spAutoFit/>
            </a:bodyPr>
            <a:lstStyle/>
            <a:p>
              <a:r>
                <a:rPr lang="en-US" altLang="zh-CN" dirty="0" smtClean="0"/>
                <a:t>C3: </a:t>
              </a:r>
              <a:r>
                <a:rPr lang="zh-CN" altLang="en-US" dirty="0" smtClean="0"/>
                <a:t>特征图</a:t>
              </a:r>
              <a:endParaRPr lang="en-US" altLang="zh-CN" dirty="0" smtClean="0"/>
            </a:p>
          </p:txBody>
        </p:sp>
      </p:grpSp>
      <p:sp>
        <p:nvSpPr>
          <p:cNvPr id="10" name="Rectangle 9"/>
          <p:cNvSpPr/>
          <p:nvPr/>
        </p:nvSpPr>
        <p:spPr>
          <a:xfrm>
            <a:off x="2451426" y="3390794"/>
            <a:ext cx="2129604" cy="3026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721146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322393"/>
            <a:ext cx="6205023" cy="5142576"/>
          </a:xfrm>
        </p:spPr>
        <p:txBody>
          <a:bodyPr>
            <a:normAutofit/>
          </a:bodyPr>
          <a:lstStyle/>
          <a:p>
            <a:r>
              <a:rPr lang="en-US" altLang="zh-CN" sz="2000" b="1" dirty="0"/>
              <a:t>S</a:t>
            </a:r>
            <a:r>
              <a:rPr lang="en-US" altLang="zh-CN" sz="2000" b="1" dirty="0" smtClean="0"/>
              <a:t>2</a:t>
            </a:r>
            <a:r>
              <a:rPr lang="zh-CN" altLang="en-US" sz="2000" b="1" dirty="0" smtClean="0"/>
              <a:t>层：</a:t>
            </a:r>
            <a:r>
              <a:rPr lang="zh-CN" altLang="en-US" sz="2000" b="1" dirty="0"/>
              <a:t>下采</a:t>
            </a:r>
            <a:r>
              <a:rPr lang="zh-CN" altLang="en-US" sz="2000" b="1" dirty="0" smtClean="0"/>
              <a:t>样层</a:t>
            </a:r>
            <a:r>
              <a:rPr lang="en-US" altLang="zh-CN" sz="2000" b="1" dirty="0" smtClean="0"/>
              <a:t>/</a:t>
            </a:r>
            <a:r>
              <a:rPr lang="zh-CN" altLang="en-US" sz="2000" b="1" dirty="0" smtClean="0"/>
              <a:t>池化层</a:t>
            </a:r>
            <a:endParaRPr lang="en-US" altLang="zh-CN" sz="2000" b="1" dirty="0" smtClean="0"/>
          </a:p>
          <a:p>
            <a:pPr lvl="1"/>
            <a:r>
              <a:rPr lang="zh-CN" altLang="en-US" sz="1800" dirty="0" smtClean="0"/>
              <a:t>池化单元大小</a:t>
            </a:r>
            <a:r>
              <a:rPr lang="en-US" altLang="zh-CN" sz="1800" dirty="0" smtClean="0"/>
              <a:t>2x2</a:t>
            </a:r>
            <a:r>
              <a:rPr lang="zh-CN" altLang="en-US" sz="1800" dirty="0" smtClean="0"/>
              <a:t>，得到</a:t>
            </a:r>
            <a:r>
              <a:rPr lang="en-US" altLang="zh-CN" sz="1800" dirty="0" smtClean="0"/>
              <a:t>6</a:t>
            </a:r>
            <a:r>
              <a:rPr lang="zh-CN" altLang="en-US" sz="1800" dirty="0" smtClean="0"/>
              <a:t>个</a:t>
            </a:r>
            <a:r>
              <a:rPr lang="en-US" altLang="zh-CN" sz="1800" dirty="0" smtClean="0"/>
              <a:t>14x14</a:t>
            </a:r>
            <a:r>
              <a:rPr lang="zh-CN" altLang="en-US" sz="1800" dirty="0" smtClean="0"/>
              <a:t>的特征图。</a:t>
            </a:r>
            <a:endParaRPr lang="en-US" altLang="zh-CN" sz="1800" dirty="0" smtClean="0"/>
          </a:p>
          <a:p>
            <a:pPr lvl="2"/>
            <a:r>
              <a:rPr lang="en-US" altLang="zh-CN" sz="1600" dirty="0" smtClean="0"/>
              <a:t> </a:t>
            </a:r>
            <a:r>
              <a:rPr lang="zh-CN" altLang="en-US" sz="1600" dirty="0" smtClean="0"/>
              <a:t>每个特征图中的每个单元与</a:t>
            </a:r>
            <a:r>
              <a:rPr lang="en-US" altLang="zh-CN" sz="1600" dirty="0" smtClean="0"/>
              <a:t>C1</a:t>
            </a:r>
            <a:r>
              <a:rPr lang="zh-CN" altLang="en-US" sz="1600" dirty="0" smtClean="0"/>
              <a:t>特征图中的一个</a:t>
            </a:r>
            <a:r>
              <a:rPr lang="en-US" altLang="zh-CN" sz="1600" dirty="0" smtClean="0"/>
              <a:t>2x2</a:t>
            </a:r>
            <a:r>
              <a:rPr lang="zh-CN" altLang="en-US" sz="1600" dirty="0" smtClean="0"/>
              <a:t>区域相连不重叠。</a:t>
            </a:r>
            <a:endParaRPr lang="en-US" altLang="zh-CN" sz="1600" dirty="0" smtClean="0"/>
          </a:p>
          <a:p>
            <a:pPr lvl="1"/>
            <a:r>
              <a:rPr lang="en-US" altLang="zh-CN" sz="1800" dirty="0" smtClean="0"/>
              <a:t>S2</a:t>
            </a:r>
            <a:r>
              <a:rPr lang="zh-CN" altLang="en-US" sz="1800" dirty="0" smtClean="0"/>
              <a:t>层每个单元的</a:t>
            </a:r>
            <a:r>
              <a:rPr lang="en-US" altLang="zh-CN" sz="1800" dirty="0" smtClean="0"/>
              <a:t>4</a:t>
            </a:r>
            <a:r>
              <a:rPr lang="zh-CN" altLang="en-US" sz="1800" dirty="0" smtClean="0"/>
              <a:t>个输入相加，</a:t>
            </a:r>
            <a:r>
              <a:rPr lang="zh-CN" altLang="en-US" sz="1800" dirty="0"/>
              <a:t>用</a:t>
            </a:r>
            <a:r>
              <a:rPr lang="en-US" altLang="zh-CN" sz="1800" dirty="0" smtClean="0"/>
              <a:t>sigmoid</a:t>
            </a:r>
            <a:r>
              <a:rPr lang="zh-CN" altLang="en-US" sz="1800" dirty="0" smtClean="0"/>
              <a:t>（</a:t>
            </a:r>
            <a:r>
              <a:rPr lang="en-US" altLang="zh-CN" sz="1800" dirty="0" err="1" smtClean="0">
                <a:solidFill>
                  <a:srgbClr val="0000FF"/>
                </a:solidFill>
              </a:rPr>
              <a:t>w</a:t>
            </a:r>
            <a:r>
              <a:rPr lang="en-US" altLang="zh-CN" sz="1800" dirty="0" err="1" smtClean="0"/>
              <a:t>x+</a:t>
            </a:r>
            <a:r>
              <a:rPr lang="en-US" altLang="zh-CN" sz="1800" dirty="0" err="1" smtClean="0">
                <a:solidFill>
                  <a:srgbClr val="0000FF"/>
                </a:solidFill>
              </a:rPr>
              <a:t>b</a:t>
            </a:r>
            <a:r>
              <a:rPr lang="zh-CN" altLang="en-US" sz="1800" dirty="0" smtClean="0"/>
              <a:t>）计算响应</a:t>
            </a:r>
            <a:endParaRPr lang="en-US" altLang="zh-CN" sz="1800" dirty="0" smtClean="0"/>
          </a:p>
          <a:p>
            <a:pPr lvl="1"/>
            <a:r>
              <a:rPr lang="zh-CN" altLang="en-US" sz="1800" dirty="0" smtClean="0"/>
              <a:t>连接数目</a:t>
            </a:r>
            <a:r>
              <a:rPr lang="en-US" altLang="zh-CN" sz="1800" dirty="0" smtClean="0"/>
              <a:t>: (2*2+1)*6*(14*14)=5880</a:t>
            </a:r>
            <a:r>
              <a:rPr lang="zh-CN" altLang="en-US" sz="1800" dirty="0" smtClean="0"/>
              <a:t>个 </a:t>
            </a:r>
            <a:endParaRPr lang="en-US" altLang="zh-CN" sz="1800" dirty="0" smtClean="0"/>
          </a:p>
          <a:p>
            <a:pPr lvl="1"/>
            <a:r>
              <a:rPr lang="zh-CN" altLang="en-US" sz="1800" dirty="0" smtClean="0"/>
              <a:t>参</a:t>
            </a:r>
            <a:r>
              <a:rPr lang="zh-CN" altLang="en-US" sz="1800" dirty="0"/>
              <a:t>数数目：每个特征图内共享参数，共</a:t>
            </a:r>
            <a:r>
              <a:rPr lang="en-US" altLang="zh-CN" sz="1800" dirty="0"/>
              <a:t>2*6=12</a:t>
            </a:r>
            <a:r>
              <a:rPr lang="zh-CN" altLang="en-US" sz="1800" dirty="0"/>
              <a:t>个参数</a:t>
            </a:r>
            <a:endParaRPr lang="en-US" altLang="zh-CN" sz="1800" dirty="0"/>
          </a:p>
          <a:p>
            <a:pPr lvl="1"/>
            <a:endParaRPr lang="en-US" altLang="zh-CN" sz="1800" dirty="0"/>
          </a:p>
          <a:p>
            <a:pPr marL="0" indent="0">
              <a:buNone/>
            </a:pPr>
            <a:endParaRPr lang="en-US" altLang="zh-CN" sz="2000" dirty="0"/>
          </a:p>
        </p:txBody>
      </p:sp>
      <p:pic>
        <p:nvPicPr>
          <p:cNvPr id="18" name="Picture 2" descr="https://static.oschina.net/uploads/space/2018/0311/012957_l7O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982993" y="1278000"/>
            <a:ext cx="5130235" cy="2289299"/>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grpSp>
        <p:nvGrpSpPr>
          <p:cNvPr id="21" name="Group 20"/>
          <p:cNvGrpSpPr/>
          <p:nvPr/>
        </p:nvGrpSpPr>
        <p:grpSpPr>
          <a:xfrm>
            <a:off x="1235947" y="3683227"/>
            <a:ext cx="9881413" cy="2951939"/>
            <a:chOff x="800602" y="2885634"/>
            <a:chExt cx="10810373" cy="3669057"/>
          </a:xfrm>
        </p:grpSpPr>
        <p:sp>
          <p:nvSpPr>
            <p:cNvPr id="22" name="TextBox 21"/>
            <p:cNvSpPr txBox="1"/>
            <p:nvPr/>
          </p:nvSpPr>
          <p:spPr>
            <a:xfrm>
              <a:off x="10315574" y="5321891"/>
              <a:ext cx="202098" cy="459054"/>
            </a:xfrm>
            <a:prstGeom prst="rect">
              <a:avLst/>
            </a:prstGeom>
            <a:noFill/>
          </p:spPr>
          <p:txBody>
            <a:bodyPr wrap="none" rtlCol="0">
              <a:spAutoFit/>
            </a:bodyPr>
            <a:lstStyle/>
            <a:p>
              <a:endParaRPr lang="zh-CN" altLang="en-US" dirty="0"/>
            </a:p>
          </p:txBody>
        </p:sp>
        <p:pic>
          <p:nvPicPr>
            <p:cNvPr id="23" name="Picture 22"/>
            <p:cNvPicPr>
              <a:picLocks noChangeAspect="1"/>
            </p:cNvPicPr>
            <p:nvPr/>
          </p:nvPicPr>
          <p:blipFill>
            <a:blip r:embed="rId4"/>
            <a:stretch>
              <a:fillRect/>
            </a:stretch>
          </p:blipFill>
          <p:spPr>
            <a:xfrm>
              <a:off x="800602" y="3254966"/>
              <a:ext cx="10553700" cy="2876550"/>
            </a:xfrm>
            <a:prstGeom prst="rect">
              <a:avLst/>
            </a:prstGeom>
          </p:spPr>
        </p:pic>
        <p:sp>
          <p:nvSpPr>
            <p:cNvPr id="24" name="TextBox 23"/>
            <p:cNvSpPr txBox="1"/>
            <p:nvPr/>
          </p:nvSpPr>
          <p:spPr>
            <a:xfrm>
              <a:off x="1247775" y="3142058"/>
              <a:ext cx="819150" cy="459054"/>
            </a:xfrm>
            <a:prstGeom prst="rect">
              <a:avLst/>
            </a:prstGeom>
            <a:noFill/>
          </p:spPr>
          <p:txBody>
            <a:bodyPr wrap="square" rtlCol="0">
              <a:spAutoFit/>
            </a:bodyPr>
            <a:lstStyle/>
            <a:p>
              <a:r>
                <a:rPr lang="zh-CN" altLang="en-US" dirty="0"/>
                <a:t>输入</a:t>
              </a:r>
            </a:p>
          </p:txBody>
        </p:sp>
        <p:sp>
          <p:nvSpPr>
            <p:cNvPr id="25" name="TextBox 24"/>
            <p:cNvSpPr txBox="1"/>
            <p:nvPr/>
          </p:nvSpPr>
          <p:spPr>
            <a:xfrm>
              <a:off x="2419350" y="6059757"/>
              <a:ext cx="819150" cy="459054"/>
            </a:xfrm>
            <a:prstGeom prst="rect">
              <a:avLst/>
            </a:prstGeom>
            <a:noFill/>
          </p:spPr>
          <p:txBody>
            <a:bodyPr wrap="square" rtlCol="0">
              <a:spAutoFit/>
            </a:bodyPr>
            <a:lstStyle/>
            <a:p>
              <a:r>
                <a:rPr lang="zh-CN" altLang="en-US" dirty="0" smtClean="0"/>
                <a:t>卷积</a:t>
              </a:r>
              <a:endParaRPr lang="zh-CN" altLang="en-US" dirty="0"/>
            </a:p>
          </p:txBody>
        </p:sp>
        <p:sp>
          <p:nvSpPr>
            <p:cNvPr id="26" name="TextBox 25"/>
            <p:cNvSpPr txBox="1"/>
            <p:nvPr/>
          </p:nvSpPr>
          <p:spPr>
            <a:xfrm>
              <a:off x="4191000" y="6059757"/>
              <a:ext cx="1019175" cy="459054"/>
            </a:xfrm>
            <a:prstGeom prst="rect">
              <a:avLst/>
            </a:prstGeom>
            <a:noFill/>
          </p:spPr>
          <p:txBody>
            <a:bodyPr wrap="square" rtlCol="0">
              <a:spAutoFit/>
            </a:bodyPr>
            <a:lstStyle/>
            <a:p>
              <a:r>
                <a:rPr lang="zh-CN" altLang="en-US" dirty="0"/>
                <a:t>下采样</a:t>
              </a:r>
            </a:p>
          </p:txBody>
        </p:sp>
        <p:sp>
          <p:nvSpPr>
            <p:cNvPr id="27" name="TextBox 26"/>
            <p:cNvSpPr txBox="1"/>
            <p:nvPr/>
          </p:nvSpPr>
          <p:spPr>
            <a:xfrm>
              <a:off x="5838825" y="6095637"/>
              <a:ext cx="819150" cy="459054"/>
            </a:xfrm>
            <a:prstGeom prst="rect">
              <a:avLst/>
            </a:prstGeom>
            <a:noFill/>
          </p:spPr>
          <p:txBody>
            <a:bodyPr wrap="square" rtlCol="0">
              <a:spAutoFit/>
            </a:bodyPr>
            <a:lstStyle/>
            <a:p>
              <a:r>
                <a:rPr lang="zh-CN" altLang="en-US" dirty="0" smtClean="0"/>
                <a:t>卷积</a:t>
              </a:r>
              <a:endParaRPr lang="zh-CN" altLang="en-US" dirty="0"/>
            </a:p>
          </p:txBody>
        </p:sp>
        <p:sp>
          <p:nvSpPr>
            <p:cNvPr id="28" name="TextBox 27"/>
            <p:cNvSpPr txBox="1"/>
            <p:nvPr/>
          </p:nvSpPr>
          <p:spPr>
            <a:xfrm>
              <a:off x="7048752" y="6095637"/>
              <a:ext cx="1019175" cy="459054"/>
            </a:xfrm>
            <a:prstGeom prst="rect">
              <a:avLst/>
            </a:prstGeom>
            <a:noFill/>
          </p:spPr>
          <p:txBody>
            <a:bodyPr wrap="square" rtlCol="0">
              <a:spAutoFit/>
            </a:bodyPr>
            <a:lstStyle/>
            <a:p>
              <a:r>
                <a:rPr lang="zh-CN" altLang="en-US" dirty="0"/>
                <a:t>下采样</a:t>
              </a:r>
            </a:p>
          </p:txBody>
        </p:sp>
        <p:sp>
          <p:nvSpPr>
            <p:cNvPr id="29" name="TextBox 28"/>
            <p:cNvSpPr txBox="1"/>
            <p:nvPr/>
          </p:nvSpPr>
          <p:spPr>
            <a:xfrm>
              <a:off x="8511215" y="6095637"/>
              <a:ext cx="1099510" cy="459054"/>
            </a:xfrm>
            <a:prstGeom prst="rect">
              <a:avLst/>
            </a:prstGeom>
            <a:noFill/>
          </p:spPr>
          <p:txBody>
            <a:bodyPr wrap="square" rtlCol="0">
              <a:spAutoFit/>
            </a:bodyPr>
            <a:lstStyle/>
            <a:p>
              <a:r>
                <a:rPr lang="zh-CN" altLang="en-US" dirty="0" smtClean="0"/>
                <a:t>全</a:t>
              </a:r>
              <a:r>
                <a:rPr lang="zh-CN" altLang="en-US" dirty="0"/>
                <a:t>连接</a:t>
              </a:r>
            </a:p>
          </p:txBody>
        </p:sp>
        <p:sp>
          <p:nvSpPr>
            <p:cNvPr id="30" name="TextBox 29"/>
            <p:cNvSpPr txBox="1"/>
            <p:nvPr/>
          </p:nvSpPr>
          <p:spPr>
            <a:xfrm>
              <a:off x="10139864" y="5809410"/>
              <a:ext cx="1471111" cy="459054"/>
            </a:xfrm>
            <a:prstGeom prst="rect">
              <a:avLst/>
            </a:prstGeom>
            <a:noFill/>
          </p:spPr>
          <p:txBody>
            <a:bodyPr wrap="square" rtlCol="0">
              <a:spAutoFit/>
            </a:bodyPr>
            <a:lstStyle/>
            <a:p>
              <a:r>
                <a:rPr lang="zh-CN" altLang="en-US" dirty="0" smtClean="0"/>
                <a:t>高斯连接</a:t>
              </a:r>
              <a:endParaRPr lang="zh-CN" altLang="en-US" dirty="0"/>
            </a:p>
          </p:txBody>
        </p:sp>
        <p:sp>
          <p:nvSpPr>
            <p:cNvPr id="31" name="TextBox 30"/>
            <p:cNvSpPr txBox="1"/>
            <p:nvPr/>
          </p:nvSpPr>
          <p:spPr>
            <a:xfrm>
              <a:off x="2638425" y="3088734"/>
              <a:ext cx="1771648" cy="459054"/>
            </a:xfrm>
            <a:prstGeom prst="rect">
              <a:avLst/>
            </a:prstGeom>
            <a:noFill/>
          </p:spPr>
          <p:txBody>
            <a:bodyPr wrap="square" rtlCol="0">
              <a:spAutoFit/>
            </a:bodyPr>
            <a:lstStyle/>
            <a:p>
              <a:r>
                <a:rPr lang="en-US" altLang="zh-CN" dirty="0" smtClean="0"/>
                <a:t>C1: </a:t>
              </a:r>
              <a:r>
                <a:rPr lang="zh-CN" altLang="en-US" dirty="0" smtClean="0"/>
                <a:t>特征图</a:t>
              </a:r>
              <a:endParaRPr lang="en-US" altLang="zh-CN" dirty="0" smtClean="0"/>
            </a:p>
          </p:txBody>
        </p:sp>
        <p:sp>
          <p:nvSpPr>
            <p:cNvPr id="32" name="TextBox 31"/>
            <p:cNvSpPr txBox="1"/>
            <p:nvPr/>
          </p:nvSpPr>
          <p:spPr>
            <a:xfrm>
              <a:off x="8591550" y="3326724"/>
              <a:ext cx="2095500" cy="459054"/>
            </a:xfrm>
            <a:prstGeom prst="rect">
              <a:avLst/>
            </a:prstGeom>
            <a:noFill/>
          </p:spPr>
          <p:txBody>
            <a:bodyPr wrap="square" rtlCol="0">
              <a:spAutoFit/>
            </a:bodyPr>
            <a:lstStyle/>
            <a:p>
              <a:r>
                <a:rPr lang="zh-CN" altLang="en-US" dirty="0"/>
                <a:t>输</a:t>
              </a:r>
              <a:r>
                <a:rPr lang="zh-CN" altLang="en-US" dirty="0" smtClean="0"/>
                <a:t>出：</a:t>
              </a:r>
              <a:r>
                <a:rPr lang="en-US" altLang="zh-CN" dirty="0" smtClean="0"/>
                <a:t>10</a:t>
              </a:r>
              <a:r>
                <a:rPr lang="zh-CN" altLang="en-US" dirty="0" smtClean="0"/>
                <a:t>维向量</a:t>
              </a:r>
              <a:endParaRPr lang="zh-CN" altLang="en-US" dirty="0"/>
            </a:p>
          </p:txBody>
        </p:sp>
        <p:sp>
          <p:nvSpPr>
            <p:cNvPr id="33" name="TextBox 32"/>
            <p:cNvSpPr txBox="1"/>
            <p:nvPr/>
          </p:nvSpPr>
          <p:spPr>
            <a:xfrm>
              <a:off x="4410073" y="2885634"/>
              <a:ext cx="1771648" cy="459054"/>
            </a:xfrm>
            <a:prstGeom prst="rect">
              <a:avLst/>
            </a:prstGeom>
            <a:noFill/>
          </p:spPr>
          <p:txBody>
            <a:bodyPr wrap="square" rtlCol="0">
              <a:spAutoFit/>
            </a:bodyPr>
            <a:lstStyle/>
            <a:p>
              <a:r>
                <a:rPr lang="en-US" altLang="zh-CN" dirty="0" smtClean="0"/>
                <a:t>C3: </a:t>
              </a:r>
              <a:r>
                <a:rPr lang="zh-CN" altLang="en-US" dirty="0" smtClean="0"/>
                <a:t>特征图</a:t>
              </a:r>
              <a:endParaRPr lang="en-US" altLang="zh-CN" dirty="0" smtClean="0"/>
            </a:p>
          </p:txBody>
        </p:sp>
      </p:grpSp>
      <p:sp>
        <p:nvSpPr>
          <p:cNvPr id="10" name="Rectangle 9"/>
          <p:cNvSpPr/>
          <p:nvPr/>
        </p:nvSpPr>
        <p:spPr>
          <a:xfrm>
            <a:off x="4001678" y="4328570"/>
            <a:ext cx="1526373" cy="2259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4173962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322393"/>
            <a:ext cx="11087100" cy="5142576"/>
          </a:xfrm>
        </p:spPr>
        <p:txBody>
          <a:bodyPr>
            <a:normAutofit/>
          </a:bodyPr>
          <a:lstStyle/>
          <a:p>
            <a:r>
              <a:rPr lang="en-US" altLang="zh-CN" sz="2400" b="1" dirty="0" smtClean="0"/>
              <a:t>C3</a:t>
            </a:r>
            <a:r>
              <a:rPr lang="zh-CN" altLang="en-US" sz="2400" b="1" dirty="0" smtClean="0"/>
              <a:t>层：卷积层</a:t>
            </a:r>
            <a:endParaRPr lang="en-US" altLang="zh-CN" sz="2400" b="1" dirty="0" smtClean="0"/>
          </a:p>
          <a:p>
            <a:pPr lvl="1"/>
            <a:r>
              <a:rPr lang="en-US" altLang="zh-CN" sz="2000" dirty="0" smtClean="0"/>
              <a:t>16</a:t>
            </a:r>
            <a:r>
              <a:rPr lang="zh-CN" altLang="en-US" sz="2000" dirty="0" smtClean="0"/>
              <a:t>个卷</a:t>
            </a:r>
            <a:r>
              <a:rPr lang="zh-CN" altLang="en-US" sz="2000" dirty="0"/>
              <a:t>积</a:t>
            </a:r>
            <a:r>
              <a:rPr lang="zh-CN" altLang="en-US" sz="2000" dirty="0" smtClean="0"/>
              <a:t>核</a:t>
            </a:r>
            <a:r>
              <a:rPr lang="en-US" altLang="zh-CN" sz="2000" dirty="0" smtClean="0"/>
              <a:t>,</a:t>
            </a:r>
            <a:r>
              <a:rPr lang="zh-CN" altLang="en-US" sz="2000" dirty="0" smtClean="0"/>
              <a:t>卷</a:t>
            </a:r>
            <a:r>
              <a:rPr lang="zh-CN" altLang="en-US" sz="2000" dirty="0"/>
              <a:t>积核大小</a:t>
            </a:r>
            <a:r>
              <a:rPr lang="en-US" altLang="zh-CN" sz="2000" dirty="0" smtClean="0"/>
              <a:t>5</a:t>
            </a:r>
            <a:r>
              <a:rPr lang="en-US" altLang="zh-CN" sz="2000" dirty="0"/>
              <a:t>×</a:t>
            </a:r>
            <a:r>
              <a:rPr lang="en-US" altLang="zh-CN" sz="2000" dirty="0" smtClean="0"/>
              <a:t>5</a:t>
            </a:r>
            <a:r>
              <a:rPr lang="zh-CN" altLang="en-US" sz="2000" dirty="0" smtClean="0"/>
              <a:t>，</a:t>
            </a:r>
            <a:r>
              <a:rPr lang="en-US" altLang="zh-CN" sz="2000" dirty="0" smtClean="0"/>
              <a:t> </a:t>
            </a:r>
            <a:endParaRPr lang="en-US" altLang="zh-CN" sz="2000" dirty="0"/>
          </a:p>
          <a:p>
            <a:pPr lvl="1"/>
            <a:r>
              <a:rPr lang="zh-CN" altLang="en-US" sz="2000" dirty="0" smtClean="0"/>
              <a:t>每个特征图中每个神经元与</a:t>
            </a:r>
            <a:r>
              <a:rPr lang="en-US" altLang="zh-CN" sz="2000" dirty="0" smtClean="0"/>
              <a:t>S2</a:t>
            </a:r>
            <a:r>
              <a:rPr lang="zh-CN" altLang="en-US" sz="2000" dirty="0" smtClean="0"/>
              <a:t>层多个特征图</a:t>
            </a:r>
            <a:r>
              <a:rPr lang="en-US" altLang="zh-CN" sz="2000" dirty="0" smtClean="0"/>
              <a:t>5x5</a:t>
            </a:r>
            <a:r>
              <a:rPr lang="zh-CN" altLang="en-US" sz="2000" dirty="0" smtClean="0"/>
              <a:t>的邻域相连，得到</a:t>
            </a:r>
            <a:r>
              <a:rPr lang="en-US" altLang="zh-CN" sz="2000" dirty="0" smtClean="0"/>
              <a:t>10</a:t>
            </a:r>
            <a:r>
              <a:rPr lang="en-US" altLang="zh-CN" sz="2000" dirty="0"/>
              <a:t>×</a:t>
            </a:r>
            <a:r>
              <a:rPr lang="en-US" altLang="zh-CN" sz="2000" dirty="0" smtClean="0"/>
              <a:t>10</a:t>
            </a:r>
            <a:r>
              <a:rPr lang="zh-CN" altLang="en-US" sz="2000" dirty="0" smtClean="0"/>
              <a:t>的特征图</a:t>
            </a:r>
            <a:endParaRPr lang="en-US" altLang="zh-CN" sz="2000" dirty="0" smtClean="0"/>
          </a:p>
          <a:p>
            <a:pPr lvl="1"/>
            <a:r>
              <a:rPr lang="zh-CN" altLang="en-US" sz="2000" dirty="0"/>
              <a:t>参</a:t>
            </a:r>
            <a:r>
              <a:rPr lang="zh-CN" altLang="en-US" sz="2000" dirty="0" smtClean="0"/>
              <a:t>数数目</a:t>
            </a:r>
            <a:r>
              <a:rPr lang="en-US" altLang="zh-CN" sz="2000" dirty="0" smtClean="0"/>
              <a:t>: </a:t>
            </a:r>
            <a:r>
              <a:rPr lang="zh-CN" altLang="en-US" sz="2000" dirty="0"/>
              <a:t>（</a:t>
            </a:r>
            <a:r>
              <a:rPr lang="en-US" altLang="zh-CN" sz="2000" dirty="0"/>
              <a:t>5×5</a:t>
            </a:r>
            <a:r>
              <a:rPr lang="en-US" altLang="zh-CN" sz="2000" dirty="0">
                <a:solidFill>
                  <a:srgbClr val="FF0000"/>
                </a:solidFill>
              </a:rPr>
              <a:t>×3</a:t>
            </a:r>
            <a:r>
              <a:rPr lang="en-US" altLang="zh-CN" sz="2000" dirty="0"/>
              <a:t>+1</a:t>
            </a:r>
            <a:r>
              <a:rPr lang="zh-CN" altLang="en-US" sz="2000" dirty="0"/>
              <a:t>）</a:t>
            </a:r>
            <a:r>
              <a:rPr lang="en-US" altLang="zh-CN" sz="2000" dirty="0"/>
              <a:t>×6 +</a:t>
            </a:r>
            <a:r>
              <a:rPr lang="zh-CN" altLang="en-US" sz="2000" dirty="0"/>
              <a:t>（</a:t>
            </a:r>
            <a:r>
              <a:rPr lang="en-US" altLang="zh-CN" sz="2000" dirty="0"/>
              <a:t>5×5</a:t>
            </a:r>
            <a:r>
              <a:rPr lang="en-US" altLang="zh-CN" sz="2000" dirty="0">
                <a:solidFill>
                  <a:srgbClr val="FF0000"/>
                </a:solidFill>
              </a:rPr>
              <a:t>×4</a:t>
            </a:r>
            <a:r>
              <a:rPr lang="en-US" altLang="zh-CN" sz="2000" dirty="0"/>
              <a:t>+1</a:t>
            </a:r>
            <a:r>
              <a:rPr lang="zh-CN" altLang="en-US" sz="2000" dirty="0"/>
              <a:t>）</a:t>
            </a:r>
            <a:r>
              <a:rPr lang="en-US" altLang="zh-CN" sz="2000" dirty="0"/>
              <a:t>×9 +5×5</a:t>
            </a:r>
            <a:r>
              <a:rPr lang="en-US" altLang="zh-CN" sz="2000" dirty="0">
                <a:solidFill>
                  <a:srgbClr val="FF0000"/>
                </a:solidFill>
              </a:rPr>
              <a:t>×6</a:t>
            </a:r>
            <a:r>
              <a:rPr lang="en-US" altLang="zh-CN" sz="2000" dirty="0"/>
              <a:t>+1 = 1516</a:t>
            </a:r>
          </a:p>
          <a:p>
            <a:pPr lvl="1"/>
            <a:r>
              <a:rPr lang="zh-CN" altLang="en-US" sz="2000" dirty="0"/>
              <a:t>连接数</a:t>
            </a:r>
            <a:r>
              <a:rPr lang="zh-CN" altLang="en-US" sz="2000" dirty="0" smtClean="0"/>
              <a:t>目：</a:t>
            </a:r>
            <a:r>
              <a:rPr lang="en-US" altLang="zh-CN" sz="2000" dirty="0" smtClean="0"/>
              <a:t>10×10</a:t>
            </a:r>
            <a:r>
              <a:rPr lang="en-US" altLang="zh-CN" sz="2000" dirty="0"/>
              <a:t>×</a:t>
            </a:r>
            <a:r>
              <a:rPr lang="en-US" altLang="zh-CN" sz="2000" dirty="0" smtClean="0"/>
              <a:t>1516=151600</a:t>
            </a:r>
            <a:endParaRPr lang="en-US" altLang="zh-CN" sz="2000" dirty="0"/>
          </a:p>
          <a:p>
            <a:pPr marL="0" indent="0">
              <a:buNone/>
            </a:pPr>
            <a:endParaRPr lang="en-US" altLang="zh-CN" sz="2400" dirty="0"/>
          </a:p>
        </p:txBody>
      </p:sp>
      <p:grpSp>
        <p:nvGrpSpPr>
          <p:cNvPr id="44" name="Group 43"/>
          <p:cNvGrpSpPr/>
          <p:nvPr/>
        </p:nvGrpSpPr>
        <p:grpSpPr>
          <a:xfrm>
            <a:off x="1326383" y="3512856"/>
            <a:ext cx="9881413" cy="2941439"/>
            <a:chOff x="800602" y="2898685"/>
            <a:chExt cx="10810373" cy="3656006"/>
          </a:xfrm>
        </p:grpSpPr>
        <p:sp>
          <p:nvSpPr>
            <p:cNvPr id="45" name="TextBox 44"/>
            <p:cNvSpPr txBox="1"/>
            <p:nvPr/>
          </p:nvSpPr>
          <p:spPr>
            <a:xfrm>
              <a:off x="10315574" y="5321891"/>
              <a:ext cx="202098" cy="459054"/>
            </a:xfrm>
            <a:prstGeom prst="rect">
              <a:avLst/>
            </a:prstGeom>
            <a:noFill/>
          </p:spPr>
          <p:txBody>
            <a:bodyPr wrap="none" rtlCol="0">
              <a:spAutoFit/>
            </a:bodyPr>
            <a:lstStyle/>
            <a:p>
              <a:endParaRPr lang="zh-CN" altLang="en-US" dirty="0"/>
            </a:p>
          </p:txBody>
        </p:sp>
        <p:pic>
          <p:nvPicPr>
            <p:cNvPr id="46" name="Picture 45"/>
            <p:cNvPicPr>
              <a:picLocks noChangeAspect="1"/>
            </p:cNvPicPr>
            <p:nvPr/>
          </p:nvPicPr>
          <p:blipFill>
            <a:blip r:embed="rId3"/>
            <a:stretch>
              <a:fillRect/>
            </a:stretch>
          </p:blipFill>
          <p:spPr>
            <a:xfrm>
              <a:off x="800602" y="3254966"/>
              <a:ext cx="10553700" cy="2876550"/>
            </a:xfrm>
            <a:prstGeom prst="rect">
              <a:avLst/>
            </a:prstGeom>
          </p:spPr>
        </p:pic>
        <p:sp>
          <p:nvSpPr>
            <p:cNvPr id="47" name="TextBox 46"/>
            <p:cNvSpPr txBox="1"/>
            <p:nvPr/>
          </p:nvSpPr>
          <p:spPr>
            <a:xfrm>
              <a:off x="1247775" y="3142058"/>
              <a:ext cx="819150" cy="459054"/>
            </a:xfrm>
            <a:prstGeom prst="rect">
              <a:avLst/>
            </a:prstGeom>
            <a:noFill/>
          </p:spPr>
          <p:txBody>
            <a:bodyPr wrap="square" rtlCol="0">
              <a:spAutoFit/>
            </a:bodyPr>
            <a:lstStyle/>
            <a:p>
              <a:r>
                <a:rPr lang="zh-CN" altLang="en-US" dirty="0"/>
                <a:t>输入</a:t>
              </a:r>
            </a:p>
          </p:txBody>
        </p:sp>
        <p:sp>
          <p:nvSpPr>
            <p:cNvPr id="48" name="TextBox 47"/>
            <p:cNvSpPr txBox="1"/>
            <p:nvPr/>
          </p:nvSpPr>
          <p:spPr>
            <a:xfrm>
              <a:off x="2419350" y="6059757"/>
              <a:ext cx="819150" cy="459054"/>
            </a:xfrm>
            <a:prstGeom prst="rect">
              <a:avLst/>
            </a:prstGeom>
            <a:noFill/>
          </p:spPr>
          <p:txBody>
            <a:bodyPr wrap="square" rtlCol="0">
              <a:spAutoFit/>
            </a:bodyPr>
            <a:lstStyle/>
            <a:p>
              <a:r>
                <a:rPr lang="zh-CN" altLang="en-US" dirty="0" smtClean="0"/>
                <a:t>卷积</a:t>
              </a:r>
              <a:endParaRPr lang="zh-CN" altLang="en-US" dirty="0"/>
            </a:p>
          </p:txBody>
        </p:sp>
        <p:sp>
          <p:nvSpPr>
            <p:cNvPr id="49" name="TextBox 48"/>
            <p:cNvSpPr txBox="1"/>
            <p:nvPr/>
          </p:nvSpPr>
          <p:spPr>
            <a:xfrm>
              <a:off x="4191000" y="6059757"/>
              <a:ext cx="1019175" cy="459054"/>
            </a:xfrm>
            <a:prstGeom prst="rect">
              <a:avLst/>
            </a:prstGeom>
            <a:noFill/>
          </p:spPr>
          <p:txBody>
            <a:bodyPr wrap="square" rtlCol="0">
              <a:spAutoFit/>
            </a:bodyPr>
            <a:lstStyle/>
            <a:p>
              <a:r>
                <a:rPr lang="zh-CN" altLang="en-US" dirty="0"/>
                <a:t>下采样</a:t>
              </a:r>
            </a:p>
          </p:txBody>
        </p:sp>
        <p:sp>
          <p:nvSpPr>
            <p:cNvPr id="50" name="TextBox 49"/>
            <p:cNvSpPr txBox="1"/>
            <p:nvPr/>
          </p:nvSpPr>
          <p:spPr>
            <a:xfrm>
              <a:off x="5838825" y="6095637"/>
              <a:ext cx="819150" cy="459054"/>
            </a:xfrm>
            <a:prstGeom prst="rect">
              <a:avLst/>
            </a:prstGeom>
            <a:noFill/>
          </p:spPr>
          <p:txBody>
            <a:bodyPr wrap="square" rtlCol="0">
              <a:spAutoFit/>
            </a:bodyPr>
            <a:lstStyle/>
            <a:p>
              <a:r>
                <a:rPr lang="zh-CN" altLang="en-US" dirty="0" smtClean="0"/>
                <a:t>卷积</a:t>
              </a:r>
              <a:endParaRPr lang="zh-CN" altLang="en-US" dirty="0"/>
            </a:p>
          </p:txBody>
        </p:sp>
        <p:sp>
          <p:nvSpPr>
            <p:cNvPr id="51" name="TextBox 50"/>
            <p:cNvSpPr txBox="1"/>
            <p:nvPr/>
          </p:nvSpPr>
          <p:spPr>
            <a:xfrm>
              <a:off x="7048752" y="6095637"/>
              <a:ext cx="1019175" cy="459054"/>
            </a:xfrm>
            <a:prstGeom prst="rect">
              <a:avLst/>
            </a:prstGeom>
            <a:noFill/>
          </p:spPr>
          <p:txBody>
            <a:bodyPr wrap="square" rtlCol="0">
              <a:spAutoFit/>
            </a:bodyPr>
            <a:lstStyle/>
            <a:p>
              <a:r>
                <a:rPr lang="zh-CN" altLang="en-US" dirty="0"/>
                <a:t>下采样</a:t>
              </a:r>
            </a:p>
          </p:txBody>
        </p:sp>
        <p:sp>
          <p:nvSpPr>
            <p:cNvPr id="52" name="TextBox 51"/>
            <p:cNvSpPr txBox="1"/>
            <p:nvPr/>
          </p:nvSpPr>
          <p:spPr>
            <a:xfrm>
              <a:off x="8511215" y="6095637"/>
              <a:ext cx="1099510" cy="459054"/>
            </a:xfrm>
            <a:prstGeom prst="rect">
              <a:avLst/>
            </a:prstGeom>
            <a:noFill/>
          </p:spPr>
          <p:txBody>
            <a:bodyPr wrap="square" rtlCol="0">
              <a:spAutoFit/>
            </a:bodyPr>
            <a:lstStyle/>
            <a:p>
              <a:r>
                <a:rPr lang="zh-CN" altLang="en-US" dirty="0" smtClean="0"/>
                <a:t>全</a:t>
              </a:r>
              <a:r>
                <a:rPr lang="zh-CN" altLang="en-US" dirty="0"/>
                <a:t>连接</a:t>
              </a:r>
            </a:p>
          </p:txBody>
        </p:sp>
        <p:sp>
          <p:nvSpPr>
            <p:cNvPr id="53" name="TextBox 52"/>
            <p:cNvSpPr txBox="1"/>
            <p:nvPr/>
          </p:nvSpPr>
          <p:spPr>
            <a:xfrm>
              <a:off x="10139864" y="5809410"/>
              <a:ext cx="1471111" cy="459054"/>
            </a:xfrm>
            <a:prstGeom prst="rect">
              <a:avLst/>
            </a:prstGeom>
            <a:noFill/>
          </p:spPr>
          <p:txBody>
            <a:bodyPr wrap="square" rtlCol="0">
              <a:spAutoFit/>
            </a:bodyPr>
            <a:lstStyle/>
            <a:p>
              <a:r>
                <a:rPr lang="zh-CN" altLang="en-US" dirty="0" smtClean="0"/>
                <a:t>高斯连接</a:t>
              </a:r>
              <a:endParaRPr lang="zh-CN" altLang="en-US" dirty="0"/>
            </a:p>
          </p:txBody>
        </p:sp>
        <p:sp>
          <p:nvSpPr>
            <p:cNvPr id="54" name="TextBox 53"/>
            <p:cNvSpPr txBox="1"/>
            <p:nvPr/>
          </p:nvSpPr>
          <p:spPr>
            <a:xfrm>
              <a:off x="2638425" y="3088734"/>
              <a:ext cx="1771648" cy="459054"/>
            </a:xfrm>
            <a:prstGeom prst="rect">
              <a:avLst/>
            </a:prstGeom>
            <a:noFill/>
          </p:spPr>
          <p:txBody>
            <a:bodyPr wrap="square" rtlCol="0">
              <a:spAutoFit/>
            </a:bodyPr>
            <a:lstStyle/>
            <a:p>
              <a:r>
                <a:rPr lang="en-US" altLang="zh-CN" dirty="0" smtClean="0"/>
                <a:t>C1: </a:t>
              </a:r>
              <a:r>
                <a:rPr lang="zh-CN" altLang="en-US" dirty="0" smtClean="0"/>
                <a:t>特征图</a:t>
              </a:r>
              <a:endParaRPr lang="en-US" altLang="zh-CN" dirty="0" smtClean="0"/>
            </a:p>
          </p:txBody>
        </p:sp>
        <p:sp>
          <p:nvSpPr>
            <p:cNvPr id="55" name="TextBox 54"/>
            <p:cNvSpPr txBox="1"/>
            <p:nvPr/>
          </p:nvSpPr>
          <p:spPr>
            <a:xfrm>
              <a:off x="8591550" y="3326724"/>
              <a:ext cx="2095500" cy="459054"/>
            </a:xfrm>
            <a:prstGeom prst="rect">
              <a:avLst/>
            </a:prstGeom>
            <a:noFill/>
          </p:spPr>
          <p:txBody>
            <a:bodyPr wrap="square" rtlCol="0">
              <a:spAutoFit/>
            </a:bodyPr>
            <a:lstStyle/>
            <a:p>
              <a:r>
                <a:rPr lang="zh-CN" altLang="en-US" dirty="0"/>
                <a:t>输</a:t>
              </a:r>
              <a:r>
                <a:rPr lang="zh-CN" altLang="en-US" dirty="0" smtClean="0"/>
                <a:t>出：</a:t>
              </a:r>
              <a:r>
                <a:rPr lang="en-US" altLang="zh-CN" dirty="0" smtClean="0"/>
                <a:t>10</a:t>
              </a:r>
              <a:r>
                <a:rPr lang="zh-CN" altLang="en-US" dirty="0" smtClean="0"/>
                <a:t>维向量</a:t>
              </a:r>
              <a:endParaRPr lang="zh-CN" altLang="en-US" dirty="0"/>
            </a:p>
          </p:txBody>
        </p:sp>
        <p:sp>
          <p:nvSpPr>
            <p:cNvPr id="56" name="TextBox 55"/>
            <p:cNvSpPr txBox="1"/>
            <p:nvPr/>
          </p:nvSpPr>
          <p:spPr>
            <a:xfrm>
              <a:off x="4552680" y="2898685"/>
              <a:ext cx="1771648" cy="459054"/>
            </a:xfrm>
            <a:prstGeom prst="rect">
              <a:avLst/>
            </a:prstGeom>
            <a:noFill/>
          </p:spPr>
          <p:txBody>
            <a:bodyPr wrap="square" rtlCol="0">
              <a:spAutoFit/>
            </a:bodyPr>
            <a:lstStyle/>
            <a:p>
              <a:r>
                <a:rPr lang="en-US" altLang="zh-CN" dirty="0" smtClean="0"/>
                <a:t>C3: </a:t>
              </a:r>
              <a:r>
                <a:rPr lang="zh-CN" altLang="en-US" dirty="0" smtClean="0"/>
                <a:t>特征图</a:t>
              </a:r>
              <a:endParaRPr lang="en-US" altLang="zh-CN" dirty="0" smtClean="0"/>
            </a:p>
          </p:txBody>
        </p:sp>
      </p:grpSp>
      <p:sp>
        <p:nvSpPr>
          <p:cNvPr id="10" name="Rectangle 9"/>
          <p:cNvSpPr/>
          <p:nvPr/>
        </p:nvSpPr>
        <p:spPr>
          <a:xfrm>
            <a:off x="4762531" y="3502355"/>
            <a:ext cx="2275083" cy="2894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23"/>
          <p:cNvGrpSpPr/>
          <p:nvPr/>
        </p:nvGrpSpPr>
        <p:grpSpPr>
          <a:xfrm>
            <a:off x="5441915" y="4837545"/>
            <a:ext cx="1609724" cy="621660"/>
            <a:chOff x="5381626" y="4648200"/>
            <a:chExt cx="1609724" cy="621660"/>
          </a:xfrm>
        </p:grpSpPr>
        <p:cxnSp>
          <p:nvCxnSpPr>
            <p:cNvPr id="19" name="Straight Arrow Connector 18"/>
            <p:cNvCxnSpPr/>
            <p:nvPr/>
          </p:nvCxnSpPr>
          <p:spPr>
            <a:xfrm flipH="1" flipV="1">
              <a:off x="5381626" y="4648200"/>
              <a:ext cx="1609724" cy="6216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505450" y="5200650"/>
              <a:ext cx="1485900" cy="69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156835" y="4652520"/>
            <a:ext cx="1609724" cy="621660"/>
            <a:chOff x="5381626" y="4648200"/>
            <a:chExt cx="1609724" cy="621660"/>
          </a:xfrm>
        </p:grpSpPr>
        <p:cxnSp>
          <p:nvCxnSpPr>
            <p:cNvPr id="26" name="Straight Arrow Connector 25"/>
            <p:cNvCxnSpPr/>
            <p:nvPr/>
          </p:nvCxnSpPr>
          <p:spPr>
            <a:xfrm flipH="1" flipV="1">
              <a:off x="5381626" y="4648200"/>
              <a:ext cx="1609724" cy="62166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666707" y="4894765"/>
              <a:ext cx="1324643" cy="37509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075510" y="3974232"/>
            <a:ext cx="602773" cy="1067113"/>
            <a:chOff x="6918379" y="5269860"/>
            <a:chExt cx="602773" cy="1067113"/>
          </a:xfrm>
        </p:grpSpPr>
        <p:cxnSp>
          <p:nvCxnSpPr>
            <p:cNvPr id="30" name="Straight Arrow Connector 29"/>
            <p:cNvCxnSpPr/>
            <p:nvPr/>
          </p:nvCxnSpPr>
          <p:spPr>
            <a:xfrm flipH="1">
              <a:off x="6918379" y="5269860"/>
              <a:ext cx="72971" cy="583687"/>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991350" y="5269860"/>
              <a:ext cx="529802" cy="1067113"/>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310606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8332B9-9718-426D-BFDF-7DA0AC2CF757}"/>
              </a:ext>
            </a:extLst>
          </p:cNvPr>
          <p:cNvSpPr>
            <a:spLocks noGrp="1"/>
          </p:cNvSpPr>
          <p:nvPr>
            <p:ph type="title"/>
          </p:nvPr>
        </p:nvSpPr>
        <p:spPr>
          <a:xfrm>
            <a:off x="909447" y="254108"/>
            <a:ext cx="7886700" cy="994172"/>
          </a:xfrm>
        </p:spPr>
        <p:txBody>
          <a:bodyPr/>
          <a:lstStyle/>
          <a:p>
            <a:r>
              <a:rPr lang="zh-CN" altLang="en-US" dirty="0"/>
              <a:t>目录</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542832196"/>
              </p:ext>
            </p:extLst>
          </p:nvPr>
        </p:nvGraphicFramePr>
        <p:xfrm>
          <a:off x="909447" y="1329070"/>
          <a:ext cx="9574256" cy="4593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087282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178472" y="3324225"/>
            <a:ext cx="10029323" cy="3083494"/>
            <a:chOff x="800602" y="2885634"/>
            <a:chExt cx="10810373" cy="3646807"/>
          </a:xfrm>
        </p:grpSpPr>
        <p:sp>
          <p:nvSpPr>
            <p:cNvPr id="19" name="TextBox 18"/>
            <p:cNvSpPr txBox="1"/>
            <p:nvPr/>
          </p:nvSpPr>
          <p:spPr>
            <a:xfrm>
              <a:off x="10315576" y="5321890"/>
              <a:ext cx="199117" cy="436804"/>
            </a:xfrm>
            <a:prstGeom prst="rect">
              <a:avLst/>
            </a:prstGeom>
            <a:noFill/>
          </p:spPr>
          <p:txBody>
            <a:bodyPr wrap="none" rtlCol="0">
              <a:spAutoFit/>
            </a:bodyPr>
            <a:lstStyle/>
            <a:p>
              <a:endParaRPr lang="zh-CN" altLang="en-US" dirty="0"/>
            </a:p>
          </p:txBody>
        </p:sp>
        <p:pic>
          <p:nvPicPr>
            <p:cNvPr id="20" name="Picture 19"/>
            <p:cNvPicPr>
              <a:picLocks noChangeAspect="1"/>
            </p:cNvPicPr>
            <p:nvPr/>
          </p:nvPicPr>
          <p:blipFill>
            <a:blip r:embed="rId3"/>
            <a:stretch>
              <a:fillRect/>
            </a:stretch>
          </p:blipFill>
          <p:spPr>
            <a:xfrm>
              <a:off x="800602" y="3254966"/>
              <a:ext cx="10553700" cy="2876550"/>
            </a:xfrm>
            <a:prstGeom prst="rect">
              <a:avLst/>
            </a:prstGeom>
          </p:spPr>
        </p:pic>
        <p:sp>
          <p:nvSpPr>
            <p:cNvPr id="21" name="TextBox 20"/>
            <p:cNvSpPr txBox="1"/>
            <p:nvPr/>
          </p:nvSpPr>
          <p:spPr>
            <a:xfrm>
              <a:off x="1247776" y="3142058"/>
              <a:ext cx="819150" cy="436804"/>
            </a:xfrm>
            <a:prstGeom prst="rect">
              <a:avLst/>
            </a:prstGeom>
            <a:noFill/>
          </p:spPr>
          <p:txBody>
            <a:bodyPr wrap="square" rtlCol="0">
              <a:spAutoFit/>
            </a:bodyPr>
            <a:lstStyle/>
            <a:p>
              <a:r>
                <a:rPr lang="zh-CN" altLang="en-US" dirty="0"/>
                <a:t>输入</a:t>
              </a:r>
            </a:p>
          </p:txBody>
        </p:sp>
        <p:sp>
          <p:nvSpPr>
            <p:cNvPr id="22" name="TextBox 21"/>
            <p:cNvSpPr txBox="1"/>
            <p:nvPr/>
          </p:nvSpPr>
          <p:spPr>
            <a:xfrm>
              <a:off x="2419350" y="6059758"/>
              <a:ext cx="819150" cy="436804"/>
            </a:xfrm>
            <a:prstGeom prst="rect">
              <a:avLst/>
            </a:prstGeom>
            <a:noFill/>
          </p:spPr>
          <p:txBody>
            <a:bodyPr wrap="square" rtlCol="0">
              <a:spAutoFit/>
            </a:bodyPr>
            <a:lstStyle/>
            <a:p>
              <a:r>
                <a:rPr lang="zh-CN" altLang="en-US" dirty="0" smtClean="0">
                  <a:solidFill>
                    <a:srgbClr val="FF0000"/>
                  </a:solidFill>
                </a:rPr>
                <a:t>卷积</a:t>
              </a:r>
              <a:endParaRPr lang="zh-CN" altLang="en-US" dirty="0">
                <a:solidFill>
                  <a:srgbClr val="FF0000"/>
                </a:solidFill>
              </a:endParaRPr>
            </a:p>
          </p:txBody>
        </p:sp>
        <p:sp>
          <p:nvSpPr>
            <p:cNvPr id="23" name="TextBox 22"/>
            <p:cNvSpPr txBox="1"/>
            <p:nvPr/>
          </p:nvSpPr>
          <p:spPr>
            <a:xfrm>
              <a:off x="4191000" y="6059758"/>
              <a:ext cx="1019175" cy="436804"/>
            </a:xfrm>
            <a:prstGeom prst="rect">
              <a:avLst/>
            </a:prstGeom>
            <a:noFill/>
          </p:spPr>
          <p:txBody>
            <a:bodyPr wrap="square" rtlCol="0">
              <a:spAutoFit/>
            </a:bodyPr>
            <a:lstStyle/>
            <a:p>
              <a:r>
                <a:rPr lang="zh-CN" altLang="en-US" dirty="0"/>
                <a:t>下采样</a:t>
              </a:r>
            </a:p>
          </p:txBody>
        </p:sp>
        <p:sp>
          <p:nvSpPr>
            <p:cNvPr id="24" name="TextBox 23"/>
            <p:cNvSpPr txBox="1"/>
            <p:nvPr/>
          </p:nvSpPr>
          <p:spPr>
            <a:xfrm>
              <a:off x="5838825" y="6095637"/>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25" name="TextBox 24"/>
            <p:cNvSpPr txBox="1"/>
            <p:nvPr/>
          </p:nvSpPr>
          <p:spPr>
            <a:xfrm>
              <a:off x="7048751" y="6095637"/>
              <a:ext cx="1019175" cy="436804"/>
            </a:xfrm>
            <a:prstGeom prst="rect">
              <a:avLst/>
            </a:prstGeom>
            <a:noFill/>
          </p:spPr>
          <p:txBody>
            <a:bodyPr wrap="square" rtlCol="0">
              <a:spAutoFit/>
            </a:bodyPr>
            <a:lstStyle/>
            <a:p>
              <a:r>
                <a:rPr lang="zh-CN" altLang="en-US" dirty="0"/>
                <a:t>下采样</a:t>
              </a:r>
            </a:p>
          </p:txBody>
        </p:sp>
        <p:sp>
          <p:nvSpPr>
            <p:cNvPr id="26" name="TextBox 25"/>
            <p:cNvSpPr txBox="1"/>
            <p:nvPr/>
          </p:nvSpPr>
          <p:spPr>
            <a:xfrm>
              <a:off x="8511214" y="6095637"/>
              <a:ext cx="1099510" cy="436804"/>
            </a:xfrm>
            <a:prstGeom prst="rect">
              <a:avLst/>
            </a:prstGeom>
            <a:noFill/>
          </p:spPr>
          <p:txBody>
            <a:bodyPr wrap="square" rtlCol="0">
              <a:spAutoFit/>
            </a:bodyPr>
            <a:lstStyle/>
            <a:p>
              <a:r>
                <a:rPr lang="zh-CN" altLang="en-US" dirty="0" smtClean="0"/>
                <a:t>全</a:t>
              </a:r>
              <a:r>
                <a:rPr lang="zh-CN" altLang="en-US" dirty="0"/>
                <a:t>连接</a:t>
              </a:r>
            </a:p>
          </p:txBody>
        </p:sp>
        <p:sp>
          <p:nvSpPr>
            <p:cNvPr id="27" name="TextBox 26"/>
            <p:cNvSpPr txBox="1"/>
            <p:nvPr/>
          </p:nvSpPr>
          <p:spPr>
            <a:xfrm>
              <a:off x="10139864" y="5809410"/>
              <a:ext cx="1471111" cy="436804"/>
            </a:xfrm>
            <a:prstGeom prst="rect">
              <a:avLst/>
            </a:prstGeom>
            <a:noFill/>
          </p:spPr>
          <p:txBody>
            <a:bodyPr wrap="square" rtlCol="0">
              <a:spAutoFit/>
            </a:bodyPr>
            <a:lstStyle/>
            <a:p>
              <a:r>
                <a:rPr lang="zh-CN" altLang="en-US" dirty="0" smtClean="0"/>
                <a:t>高斯连接</a:t>
              </a:r>
              <a:endParaRPr lang="zh-CN" altLang="en-US" dirty="0"/>
            </a:p>
          </p:txBody>
        </p:sp>
        <p:sp>
          <p:nvSpPr>
            <p:cNvPr id="28" name="TextBox 27"/>
            <p:cNvSpPr txBox="1"/>
            <p:nvPr/>
          </p:nvSpPr>
          <p:spPr>
            <a:xfrm>
              <a:off x="2638425" y="3088734"/>
              <a:ext cx="1771648" cy="436804"/>
            </a:xfrm>
            <a:prstGeom prst="rect">
              <a:avLst/>
            </a:prstGeom>
            <a:noFill/>
          </p:spPr>
          <p:txBody>
            <a:bodyPr wrap="square" rtlCol="0">
              <a:spAutoFit/>
            </a:bodyPr>
            <a:lstStyle/>
            <a:p>
              <a:r>
                <a:rPr lang="en-US" altLang="zh-CN" dirty="0" smtClean="0">
                  <a:solidFill>
                    <a:srgbClr val="FF0000"/>
                  </a:solidFill>
                </a:rPr>
                <a:t>C1: </a:t>
              </a:r>
              <a:r>
                <a:rPr lang="zh-CN" altLang="en-US" dirty="0" smtClean="0">
                  <a:solidFill>
                    <a:srgbClr val="FF0000"/>
                  </a:solidFill>
                </a:rPr>
                <a:t>特征图</a:t>
              </a:r>
              <a:endParaRPr lang="en-US" altLang="zh-CN" dirty="0" smtClean="0">
                <a:solidFill>
                  <a:srgbClr val="FF0000"/>
                </a:solidFill>
              </a:endParaRPr>
            </a:p>
          </p:txBody>
        </p:sp>
        <p:sp>
          <p:nvSpPr>
            <p:cNvPr id="29" name="TextBox 28"/>
            <p:cNvSpPr txBox="1"/>
            <p:nvPr/>
          </p:nvSpPr>
          <p:spPr>
            <a:xfrm>
              <a:off x="8591551" y="3326724"/>
              <a:ext cx="2095500" cy="436804"/>
            </a:xfrm>
            <a:prstGeom prst="rect">
              <a:avLst/>
            </a:prstGeom>
            <a:noFill/>
          </p:spPr>
          <p:txBody>
            <a:bodyPr wrap="square" rtlCol="0">
              <a:spAutoFit/>
            </a:bodyPr>
            <a:lstStyle/>
            <a:p>
              <a:r>
                <a:rPr lang="zh-CN" altLang="en-US" dirty="0"/>
                <a:t>输</a:t>
              </a:r>
              <a:r>
                <a:rPr lang="zh-CN" altLang="en-US" dirty="0" smtClean="0"/>
                <a:t>出：</a:t>
              </a:r>
              <a:r>
                <a:rPr lang="en-US" altLang="zh-CN" dirty="0" smtClean="0"/>
                <a:t>10</a:t>
              </a:r>
              <a:r>
                <a:rPr lang="zh-CN" altLang="en-US" dirty="0" smtClean="0"/>
                <a:t>维向量</a:t>
              </a:r>
              <a:endParaRPr lang="zh-CN" altLang="en-US" dirty="0"/>
            </a:p>
          </p:txBody>
        </p:sp>
        <p:sp>
          <p:nvSpPr>
            <p:cNvPr id="30" name="TextBox 29"/>
            <p:cNvSpPr txBox="1"/>
            <p:nvPr/>
          </p:nvSpPr>
          <p:spPr>
            <a:xfrm>
              <a:off x="4410075" y="2885634"/>
              <a:ext cx="1771648" cy="436804"/>
            </a:xfrm>
            <a:prstGeom prst="rect">
              <a:avLst/>
            </a:prstGeom>
            <a:noFill/>
          </p:spPr>
          <p:txBody>
            <a:bodyPr wrap="square" rtlCol="0">
              <a:spAutoFit/>
            </a:bodyPr>
            <a:lstStyle/>
            <a:p>
              <a:r>
                <a:rPr lang="en-US" altLang="zh-CN" dirty="0" smtClean="0"/>
                <a:t>C3: </a:t>
              </a:r>
              <a:r>
                <a:rPr lang="zh-CN" altLang="en-US" dirty="0" smtClean="0"/>
                <a:t>特征图</a:t>
              </a:r>
              <a:endParaRPr lang="en-US" altLang="zh-CN" dirty="0" smtClean="0"/>
            </a:p>
          </p:txBody>
        </p:sp>
      </p:grpSp>
      <p:sp>
        <p:nvSpPr>
          <p:cNvPr id="3" name="Content Placeholder 2"/>
          <p:cNvSpPr>
            <a:spLocks noGrp="1"/>
          </p:cNvSpPr>
          <p:nvPr>
            <p:ph idx="1"/>
          </p:nvPr>
        </p:nvSpPr>
        <p:spPr>
          <a:xfrm>
            <a:off x="609601" y="1322393"/>
            <a:ext cx="7796924" cy="5142576"/>
          </a:xfrm>
        </p:spPr>
        <p:txBody>
          <a:bodyPr>
            <a:normAutofit/>
          </a:bodyPr>
          <a:lstStyle/>
          <a:p>
            <a:r>
              <a:rPr lang="en-US" altLang="zh-CN" sz="2400" b="1" dirty="0" smtClean="0"/>
              <a:t>S4</a:t>
            </a:r>
            <a:r>
              <a:rPr lang="zh-CN" altLang="en-US" sz="2400" b="1" dirty="0" smtClean="0"/>
              <a:t>层：下</a:t>
            </a:r>
            <a:r>
              <a:rPr lang="zh-CN" altLang="en-US" sz="2400" b="1" dirty="0"/>
              <a:t>采样层</a:t>
            </a:r>
            <a:r>
              <a:rPr lang="en-US" altLang="zh-CN" sz="2400" b="1" dirty="0"/>
              <a:t>/</a:t>
            </a:r>
            <a:r>
              <a:rPr lang="zh-CN" altLang="en-US" sz="2400" b="1" dirty="0"/>
              <a:t>池化层</a:t>
            </a:r>
            <a:endParaRPr lang="en-US" altLang="zh-CN" sz="2400" b="1" dirty="0" smtClean="0"/>
          </a:p>
          <a:p>
            <a:pPr lvl="1"/>
            <a:r>
              <a:rPr lang="en-US" altLang="zh-CN" sz="2000" dirty="0" smtClean="0"/>
              <a:t>16</a:t>
            </a:r>
            <a:r>
              <a:rPr lang="zh-CN" altLang="en-US" sz="2000" dirty="0" smtClean="0"/>
              <a:t>个特征图，</a:t>
            </a:r>
            <a:r>
              <a:rPr lang="zh-CN" altLang="en-US" sz="2000" dirty="0"/>
              <a:t>池</a:t>
            </a:r>
            <a:r>
              <a:rPr lang="zh-CN" altLang="en-US" sz="2000" dirty="0" smtClean="0"/>
              <a:t>化单元大小</a:t>
            </a:r>
            <a:r>
              <a:rPr lang="en-US" altLang="zh-CN" sz="2000" dirty="0" smtClean="0"/>
              <a:t>2x2</a:t>
            </a:r>
            <a:r>
              <a:rPr lang="zh-CN" altLang="en-US" sz="2000" dirty="0" smtClean="0"/>
              <a:t>，特征图大小</a:t>
            </a:r>
            <a:r>
              <a:rPr lang="en-US" altLang="zh-CN" sz="2000" dirty="0" smtClean="0"/>
              <a:t>5x5 </a:t>
            </a:r>
          </a:p>
          <a:p>
            <a:pPr lvl="1"/>
            <a:r>
              <a:rPr lang="zh-CN" altLang="en-US" sz="2000" dirty="0"/>
              <a:t>连</a:t>
            </a:r>
            <a:r>
              <a:rPr lang="zh-CN" altLang="en-US" sz="2000" dirty="0" smtClean="0"/>
              <a:t>接数目</a:t>
            </a:r>
            <a:r>
              <a:rPr lang="en-US" altLang="zh-CN" sz="2000" dirty="0" smtClean="0"/>
              <a:t>: (2*2+1)*16*(5*5)=2000</a:t>
            </a:r>
            <a:r>
              <a:rPr lang="zh-CN" altLang="en-US" sz="2000" dirty="0" smtClean="0"/>
              <a:t>个 </a:t>
            </a:r>
            <a:endParaRPr lang="en-US" altLang="zh-CN" sz="2000" dirty="0" smtClean="0"/>
          </a:p>
          <a:p>
            <a:pPr lvl="1"/>
            <a:r>
              <a:rPr lang="zh-CN" altLang="en-US" sz="2000" dirty="0"/>
              <a:t>参</a:t>
            </a:r>
            <a:r>
              <a:rPr lang="zh-CN" altLang="en-US" sz="2000" dirty="0" smtClean="0"/>
              <a:t>数数目：每个特征图内共享参数</a:t>
            </a:r>
            <a:r>
              <a:rPr lang="en-US" altLang="zh-CN" sz="2000" dirty="0"/>
              <a:t>(</a:t>
            </a:r>
            <a:r>
              <a:rPr lang="en-US" altLang="zh-CN" sz="2000" dirty="0" err="1"/>
              <a:t>w,b</a:t>
            </a:r>
            <a:r>
              <a:rPr lang="en-US" altLang="zh-CN" sz="2000" dirty="0"/>
              <a:t>) </a:t>
            </a:r>
            <a:r>
              <a:rPr lang="zh-CN" altLang="en-US" sz="2000" dirty="0" smtClean="0"/>
              <a:t>，共</a:t>
            </a:r>
            <a:r>
              <a:rPr lang="en-US" altLang="zh-CN" sz="2000" dirty="0" smtClean="0"/>
              <a:t>2*16=32</a:t>
            </a:r>
            <a:r>
              <a:rPr lang="zh-CN" altLang="en-US" sz="2000" dirty="0" smtClean="0"/>
              <a:t>个参数</a:t>
            </a:r>
            <a:endParaRPr lang="en-US" altLang="zh-CN" sz="2000" dirty="0"/>
          </a:p>
          <a:p>
            <a:pPr marL="0" indent="0">
              <a:buNone/>
            </a:pPr>
            <a:endParaRPr lang="en-US" altLang="zh-CN" sz="2400" dirty="0"/>
          </a:p>
        </p:txBody>
      </p:sp>
      <p:sp>
        <p:nvSpPr>
          <p:cNvPr id="10" name="Rectangle 9"/>
          <p:cNvSpPr/>
          <p:nvPr/>
        </p:nvSpPr>
        <p:spPr>
          <a:xfrm>
            <a:off x="5929999" y="3366066"/>
            <a:ext cx="2129604" cy="3026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3911410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322393"/>
            <a:ext cx="11087100" cy="5142576"/>
          </a:xfrm>
        </p:spPr>
        <p:txBody>
          <a:bodyPr>
            <a:normAutofit/>
          </a:bodyPr>
          <a:lstStyle/>
          <a:p>
            <a:r>
              <a:rPr lang="en-US" altLang="zh-CN" sz="2400" b="1" dirty="0" smtClean="0"/>
              <a:t>C5</a:t>
            </a:r>
            <a:r>
              <a:rPr lang="zh-CN" altLang="en-US" sz="2400" b="1" dirty="0" smtClean="0"/>
              <a:t>层：卷积层</a:t>
            </a:r>
            <a:endParaRPr lang="en-US" altLang="zh-CN" sz="2400" b="1" dirty="0" smtClean="0"/>
          </a:p>
          <a:p>
            <a:pPr lvl="1"/>
            <a:r>
              <a:rPr lang="en-US" altLang="zh-CN" sz="2000" dirty="0" smtClean="0"/>
              <a:t>120</a:t>
            </a:r>
            <a:r>
              <a:rPr lang="zh-CN" altLang="en-US" sz="2000" dirty="0" smtClean="0"/>
              <a:t>个</a:t>
            </a:r>
            <a:r>
              <a:rPr lang="zh-CN" altLang="en-US" sz="2000" dirty="0"/>
              <a:t>神经</a:t>
            </a:r>
            <a:r>
              <a:rPr lang="zh-CN" altLang="en-US" sz="2000" dirty="0" smtClean="0"/>
              <a:t>元，看作</a:t>
            </a:r>
            <a:r>
              <a:rPr lang="en-US" altLang="zh-CN" sz="2000" dirty="0" smtClean="0"/>
              <a:t>120</a:t>
            </a:r>
            <a:r>
              <a:rPr lang="zh-CN" altLang="en-US" sz="2000" dirty="0" smtClean="0"/>
              <a:t>个特征图，每个特征图大小</a:t>
            </a:r>
            <a:r>
              <a:rPr lang="en-US" altLang="zh-CN" sz="2000" dirty="0" smtClean="0"/>
              <a:t>1×1 </a:t>
            </a:r>
            <a:endParaRPr lang="en-US" altLang="zh-CN" sz="2000" dirty="0"/>
          </a:p>
          <a:p>
            <a:pPr lvl="1"/>
            <a:r>
              <a:rPr lang="zh-CN" altLang="en-US" sz="2000" dirty="0" smtClean="0"/>
              <a:t>每个单元与</a:t>
            </a:r>
            <a:r>
              <a:rPr lang="en-US" altLang="zh-CN" sz="2000" dirty="0" smtClean="0"/>
              <a:t>S4</a:t>
            </a:r>
            <a:r>
              <a:rPr lang="zh-CN" altLang="en-US" sz="2000" dirty="0" smtClean="0"/>
              <a:t>层的全部</a:t>
            </a:r>
            <a:r>
              <a:rPr lang="en-US" altLang="zh-CN" sz="2000" dirty="0" smtClean="0"/>
              <a:t>16</a:t>
            </a:r>
            <a:r>
              <a:rPr lang="zh-CN" altLang="en-US" sz="2000" dirty="0" smtClean="0"/>
              <a:t>个单元的</a:t>
            </a:r>
            <a:r>
              <a:rPr lang="en-US" altLang="zh-CN" sz="2000" dirty="0" smtClean="0"/>
              <a:t>5x5</a:t>
            </a:r>
            <a:r>
              <a:rPr lang="zh-CN" altLang="en-US" sz="2000" dirty="0" smtClean="0"/>
              <a:t>的邻域相连（</a:t>
            </a:r>
            <a:r>
              <a:rPr lang="en-US" altLang="zh-CN" sz="2000" dirty="0" smtClean="0"/>
              <a:t>S4</a:t>
            </a:r>
            <a:r>
              <a:rPr lang="zh-CN" altLang="en-US" sz="2000" dirty="0" smtClean="0"/>
              <a:t>和</a:t>
            </a:r>
            <a:r>
              <a:rPr lang="en-US" altLang="zh-CN" sz="2000" dirty="0" smtClean="0"/>
              <a:t>C5</a:t>
            </a:r>
            <a:r>
              <a:rPr lang="zh-CN" altLang="en-US" sz="2000" dirty="0" smtClean="0"/>
              <a:t>之间全连接）</a:t>
            </a:r>
            <a:endParaRPr lang="en-US" altLang="zh-CN" sz="2000" dirty="0" smtClean="0"/>
          </a:p>
          <a:p>
            <a:pPr lvl="1"/>
            <a:r>
              <a:rPr lang="zh-CN" altLang="en-US" sz="2000" dirty="0"/>
              <a:t>参</a:t>
            </a:r>
            <a:r>
              <a:rPr lang="zh-CN" altLang="en-US" sz="2000" dirty="0" smtClean="0"/>
              <a:t>数数目</a:t>
            </a:r>
            <a:r>
              <a:rPr lang="en-US" altLang="zh-CN" sz="2000" dirty="0" smtClean="0"/>
              <a:t>: </a:t>
            </a:r>
            <a:r>
              <a:rPr lang="zh-CN" altLang="en-US" sz="2000" dirty="0" smtClean="0"/>
              <a:t>（</a:t>
            </a:r>
            <a:r>
              <a:rPr lang="en-US" altLang="zh-CN" sz="2000" dirty="0" smtClean="0"/>
              <a:t>5×5</a:t>
            </a:r>
            <a:r>
              <a:rPr lang="en-US" altLang="zh-CN" sz="2000" dirty="0" smtClean="0">
                <a:solidFill>
                  <a:srgbClr val="FF0000"/>
                </a:solidFill>
              </a:rPr>
              <a:t>×16</a:t>
            </a:r>
            <a:r>
              <a:rPr lang="en-US" altLang="zh-CN" sz="2000" dirty="0" smtClean="0"/>
              <a:t>+1</a:t>
            </a:r>
            <a:r>
              <a:rPr lang="zh-CN" altLang="en-US" sz="2000" dirty="0"/>
              <a:t>）</a:t>
            </a:r>
            <a:r>
              <a:rPr lang="en-US" altLang="zh-CN" sz="2000" dirty="0" smtClean="0"/>
              <a:t>×120 </a:t>
            </a:r>
            <a:r>
              <a:rPr lang="en-US" altLang="zh-CN" sz="2000" dirty="0"/>
              <a:t>= </a:t>
            </a:r>
            <a:r>
              <a:rPr lang="en-US" altLang="zh-CN" sz="2000" dirty="0" smtClean="0"/>
              <a:t>48120</a:t>
            </a:r>
            <a:endParaRPr lang="en-US" altLang="zh-CN" sz="2000" dirty="0"/>
          </a:p>
          <a:p>
            <a:pPr lvl="1"/>
            <a:r>
              <a:rPr lang="zh-CN" altLang="en-US" sz="2000" dirty="0"/>
              <a:t>连接数</a:t>
            </a:r>
            <a:r>
              <a:rPr lang="zh-CN" altLang="en-US" sz="2000" dirty="0" smtClean="0"/>
              <a:t>目</a:t>
            </a:r>
            <a:r>
              <a:rPr lang="en-US" altLang="zh-CN" sz="2000" dirty="0" smtClean="0"/>
              <a:t>=</a:t>
            </a:r>
            <a:r>
              <a:rPr lang="zh-CN" altLang="en-US" sz="2000" dirty="0" smtClean="0"/>
              <a:t>参数数目</a:t>
            </a:r>
            <a:endParaRPr lang="en-US" altLang="zh-CN" sz="2000" dirty="0"/>
          </a:p>
        </p:txBody>
      </p:sp>
      <p:grpSp>
        <p:nvGrpSpPr>
          <p:cNvPr id="4" name="Group 3"/>
          <p:cNvGrpSpPr/>
          <p:nvPr/>
        </p:nvGrpSpPr>
        <p:grpSpPr>
          <a:xfrm>
            <a:off x="1212683" y="3307466"/>
            <a:ext cx="10029323" cy="3096482"/>
            <a:chOff x="800602" y="2870273"/>
            <a:chExt cx="10810373" cy="3662168"/>
          </a:xfrm>
        </p:grpSpPr>
        <p:sp>
          <p:nvSpPr>
            <p:cNvPr id="5" name="TextBox 4"/>
            <p:cNvSpPr txBox="1"/>
            <p:nvPr/>
          </p:nvSpPr>
          <p:spPr>
            <a:xfrm>
              <a:off x="10315576" y="5321891"/>
              <a:ext cx="199117" cy="436804"/>
            </a:xfrm>
            <a:prstGeom prst="rect">
              <a:avLst/>
            </a:prstGeom>
            <a:noFill/>
          </p:spPr>
          <p:txBody>
            <a:bodyPr wrap="none" rtlCol="0">
              <a:spAutoFit/>
            </a:bodyPr>
            <a:lstStyle/>
            <a:p>
              <a:endParaRPr lang="zh-CN" altLang="en-US" dirty="0"/>
            </a:p>
          </p:txBody>
        </p:sp>
        <p:pic>
          <p:nvPicPr>
            <p:cNvPr id="6" name="Picture 5"/>
            <p:cNvPicPr>
              <a:picLocks noChangeAspect="1"/>
            </p:cNvPicPr>
            <p:nvPr/>
          </p:nvPicPr>
          <p:blipFill>
            <a:blip r:embed="rId3"/>
            <a:stretch>
              <a:fillRect/>
            </a:stretch>
          </p:blipFill>
          <p:spPr>
            <a:xfrm>
              <a:off x="800602" y="3254966"/>
              <a:ext cx="10553700" cy="2876550"/>
            </a:xfrm>
            <a:prstGeom prst="rect">
              <a:avLst/>
            </a:prstGeom>
          </p:spPr>
        </p:pic>
        <p:sp>
          <p:nvSpPr>
            <p:cNvPr id="7" name="TextBox 6"/>
            <p:cNvSpPr txBox="1"/>
            <p:nvPr/>
          </p:nvSpPr>
          <p:spPr>
            <a:xfrm>
              <a:off x="1247776" y="3142058"/>
              <a:ext cx="819150" cy="436804"/>
            </a:xfrm>
            <a:prstGeom prst="rect">
              <a:avLst/>
            </a:prstGeom>
            <a:noFill/>
          </p:spPr>
          <p:txBody>
            <a:bodyPr wrap="square" rtlCol="0">
              <a:spAutoFit/>
            </a:bodyPr>
            <a:lstStyle/>
            <a:p>
              <a:r>
                <a:rPr lang="zh-CN" altLang="en-US" dirty="0"/>
                <a:t>输入</a:t>
              </a:r>
            </a:p>
          </p:txBody>
        </p:sp>
        <p:sp>
          <p:nvSpPr>
            <p:cNvPr id="8" name="TextBox 7"/>
            <p:cNvSpPr txBox="1"/>
            <p:nvPr/>
          </p:nvSpPr>
          <p:spPr>
            <a:xfrm>
              <a:off x="2419350" y="6059758"/>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9" name="TextBox 8"/>
            <p:cNvSpPr txBox="1"/>
            <p:nvPr/>
          </p:nvSpPr>
          <p:spPr>
            <a:xfrm>
              <a:off x="4191000" y="6059758"/>
              <a:ext cx="1019175" cy="436804"/>
            </a:xfrm>
            <a:prstGeom prst="rect">
              <a:avLst/>
            </a:prstGeom>
            <a:noFill/>
          </p:spPr>
          <p:txBody>
            <a:bodyPr wrap="square" rtlCol="0">
              <a:spAutoFit/>
            </a:bodyPr>
            <a:lstStyle/>
            <a:p>
              <a:r>
                <a:rPr lang="zh-CN" altLang="en-US" dirty="0"/>
                <a:t>下采样</a:t>
              </a:r>
            </a:p>
          </p:txBody>
        </p:sp>
        <p:sp>
          <p:nvSpPr>
            <p:cNvPr id="11" name="TextBox 10"/>
            <p:cNvSpPr txBox="1"/>
            <p:nvPr/>
          </p:nvSpPr>
          <p:spPr>
            <a:xfrm>
              <a:off x="5838825" y="6095637"/>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12" name="TextBox 11"/>
            <p:cNvSpPr txBox="1"/>
            <p:nvPr/>
          </p:nvSpPr>
          <p:spPr>
            <a:xfrm>
              <a:off x="7048751" y="6095637"/>
              <a:ext cx="1019175" cy="436804"/>
            </a:xfrm>
            <a:prstGeom prst="rect">
              <a:avLst/>
            </a:prstGeom>
            <a:noFill/>
          </p:spPr>
          <p:txBody>
            <a:bodyPr wrap="square" rtlCol="0">
              <a:spAutoFit/>
            </a:bodyPr>
            <a:lstStyle/>
            <a:p>
              <a:r>
                <a:rPr lang="zh-CN" altLang="en-US" dirty="0"/>
                <a:t>下采样</a:t>
              </a:r>
            </a:p>
          </p:txBody>
        </p:sp>
        <p:sp>
          <p:nvSpPr>
            <p:cNvPr id="13" name="TextBox 12"/>
            <p:cNvSpPr txBox="1"/>
            <p:nvPr/>
          </p:nvSpPr>
          <p:spPr>
            <a:xfrm>
              <a:off x="8511214" y="6095637"/>
              <a:ext cx="1099510" cy="436804"/>
            </a:xfrm>
            <a:prstGeom prst="rect">
              <a:avLst/>
            </a:prstGeom>
            <a:noFill/>
          </p:spPr>
          <p:txBody>
            <a:bodyPr wrap="square" rtlCol="0">
              <a:spAutoFit/>
            </a:bodyPr>
            <a:lstStyle/>
            <a:p>
              <a:r>
                <a:rPr lang="zh-CN" altLang="en-US" dirty="0" smtClean="0"/>
                <a:t>全</a:t>
              </a:r>
              <a:r>
                <a:rPr lang="zh-CN" altLang="en-US" dirty="0"/>
                <a:t>连接</a:t>
              </a:r>
            </a:p>
          </p:txBody>
        </p:sp>
        <p:sp>
          <p:nvSpPr>
            <p:cNvPr id="14" name="TextBox 13"/>
            <p:cNvSpPr txBox="1"/>
            <p:nvPr/>
          </p:nvSpPr>
          <p:spPr>
            <a:xfrm>
              <a:off x="10139864" y="5809410"/>
              <a:ext cx="1471111" cy="436804"/>
            </a:xfrm>
            <a:prstGeom prst="rect">
              <a:avLst/>
            </a:prstGeom>
            <a:noFill/>
          </p:spPr>
          <p:txBody>
            <a:bodyPr wrap="square" rtlCol="0">
              <a:spAutoFit/>
            </a:bodyPr>
            <a:lstStyle/>
            <a:p>
              <a:r>
                <a:rPr lang="zh-CN" altLang="en-US" dirty="0" smtClean="0"/>
                <a:t>高斯连接</a:t>
              </a:r>
              <a:endParaRPr lang="zh-CN" altLang="en-US" dirty="0"/>
            </a:p>
          </p:txBody>
        </p:sp>
        <p:sp>
          <p:nvSpPr>
            <p:cNvPr id="15" name="TextBox 14"/>
            <p:cNvSpPr txBox="1"/>
            <p:nvPr/>
          </p:nvSpPr>
          <p:spPr>
            <a:xfrm>
              <a:off x="2638425" y="3088735"/>
              <a:ext cx="1771648" cy="436804"/>
            </a:xfrm>
            <a:prstGeom prst="rect">
              <a:avLst/>
            </a:prstGeom>
            <a:noFill/>
          </p:spPr>
          <p:txBody>
            <a:bodyPr wrap="square" rtlCol="0">
              <a:spAutoFit/>
            </a:bodyPr>
            <a:lstStyle/>
            <a:p>
              <a:r>
                <a:rPr lang="en-US" altLang="zh-CN" dirty="0" smtClean="0"/>
                <a:t>C1: </a:t>
              </a:r>
              <a:r>
                <a:rPr lang="zh-CN" altLang="en-US" dirty="0" smtClean="0"/>
                <a:t>特征图</a:t>
              </a:r>
              <a:endParaRPr lang="en-US" altLang="zh-CN" dirty="0" smtClean="0"/>
            </a:p>
          </p:txBody>
        </p:sp>
        <p:sp>
          <p:nvSpPr>
            <p:cNvPr id="16" name="TextBox 15"/>
            <p:cNvSpPr txBox="1"/>
            <p:nvPr/>
          </p:nvSpPr>
          <p:spPr>
            <a:xfrm>
              <a:off x="8591551" y="3326724"/>
              <a:ext cx="2095500" cy="436804"/>
            </a:xfrm>
            <a:prstGeom prst="rect">
              <a:avLst/>
            </a:prstGeom>
            <a:noFill/>
          </p:spPr>
          <p:txBody>
            <a:bodyPr wrap="square" rtlCol="0">
              <a:spAutoFit/>
            </a:bodyPr>
            <a:lstStyle/>
            <a:p>
              <a:r>
                <a:rPr lang="zh-CN" altLang="en-US" dirty="0"/>
                <a:t>输</a:t>
              </a:r>
              <a:r>
                <a:rPr lang="zh-CN" altLang="en-US" dirty="0" smtClean="0"/>
                <a:t>出：</a:t>
              </a:r>
              <a:r>
                <a:rPr lang="en-US" altLang="zh-CN" dirty="0" smtClean="0"/>
                <a:t>10</a:t>
              </a:r>
              <a:r>
                <a:rPr lang="zh-CN" altLang="en-US" dirty="0" smtClean="0"/>
                <a:t>维向量</a:t>
              </a:r>
              <a:endParaRPr lang="zh-CN" altLang="en-US" dirty="0"/>
            </a:p>
          </p:txBody>
        </p:sp>
        <p:sp>
          <p:nvSpPr>
            <p:cNvPr id="17" name="TextBox 16"/>
            <p:cNvSpPr txBox="1"/>
            <p:nvPr/>
          </p:nvSpPr>
          <p:spPr>
            <a:xfrm>
              <a:off x="5386424" y="2870273"/>
              <a:ext cx="1771648" cy="436804"/>
            </a:xfrm>
            <a:prstGeom prst="rect">
              <a:avLst/>
            </a:prstGeom>
            <a:noFill/>
          </p:spPr>
          <p:txBody>
            <a:bodyPr wrap="square" rtlCol="0">
              <a:spAutoFit/>
            </a:bodyPr>
            <a:lstStyle/>
            <a:p>
              <a:r>
                <a:rPr lang="en-US" altLang="zh-CN" dirty="0" smtClean="0"/>
                <a:t>C3: </a:t>
              </a:r>
              <a:r>
                <a:rPr lang="zh-CN" altLang="en-US" dirty="0" smtClean="0"/>
                <a:t>特征图</a:t>
              </a:r>
              <a:endParaRPr lang="en-US" altLang="zh-CN" dirty="0" smtClean="0"/>
            </a:p>
          </p:txBody>
        </p:sp>
      </p:grpSp>
      <p:sp>
        <p:nvSpPr>
          <p:cNvPr id="28" name="TextBox 27"/>
          <p:cNvSpPr txBox="1"/>
          <p:nvPr/>
        </p:nvSpPr>
        <p:spPr>
          <a:xfrm>
            <a:off x="6937375" y="3468812"/>
            <a:ext cx="1643647" cy="369332"/>
          </a:xfrm>
          <a:prstGeom prst="rect">
            <a:avLst/>
          </a:prstGeom>
          <a:noFill/>
        </p:spPr>
        <p:txBody>
          <a:bodyPr wrap="square" rtlCol="0">
            <a:spAutoFit/>
          </a:bodyPr>
          <a:lstStyle/>
          <a:p>
            <a:r>
              <a:rPr lang="en-US" altLang="zh-CN" dirty="0" smtClean="0">
                <a:solidFill>
                  <a:srgbClr val="FF0000"/>
                </a:solidFill>
              </a:rPr>
              <a:t>C5: </a:t>
            </a:r>
            <a:r>
              <a:rPr lang="zh-CN" altLang="en-US" dirty="0" smtClean="0">
                <a:solidFill>
                  <a:srgbClr val="FF0000"/>
                </a:solidFill>
              </a:rPr>
              <a:t>特征图</a:t>
            </a:r>
            <a:endParaRPr lang="en-US" altLang="zh-CN" dirty="0" smtClean="0">
              <a:solidFill>
                <a:srgbClr val="FF0000"/>
              </a:solidFill>
            </a:endParaRPr>
          </a:p>
        </p:txBody>
      </p:sp>
      <p:sp>
        <p:nvSpPr>
          <p:cNvPr id="18" name="Freeform 17"/>
          <p:cNvSpPr/>
          <p:nvPr/>
        </p:nvSpPr>
        <p:spPr>
          <a:xfrm>
            <a:off x="7298656" y="4349153"/>
            <a:ext cx="1533525" cy="1219200"/>
          </a:xfrm>
          <a:custGeom>
            <a:avLst/>
            <a:gdLst>
              <a:gd name="connsiteX0" fmla="*/ 0 w 1533525"/>
              <a:gd name="connsiteY0" fmla="*/ 28575 h 1219200"/>
              <a:gd name="connsiteX1" fmla="*/ 228600 w 1533525"/>
              <a:gd name="connsiteY1" fmla="*/ 0 h 1219200"/>
              <a:gd name="connsiteX2" fmla="*/ 1533525 w 1533525"/>
              <a:gd name="connsiteY2" fmla="*/ 1219200 h 1219200"/>
              <a:gd name="connsiteX3" fmla="*/ 1257300 w 1533525"/>
              <a:gd name="connsiteY3" fmla="*/ 1190625 h 1219200"/>
              <a:gd name="connsiteX4" fmla="*/ 0 w 1533525"/>
              <a:gd name="connsiteY4" fmla="*/ 28575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25" h="1219200">
                <a:moveTo>
                  <a:pt x="0" y="28575"/>
                </a:moveTo>
                <a:lnTo>
                  <a:pt x="228600" y="0"/>
                </a:lnTo>
                <a:lnTo>
                  <a:pt x="1533525" y="1219200"/>
                </a:lnTo>
                <a:lnTo>
                  <a:pt x="1257300" y="1190625"/>
                </a:lnTo>
                <a:lnTo>
                  <a:pt x="0" y="28575"/>
                </a:lnTo>
                <a:close/>
              </a:path>
            </a:pathLst>
          </a:cu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p:cNvCxnSpPr>
            <a:stCxn id="18" idx="0"/>
          </p:cNvCxnSpPr>
          <p:nvPr/>
        </p:nvCxnSpPr>
        <p:spPr>
          <a:xfrm flipH="1" flipV="1">
            <a:off x="6565232" y="4005693"/>
            <a:ext cx="733425" cy="372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3"/>
          </p:cNvCxnSpPr>
          <p:nvPr/>
        </p:nvCxnSpPr>
        <p:spPr>
          <a:xfrm flipH="1">
            <a:off x="8074023" y="5539778"/>
            <a:ext cx="481933" cy="52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4013536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322393"/>
            <a:ext cx="11087100" cy="5142576"/>
          </a:xfrm>
        </p:spPr>
        <p:txBody>
          <a:bodyPr>
            <a:normAutofit/>
          </a:bodyPr>
          <a:lstStyle/>
          <a:p>
            <a:r>
              <a:rPr lang="en-US" altLang="zh-CN" sz="2400" b="1" dirty="0" smtClean="0"/>
              <a:t>F6</a:t>
            </a:r>
            <a:r>
              <a:rPr lang="zh-CN" altLang="en-US" sz="2400" b="1" dirty="0" smtClean="0"/>
              <a:t>层：全连接层</a:t>
            </a:r>
            <a:endParaRPr lang="en-US" altLang="zh-CN" sz="2400" b="1" dirty="0" smtClean="0"/>
          </a:p>
          <a:p>
            <a:pPr lvl="1"/>
            <a:r>
              <a:rPr lang="en-US" altLang="zh-CN" sz="2000" dirty="0" smtClean="0"/>
              <a:t>84</a:t>
            </a:r>
            <a:r>
              <a:rPr lang="zh-CN" altLang="en-US" sz="2000" dirty="0" smtClean="0"/>
              <a:t>个</a:t>
            </a:r>
            <a:r>
              <a:rPr lang="zh-CN" altLang="en-US" sz="2000" dirty="0"/>
              <a:t>神经</a:t>
            </a:r>
            <a:r>
              <a:rPr lang="zh-CN" altLang="en-US" sz="2000" dirty="0" smtClean="0"/>
              <a:t>元，与</a:t>
            </a:r>
            <a:r>
              <a:rPr lang="en-US" altLang="zh-CN" sz="2000" dirty="0" smtClean="0"/>
              <a:t>C5</a:t>
            </a:r>
            <a:r>
              <a:rPr lang="zh-CN" altLang="en-US" sz="2000" dirty="0" smtClean="0"/>
              <a:t>层全相连　</a:t>
            </a:r>
            <a:endParaRPr lang="en-US" altLang="zh-CN" sz="2000" dirty="0" smtClean="0"/>
          </a:p>
          <a:p>
            <a:pPr lvl="1"/>
            <a:r>
              <a:rPr lang="en-US" altLang="zh-CN" sz="2000" dirty="0" smtClean="0"/>
              <a:t>F6</a:t>
            </a:r>
            <a:r>
              <a:rPr lang="zh-CN" altLang="en-US" sz="2000" dirty="0" smtClean="0"/>
              <a:t>层计算输入向量和权重向量间的点积再加偏置（</a:t>
            </a:r>
            <a:r>
              <a:rPr lang="en-US" altLang="zh-CN" sz="2000" b="1" dirty="0" err="1" smtClean="0"/>
              <a:t>wx</a:t>
            </a:r>
            <a:r>
              <a:rPr lang="en-US" altLang="zh-CN" sz="2000" dirty="0" err="1" smtClean="0"/>
              <a:t>+b</a:t>
            </a:r>
            <a:r>
              <a:rPr lang="zh-CN" altLang="en-US" sz="2000" dirty="0" smtClean="0"/>
              <a:t>）</a:t>
            </a:r>
            <a:endParaRPr lang="en-US" altLang="zh-CN" sz="2000" dirty="0" smtClean="0"/>
          </a:p>
          <a:p>
            <a:pPr lvl="1"/>
            <a:r>
              <a:rPr lang="zh-CN" altLang="en-US" sz="2000" dirty="0" smtClean="0"/>
              <a:t>参数数目</a:t>
            </a:r>
            <a:r>
              <a:rPr lang="en-US" altLang="zh-CN" sz="2000" dirty="0" smtClean="0"/>
              <a:t>: </a:t>
            </a:r>
            <a:r>
              <a:rPr lang="zh-CN" altLang="en-US" sz="2000" dirty="0" smtClean="0"/>
              <a:t>（</a:t>
            </a:r>
            <a:r>
              <a:rPr lang="en-US" altLang="zh-CN" sz="2000" dirty="0" smtClean="0"/>
              <a:t>120+1</a:t>
            </a:r>
            <a:r>
              <a:rPr lang="zh-CN" altLang="en-US" sz="2000" dirty="0" smtClean="0"/>
              <a:t>）</a:t>
            </a:r>
            <a:r>
              <a:rPr lang="en-US" altLang="zh-CN" sz="2000" dirty="0" smtClean="0"/>
              <a:t>×84 =10164 </a:t>
            </a:r>
            <a:endParaRPr lang="en-US" altLang="zh-CN" sz="2000" dirty="0"/>
          </a:p>
          <a:p>
            <a:pPr lvl="1"/>
            <a:r>
              <a:rPr lang="en-US" altLang="zh-CN" sz="2000" dirty="0" smtClean="0"/>
              <a:t>84</a:t>
            </a:r>
            <a:r>
              <a:rPr lang="zh-CN" altLang="en-US" sz="2000" dirty="0" smtClean="0"/>
              <a:t>维向量对应</a:t>
            </a:r>
            <a:r>
              <a:rPr lang="en-US" altLang="zh-CN" sz="2000" dirty="0" smtClean="0"/>
              <a:t>7x12</a:t>
            </a:r>
            <a:r>
              <a:rPr lang="zh-CN" altLang="en-US" sz="2000" dirty="0" smtClean="0"/>
              <a:t>的比特图</a:t>
            </a:r>
            <a:r>
              <a:rPr lang="en-US" altLang="zh-CN" sz="2000" dirty="0" smtClean="0"/>
              <a:t> </a:t>
            </a:r>
            <a:endParaRPr lang="en-US" altLang="zh-CN" sz="2000" dirty="0"/>
          </a:p>
        </p:txBody>
      </p:sp>
      <p:grpSp>
        <p:nvGrpSpPr>
          <p:cNvPr id="4" name="Group 3"/>
          <p:cNvGrpSpPr/>
          <p:nvPr/>
        </p:nvGrpSpPr>
        <p:grpSpPr>
          <a:xfrm>
            <a:off x="981577" y="3381654"/>
            <a:ext cx="10029323" cy="2911765"/>
            <a:chOff x="800602" y="3088735"/>
            <a:chExt cx="10810373" cy="3443706"/>
          </a:xfrm>
        </p:grpSpPr>
        <p:sp>
          <p:nvSpPr>
            <p:cNvPr id="5" name="TextBox 4"/>
            <p:cNvSpPr txBox="1"/>
            <p:nvPr/>
          </p:nvSpPr>
          <p:spPr>
            <a:xfrm>
              <a:off x="10315576" y="5321891"/>
              <a:ext cx="199117" cy="436804"/>
            </a:xfrm>
            <a:prstGeom prst="rect">
              <a:avLst/>
            </a:prstGeom>
            <a:noFill/>
          </p:spPr>
          <p:txBody>
            <a:bodyPr wrap="none" rtlCol="0">
              <a:spAutoFit/>
            </a:bodyPr>
            <a:lstStyle/>
            <a:p>
              <a:endParaRPr lang="zh-CN" altLang="en-US" dirty="0"/>
            </a:p>
          </p:txBody>
        </p:sp>
        <p:pic>
          <p:nvPicPr>
            <p:cNvPr id="6" name="Picture 5"/>
            <p:cNvPicPr>
              <a:picLocks noChangeAspect="1"/>
            </p:cNvPicPr>
            <p:nvPr/>
          </p:nvPicPr>
          <p:blipFill>
            <a:blip r:embed="rId3"/>
            <a:stretch>
              <a:fillRect/>
            </a:stretch>
          </p:blipFill>
          <p:spPr>
            <a:xfrm>
              <a:off x="800602" y="3254966"/>
              <a:ext cx="10553700" cy="2876550"/>
            </a:xfrm>
            <a:prstGeom prst="rect">
              <a:avLst/>
            </a:prstGeom>
          </p:spPr>
        </p:pic>
        <p:sp>
          <p:nvSpPr>
            <p:cNvPr id="7" name="TextBox 6"/>
            <p:cNvSpPr txBox="1"/>
            <p:nvPr/>
          </p:nvSpPr>
          <p:spPr>
            <a:xfrm>
              <a:off x="1247776" y="3142058"/>
              <a:ext cx="819150" cy="436804"/>
            </a:xfrm>
            <a:prstGeom prst="rect">
              <a:avLst/>
            </a:prstGeom>
            <a:noFill/>
          </p:spPr>
          <p:txBody>
            <a:bodyPr wrap="square" rtlCol="0">
              <a:spAutoFit/>
            </a:bodyPr>
            <a:lstStyle/>
            <a:p>
              <a:r>
                <a:rPr lang="zh-CN" altLang="en-US" dirty="0"/>
                <a:t>输入</a:t>
              </a:r>
            </a:p>
          </p:txBody>
        </p:sp>
        <p:sp>
          <p:nvSpPr>
            <p:cNvPr id="8" name="TextBox 7"/>
            <p:cNvSpPr txBox="1"/>
            <p:nvPr/>
          </p:nvSpPr>
          <p:spPr>
            <a:xfrm>
              <a:off x="2419350" y="6059758"/>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9" name="TextBox 8"/>
            <p:cNvSpPr txBox="1"/>
            <p:nvPr/>
          </p:nvSpPr>
          <p:spPr>
            <a:xfrm>
              <a:off x="4191000" y="6059758"/>
              <a:ext cx="1019175" cy="436804"/>
            </a:xfrm>
            <a:prstGeom prst="rect">
              <a:avLst/>
            </a:prstGeom>
            <a:noFill/>
          </p:spPr>
          <p:txBody>
            <a:bodyPr wrap="square" rtlCol="0">
              <a:spAutoFit/>
            </a:bodyPr>
            <a:lstStyle/>
            <a:p>
              <a:r>
                <a:rPr lang="zh-CN" altLang="en-US" dirty="0"/>
                <a:t>下采样</a:t>
              </a:r>
            </a:p>
          </p:txBody>
        </p:sp>
        <p:sp>
          <p:nvSpPr>
            <p:cNvPr id="11" name="TextBox 10"/>
            <p:cNvSpPr txBox="1"/>
            <p:nvPr/>
          </p:nvSpPr>
          <p:spPr>
            <a:xfrm>
              <a:off x="5838825" y="6095637"/>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12" name="TextBox 11"/>
            <p:cNvSpPr txBox="1"/>
            <p:nvPr/>
          </p:nvSpPr>
          <p:spPr>
            <a:xfrm>
              <a:off x="7048751" y="6095637"/>
              <a:ext cx="1019175" cy="436804"/>
            </a:xfrm>
            <a:prstGeom prst="rect">
              <a:avLst/>
            </a:prstGeom>
            <a:noFill/>
          </p:spPr>
          <p:txBody>
            <a:bodyPr wrap="square" rtlCol="0">
              <a:spAutoFit/>
            </a:bodyPr>
            <a:lstStyle/>
            <a:p>
              <a:r>
                <a:rPr lang="zh-CN" altLang="en-US" dirty="0"/>
                <a:t>下采样</a:t>
              </a:r>
            </a:p>
          </p:txBody>
        </p:sp>
        <p:sp>
          <p:nvSpPr>
            <p:cNvPr id="13" name="TextBox 12"/>
            <p:cNvSpPr txBox="1"/>
            <p:nvPr/>
          </p:nvSpPr>
          <p:spPr>
            <a:xfrm>
              <a:off x="8511214" y="6095637"/>
              <a:ext cx="1099510" cy="436804"/>
            </a:xfrm>
            <a:prstGeom prst="rect">
              <a:avLst/>
            </a:prstGeom>
            <a:noFill/>
          </p:spPr>
          <p:txBody>
            <a:bodyPr wrap="square" rtlCol="0">
              <a:spAutoFit/>
            </a:bodyPr>
            <a:lstStyle/>
            <a:p>
              <a:r>
                <a:rPr lang="zh-CN" altLang="en-US" dirty="0" smtClean="0"/>
                <a:t>全</a:t>
              </a:r>
              <a:r>
                <a:rPr lang="zh-CN" altLang="en-US" dirty="0"/>
                <a:t>连接</a:t>
              </a:r>
            </a:p>
          </p:txBody>
        </p:sp>
        <p:sp>
          <p:nvSpPr>
            <p:cNvPr id="14" name="TextBox 13"/>
            <p:cNvSpPr txBox="1"/>
            <p:nvPr/>
          </p:nvSpPr>
          <p:spPr>
            <a:xfrm>
              <a:off x="10139864" y="5809410"/>
              <a:ext cx="1471111" cy="436804"/>
            </a:xfrm>
            <a:prstGeom prst="rect">
              <a:avLst/>
            </a:prstGeom>
            <a:noFill/>
          </p:spPr>
          <p:txBody>
            <a:bodyPr wrap="square" rtlCol="0">
              <a:spAutoFit/>
            </a:bodyPr>
            <a:lstStyle/>
            <a:p>
              <a:r>
                <a:rPr lang="zh-CN" altLang="en-US" dirty="0" smtClean="0"/>
                <a:t>高斯连接</a:t>
              </a:r>
              <a:endParaRPr lang="zh-CN" altLang="en-US" dirty="0"/>
            </a:p>
          </p:txBody>
        </p:sp>
        <p:sp>
          <p:nvSpPr>
            <p:cNvPr id="15" name="TextBox 14"/>
            <p:cNvSpPr txBox="1"/>
            <p:nvPr/>
          </p:nvSpPr>
          <p:spPr>
            <a:xfrm>
              <a:off x="2638425" y="3088735"/>
              <a:ext cx="1771648" cy="436804"/>
            </a:xfrm>
            <a:prstGeom prst="rect">
              <a:avLst/>
            </a:prstGeom>
            <a:noFill/>
          </p:spPr>
          <p:txBody>
            <a:bodyPr wrap="square" rtlCol="0">
              <a:spAutoFit/>
            </a:bodyPr>
            <a:lstStyle/>
            <a:p>
              <a:r>
                <a:rPr lang="en-US" altLang="zh-CN" dirty="0" smtClean="0"/>
                <a:t>C1: </a:t>
              </a:r>
              <a:r>
                <a:rPr lang="zh-CN" altLang="en-US" dirty="0" smtClean="0"/>
                <a:t>特征图</a:t>
              </a:r>
              <a:endParaRPr lang="en-US" altLang="zh-CN" dirty="0" smtClean="0"/>
            </a:p>
          </p:txBody>
        </p:sp>
      </p:grpSp>
      <p:sp>
        <p:nvSpPr>
          <p:cNvPr id="28" name="TextBox 27"/>
          <p:cNvSpPr txBox="1"/>
          <p:nvPr/>
        </p:nvSpPr>
        <p:spPr>
          <a:xfrm>
            <a:off x="7157615" y="3625336"/>
            <a:ext cx="1643647" cy="369332"/>
          </a:xfrm>
          <a:prstGeom prst="rect">
            <a:avLst/>
          </a:prstGeom>
          <a:noFill/>
        </p:spPr>
        <p:txBody>
          <a:bodyPr wrap="square" rtlCol="0">
            <a:spAutoFit/>
          </a:bodyPr>
          <a:lstStyle/>
          <a:p>
            <a:r>
              <a:rPr lang="en-US" altLang="zh-CN" dirty="0">
                <a:solidFill>
                  <a:srgbClr val="FF0000"/>
                </a:solidFill>
              </a:rPr>
              <a:t>F</a:t>
            </a:r>
            <a:r>
              <a:rPr lang="en-US" altLang="zh-CN" dirty="0" smtClean="0">
                <a:solidFill>
                  <a:srgbClr val="FF0000"/>
                </a:solidFill>
              </a:rPr>
              <a:t>6: </a:t>
            </a:r>
            <a:r>
              <a:rPr lang="zh-CN" altLang="en-US" dirty="0" smtClean="0">
                <a:solidFill>
                  <a:srgbClr val="FF0000"/>
                </a:solidFill>
              </a:rPr>
              <a:t>全连接</a:t>
            </a:r>
            <a:endParaRPr lang="en-US" altLang="zh-CN" dirty="0" smtClean="0">
              <a:solidFill>
                <a:srgbClr val="FF0000"/>
              </a:solidFill>
            </a:endParaRPr>
          </a:p>
        </p:txBody>
      </p:sp>
      <p:sp>
        <p:nvSpPr>
          <p:cNvPr id="18" name="Freeform 17"/>
          <p:cNvSpPr/>
          <p:nvPr/>
        </p:nvSpPr>
        <p:spPr>
          <a:xfrm>
            <a:off x="7829551" y="4305302"/>
            <a:ext cx="1325619" cy="1038225"/>
          </a:xfrm>
          <a:custGeom>
            <a:avLst/>
            <a:gdLst>
              <a:gd name="connsiteX0" fmla="*/ 0 w 1533525"/>
              <a:gd name="connsiteY0" fmla="*/ 28575 h 1219200"/>
              <a:gd name="connsiteX1" fmla="*/ 228600 w 1533525"/>
              <a:gd name="connsiteY1" fmla="*/ 0 h 1219200"/>
              <a:gd name="connsiteX2" fmla="*/ 1533525 w 1533525"/>
              <a:gd name="connsiteY2" fmla="*/ 1219200 h 1219200"/>
              <a:gd name="connsiteX3" fmla="*/ 1257300 w 1533525"/>
              <a:gd name="connsiteY3" fmla="*/ 1190625 h 1219200"/>
              <a:gd name="connsiteX4" fmla="*/ 0 w 1533525"/>
              <a:gd name="connsiteY4" fmla="*/ 28575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25" h="1219200">
                <a:moveTo>
                  <a:pt x="0" y="28575"/>
                </a:moveTo>
                <a:lnTo>
                  <a:pt x="228600" y="0"/>
                </a:lnTo>
                <a:lnTo>
                  <a:pt x="1533525" y="1219200"/>
                </a:lnTo>
                <a:lnTo>
                  <a:pt x="1257300" y="1190625"/>
                </a:lnTo>
                <a:lnTo>
                  <a:pt x="0" y="28575"/>
                </a:lnTo>
                <a:close/>
              </a:path>
            </a:pathLst>
          </a:cu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p:cNvCxnSpPr>
            <a:stCxn id="18" idx="0"/>
          </p:cNvCxnSpPr>
          <p:nvPr/>
        </p:nvCxnSpPr>
        <p:spPr>
          <a:xfrm flipH="1" flipV="1">
            <a:off x="7267575" y="4265370"/>
            <a:ext cx="561976" cy="64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3"/>
          </p:cNvCxnSpPr>
          <p:nvPr/>
        </p:nvCxnSpPr>
        <p:spPr>
          <a:xfrm flipH="1">
            <a:off x="8566487" y="5319192"/>
            <a:ext cx="349907" cy="119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stretch>
            <a:fillRect/>
          </a:stretch>
        </p:blipFill>
        <p:spPr>
          <a:xfrm>
            <a:off x="4599790" y="2726346"/>
            <a:ext cx="2619375" cy="381000"/>
          </a:xfrm>
          <a:prstGeom prst="rect">
            <a:avLst/>
          </a:prstGeom>
        </p:spPr>
      </p:pic>
      <p:sp>
        <p:nvSpPr>
          <p:cNvPr id="21"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1448694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09600" y="1322393"/>
                <a:ext cx="11087100" cy="5142576"/>
              </a:xfrm>
            </p:spPr>
            <p:txBody>
              <a:bodyPr>
                <a:normAutofit/>
              </a:bodyPr>
              <a:lstStyle/>
              <a:p>
                <a:r>
                  <a:rPr lang="zh-CN" altLang="en-US" sz="2000" b="1" dirty="0" smtClean="0"/>
                  <a:t>输出层</a:t>
                </a:r>
                <a:r>
                  <a:rPr lang="en-US" altLang="zh-CN" sz="2000" b="1" dirty="0" smtClean="0"/>
                  <a:t/>
                </a:r>
              </a:p>
              <a:p>
                <a:pPr lvl="1"/>
                <a:r>
                  <a:rPr lang="en-US" altLang="zh-CN" sz="1800" dirty="0" smtClean="0"/>
                  <a:t>10</a:t>
                </a:r>
                <a:r>
                  <a:rPr lang="zh-CN" altLang="en-US" sz="1800" dirty="0" smtClean="0"/>
                  <a:t>个节点，分别代表数字</a:t>
                </a:r>
                <a:r>
                  <a:rPr lang="en-US" altLang="zh-CN" sz="1800" dirty="0" smtClean="0"/>
                  <a:t>0-9</a:t>
                </a:r>
                <a:r>
                  <a:rPr lang="zh-CN" altLang="en-US" sz="1800" dirty="0" smtClean="0"/>
                  <a:t>，第</a:t>
                </a:r>
                <a:r>
                  <a:rPr lang="en-US" altLang="zh-CN" sz="1800" dirty="0" err="1" smtClean="0"/>
                  <a:t>i</a:t>
                </a:r>
                <a:r>
                  <a:rPr lang="zh-CN" altLang="en-US" sz="1800" dirty="0" smtClean="0"/>
                  <a:t>的节点的数值越接近</a:t>
                </a:r>
                <a:r>
                  <a:rPr lang="en-US" altLang="zh-CN" sz="1800" dirty="0" smtClean="0"/>
                  <a:t>0</a:t>
                </a:r>
                <a:r>
                  <a:rPr lang="zh-CN" altLang="en-US" sz="1800" dirty="0" smtClean="0"/>
                  <a:t>，代表与数字</a:t>
                </a:r>
                <a:r>
                  <a:rPr lang="en-US" altLang="zh-CN" sz="1800" dirty="0" err="1" smtClean="0"/>
                  <a:t>i</a:t>
                </a:r>
                <a:r>
                  <a:rPr lang="zh-CN" altLang="en-US" sz="1800" dirty="0" smtClean="0"/>
                  <a:t>越相似。</a:t>
                </a:r>
                <a:endParaRPr lang="en-US" altLang="zh-CN" sz="1800" dirty="0" smtClean="0"/>
              </a:p>
              <a:p>
                <a:pPr lvl="1"/>
                <a:r>
                  <a:rPr lang="zh-CN" altLang="en-US" sz="1800" dirty="0"/>
                  <a:t>连</a:t>
                </a:r>
                <a:r>
                  <a:rPr lang="zh-CN" altLang="en-US" sz="1800" dirty="0" smtClean="0"/>
                  <a:t>接方式：</a:t>
                </a:r>
                <a:r>
                  <a:rPr lang="zh-CN" altLang="en-US" sz="1800" dirty="0"/>
                  <a:t>径向基函数（</a:t>
                </a:r>
                <a:r>
                  <a:rPr lang="en-US" altLang="zh-CN" sz="1800" dirty="0"/>
                  <a:t>RBF</a:t>
                </a:r>
                <a:r>
                  <a:rPr lang="zh-CN" altLang="en-US" sz="1800" dirty="0" smtClean="0"/>
                  <a:t>）</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𝑖</m:t>
                        </m:r>
                      </m:sub>
                    </m:sSub>
                    <m:r>
                      <a:rPr lang="en-US" altLang="zh-CN" sz="1800" i="1" smtClean="0">
                        <a:latin typeface="Cambria Math" panose="02040503050406030204" pitchFamily="18" charset="0"/>
                      </a:rPr>
                      <m:t>=</m:t>
                    </m:r>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=1,..84</m:t>
                        </m:r>
                      </m:sub>
                      <m:sup/>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𝑗</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𝑖</m:t>
                                </m:r>
                                <m:r>
                                  <a:rPr lang="en-US" altLang="zh-CN" sz="1800" i="1">
                                    <a:latin typeface="Cambria Math" panose="02040503050406030204" pitchFamily="18" charset="0"/>
                                  </a:rPr>
                                  <m:t>𝑗</m:t>
                                </m:r>
                              </m:sub>
                            </m:sSub>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e>
                    </m:nary>
                  </m:oMath>
                </a14:m>
                <a:endParaRPr lang="en-US" altLang="zh-CN" sz="1800" dirty="0" smtClean="0"/>
              </a:p>
              <a:p>
                <a:pPr lvl="1"/>
                <a:r>
                  <a:rPr lang="en-US" altLang="zh-CN" sz="1800" dirty="0" smtClean="0"/>
                  <a:t>RBF</a:t>
                </a:r>
                <a:r>
                  <a:rPr lang="zh-CN" altLang="en-US" sz="1800" dirty="0"/>
                  <a:t>输</a:t>
                </a:r>
                <a:r>
                  <a:rPr lang="zh-CN" altLang="en-US" sz="1800" dirty="0" smtClean="0"/>
                  <a:t>出可以被理解为</a:t>
                </a:r>
                <a:r>
                  <a:rPr lang="en-US" altLang="zh-CN" sz="1800" dirty="0" smtClean="0"/>
                  <a:t>F6</a:t>
                </a:r>
                <a:r>
                  <a:rPr lang="zh-CN" altLang="en-US" sz="1800" dirty="0" smtClean="0"/>
                  <a:t>层配置</a:t>
                </a:r>
                <a:r>
                  <a:rPr lang="zh-CN" altLang="en-US" sz="1800" dirty="0"/>
                  <a:t>空</a:t>
                </a:r>
                <a:r>
                  <a:rPr lang="zh-CN" altLang="en-US" sz="1800" dirty="0" smtClean="0"/>
                  <a:t>间的高斯分布</a:t>
                </a:r>
                <a:endParaRPr lang="en-US" altLang="zh-CN" sz="1800" dirty="0" smtClean="0"/>
              </a:p>
              <a:p>
                <a:pPr lvl="1"/>
                <a:r>
                  <a:rPr lang="en-US" altLang="zh-CN" sz="1800" dirty="0" smtClean="0"/>
                  <a:t>10</a:t>
                </a:r>
                <a:r>
                  <a:rPr lang="zh-CN" altLang="en-US" sz="1800" dirty="0" smtClean="0"/>
                  <a:t>个</a:t>
                </a:r>
                <a:r>
                  <a:rPr lang="zh-CN" altLang="en-US" sz="1800" dirty="0"/>
                  <a:t>神经</a:t>
                </a:r>
                <a:r>
                  <a:rPr lang="zh-CN" altLang="en-US" sz="1800" dirty="0" smtClean="0"/>
                  <a:t>元，与</a:t>
                </a:r>
                <a:r>
                  <a:rPr lang="en-US" altLang="zh-CN" sz="1800" dirty="0" smtClean="0"/>
                  <a:t>F6</a:t>
                </a:r>
                <a:r>
                  <a:rPr lang="zh-CN" altLang="en-US" sz="1800" dirty="0" smtClean="0"/>
                  <a:t>层全相连　</a:t>
                </a:r>
                <a:endParaRPr lang="en-US" altLang="zh-CN" sz="1800" dirty="0" smtClean="0"/>
              </a:p>
              <a:p>
                <a:pPr lvl="1"/>
                <a:r>
                  <a:rPr lang="zh-CN" altLang="en-US" sz="1800" dirty="0" smtClean="0"/>
                  <a:t>参数数目</a:t>
                </a:r>
                <a:r>
                  <a:rPr lang="en-US" altLang="zh-CN" sz="1800" dirty="0" smtClean="0"/>
                  <a:t>=</a:t>
                </a:r>
                <a:r>
                  <a:rPr lang="zh-CN" altLang="en-US" sz="1800" dirty="0" smtClean="0"/>
                  <a:t>连接数目</a:t>
                </a:r>
                <a:r>
                  <a:rPr lang="en-US" altLang="zh-CN" sz="1800" dirty="0" smtClean="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r>
                          <a:rPr lang="en-US" altLang="zh-CN" sz="1800" i="1">
                            <a:latin typeface="Cambria Math" panose="02040503050406030204" pitchFamily="18" charset="0"/>
                          </a:rPr>
                          <m:t>𝑗</m:t>
                        </m:r>
                      </m:sub>
                    </m:sSub>
                    <m:r>
                      <a:rPr lang="en-US" altLang="zh-CN" sz="1800" b="0" i="1" smtClean="0">
                        <a:latin typeface="Cambria Math" panose="02040503050406030204" pitchFamily="18" charset="0"/>
                      </a:rPr>
                      <m:t>: </m:t>
                    </m:r>
                  </m:oMath>
                </a14:m>
                <a:r>
                  <a:rPr lang="en-US" altLang="zh-CN" sz="1800" dirty="0" smtClean="0"/>
                  <a:t>84×10 </a:t>
                </a:r>
                <a:r>
                  <a:rPr lang="en-US" altLang="zh-CN" sz="1800" dirty="0" smtClean="0"/>
                  <a:t>=840 </a:t>
                </a:r>
                <a:endParaRPr lang="en-US" altLang="zh-CN" sz="1800" dirty="0"/>
              </a:p>
              <a:p>
                <a:pPr lvl="1"/>
                <a:endParaRPr lang="en-US" altLang="zh-CN"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322393"/>
                <a:ext cx="11087100" cy="5142576"/>
              </a:xfrm>
              <a:blipFill rotWithShape="0">
                <a:blip r:embed="rId3"/>
                <a:stretch>
                  <a:fillRect l="-495" t="-1659"/>
                </a:stretch>
              </a:blipFill>
            </p:spPr>
            <p:txBody>
              <a:bodyPr/>
              <a:lstStyle/>
              <a:p>
                <a:r>
                  <a:rPr lang="zh-CN" altLang="en-US">
                    <a:noFill/>
                  </a:rPr>
                  <a:t> </a:t>
                </a:r>
              </a:p>
            </p:txBody>
          </p:sp>
        </mc:Fallback>
      </mc:AlternateContent>
      <p:grpSp>
        <p:nvGrpSpPr>
          <p:cNvPr id="4" name="Group 3"/>
          <p:cNvGrpSpPr/>
          <p:nvPr/>
        </p:nvGrpSpPr>
        <p:grpSpPr>
          <a:xfrm>
            <a:off x="981577" y="3381654"/>
            <a:ext cx="10029323" cy="2911765"/>
            <a:chOff x="800602" y="3088735"/>
            <a:chExt cx="10810373" cy="3443706"/>
          </a:xfrm>
        </p:grpSpPr>
        <p:sp>
          <p:nvSpPr>
            <p:cNvPr id="5" name="TextBox 4"/>
            <p:cNvSpPr txBox="1"/>
            <p:nvPr/>
          </p:nvSpPr>
          <p:spPr>
            <a:xfrm>
              <a:off x="10315576" y="5321891"/>
              <a:ext cx="199117" cy="436804"/>
            </a:xfrm>
            <a:prstGeom prst="rect">
              <a:avLst/>
            </a:prstGeom>
            <a:noFill/>
          </p:spPr>
          <p:txBody>
            <a:bodyPr wrap="none" rtlCol="0">
              <a:spAutoFit/>
            </a:bodyPr>
            <a:lstStyle/>
            <a:p>
              <a:endParaRPr lang="zh-CN" altLang="en-US" dirty="0"/>
            </a:p>
          </p:txBody>
        </p:sp>
        <p:pic>
          <p:nvPicPr>
            <p:cNvPr id="6" name="Picture 5"/>
            <p:cNvPicPr>
              <a:picLocks noChangeAspect="1"/>
            </p:cNvPicPr>
            <p:nvPr/>
          </p:nvPicPr>
          <p:blipFill>
            <a:blip r:embed="rId4"/>
            <a:stretch>
              <a:fillRect/>
            </a:stretch>
          </p:blipFill>
          <p:spPr>
            <a:xfrm>
              <a:off x="800602" y="3254966"/>
              <a:ext cx="10553700" cy="2876550"/>
            </a:xfrm>
            <a:prstGeom prst="rect">
              <a:avLst/>
            </a:prstGeom>
          </p:spPr>
        </p:pic>
        <p:sp>
          <p:nvSpPr>
            <p:cNvPr id="7" name="TextBox 6"/>
            <p:cNvSpPr txBox="1"/>
            <p:nvPr/>
          </p:nvSpPr>
          <p:spPr>
            <a:xfrm>
              <a:off x="1247776" y="3142058"/>
              <a:ext cx="819150" cy="436804"/>
            </a:xfrm>
            <a:prstGeom prst="rect">
              <a:avLst/>
            </a:prstGeom>
            <a:noFill/>
          </p:spPr>
          <p:txBody>
            <a:bodyPr wrap="square" rtlCol="0">
              <a:spAutoFit/>
            </a:bodyPr>
            <a:lstStyle/>
            <a:p>
              <a:r>
                <a:rPr lang="zh-CN" altLang="en-US" dirty="0"/>
                <a:t>输入</a:t>
              </a:r>
            </a:p>
          </p:txBody>
        </p:sp>
        <p:sp>
          <p:nvSpPr>
            <p:cNvPr id="8" name="TextBox 7"/>
            <p:cNvSpPr txBox="1"/>
            <p:nvPr/>
          </p:nvSpPr>
          <p:spPr>
            <a:xfrm>
              <a:off x="2419350" y="6059758"/>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9" name="TextBox 8"/>
            <p:cNvSpPr txBox="1"/>
            <p:nvPr/>
          </p:nvSpPr>
          <p:spPr>
            <a:xfrm>
              <a:off x="4191000" y="6059758"/>
              <a:ext cx="1019175" cy="436804"/>
            </a:xfrm>
            <a:prstGeom prst="rect">
              <a:avLst/>
            </a:prstGeom>
            <a:noFill/>
          </p:spPr>
          <p:txBody>
            <a:bodyPr wrap="square" rtlCol="0">
              <a:spAutoFit/>
            </a:bodyPr>
            <a:lstStyle/>
            <a:p>
              <a:r>
                <a:rPr lang="zh-CN" altLang="en-US" dirty="0"/>
                <a:t>下采样</a:t>
              </a:r>
            </a:p>
          </p:txBody>
        </p:sp>
        <p:sp>
          <p:nvSpPr>
            <p:cNvPr id="11" name="TextBox 10"/>
            <p:cNvSpPr txBox="1"/>
            <p:nvPr/>
          </p:nvSpPr>
          <p:spPr>
            <a:xfrm>
              <a:off x="5838825" y="6095637"/>
              <a:ext cx="819150" cy="436804"/>
            </a:xfrm>
            <a:prstGeom prst="rect">
              <a:avLst/>
            </a:prstGeom>
            <a:noFill/>
          </p:spPr>
          <p:txBody>
            <a:bodyPr wrap="square" rtlCol="0">
              <a:spAutoFit/>
            </a:bodyPr>
            <a:lstStyle/>
            <a:p>
              <a:r>
                <a:rPr lang="zh-CN" altLang="en-US" dirty="0" smtClean="0"/>
                <a:t>卷积</a:t>
              </a:r>
              <a:endParaRPr lang="zh-CN" altLang="en-US" dirty="0"/>
            </a:p>
          </p:txBody>
        </p:sp>
        <p:sp>
          <p:nvSpPr>
            <p:cNvPr id="12" name="TextBox 11"/>
            <p:cNvSpPr txBox="1"/>
            <p:nvPr/>
          </p:nvSpPr>
          <p:spPr>
            <a:xfrm>
              <a:off x="7048751" y="6095637"/>
              <a:ext cx="1019175" cy="436804"/>
            </a:xfrm>
            <a:prstGeom prst="rect">
              <a:avLst/>
            </a:prstGeom>
            <a:noFill/>
          </p:spPr>
          <p:txBody>
            <a:bodyPr wrap="square" rtlCol="0">
              <a:spAutoFit/>
            </a:bodyPr>
            <a:lstStyle/>
            <a:p>
              <a:r>
                <a:rPr lang="zh-CN" altLang="en-US" dirty="0"/>
                <a:t>下采样</a:t>
              </a:r>
            </a:p>
          </p:txBody>
        </p:sp>
        <p:sp>
          <p:nvSpPr>
            <p:cNvPr id="13" name="TextBox 12"/>
            <p:cNvSpPr txBox="1"/>
            <p:nvPr/>
          </p:nvSpPr>
          <p:spPr>
            <a:xfrm>
              <a:off x="8511214" y="6095637"/>
              <a:ext cx="1099510" cy="436804"/>
            </a:xfrm>
            <a:prstGeom prst="rect">
              <a:avLst/>
            </a:prstGeom>
            <a:noFill/>
          </p:spPr>
          <p:txBody>
            <a:bodyPr wrap="square" rtlCol="0">
              <a:spAutoFit/>
            </a:bodyPr>
            <a:lstStyle/>
            <a:p>
              <a:r>
                <a:rPr lang="zh-CN" altLang="en-US" dirty="0" smtClean="0"/>
                <a:t>全</a:t>
              </a:r>
              <a:r>
                <a:rPr lang="zh-CN" altLang="en-US" dirty="0"/>
                <a:t>连接</a:t>
              </a:r>
            </a:p>
          </p:txBody>
        </p:sp>
        <p:sp>
          <p:nvSpPr>
            <p:cNvPr id="14" name="TextBox 13"/>
            <p:cNvSpPr txBox="1"/>
            <p:nvPr/>
          </p:nvSpPr>
          <p:spPr>
            <a:xfrm>
              <a:off x="10139864" y="5809410"/>
              <a:ext cx="1471111" cy="436804"/>
            </a:xfrm>
            <a:prstGeom prst="rect">
              <a:avLst/>
            </a:prstGeom>
            <a:noFill/>
          </p:spPr>
          <p:txBody>
            <a:bodyPr wrap="square" rtlCol="0">
              <a:spAutoFit/>
            </a:bodyPr>
            <a:lstStyle/>
            <a:p>
              <a:r>
                <a:rPr lang="zh-CN" altLang="en-US" dirty="0" smtClean="0"/>
                <a:t>高斯连接</a:t>
              </a:r>
              <a:endParaRPr lang="zh-CN" altLang="en-US" dirty="0"/>
            </a:p>
          </p:txBody>
        </p:sp>
        <p:sp>
          <p:nvSpPr>
            <p:cNvPr id="15" name="TextBox 14"/>
            <p:cNvSpPr txBox="1"/>
            <p:nvPr/>
          </p:nvSpPr>
          <p:spPr>
            <a:xfrm>
              <a:off x="2638425" y="3088735"/>
              <a:ext cx="1771648" cy="436804"/>
            </a:xfrm>
            <a:prstGeom prst="rect">
              <a:avLst/>
            </a:prstGeom>
            <a:noFill/>
          </p:spPr>
          <p:txBody>
            <a:bodyPr wrap="square" rtlCol="0">
              <a:spAutoFit/>
            </a:bodyPr>
            <a:lstStyle/>
            <a:p>
              <a:r>
                <a:rPr lang="en-US" altLang="zh-CN" dirty="0" smtClean="0"/>
                <a:t>C1: </a:t>
              </a:r>
              <a:r>
                <a:rPr lang="zh-CN" altLang="en-US" dirty="0" smtClean="0"/>
                <a:t>特征图</a:t>
              </a:r>
              <a:endParaRPr lang="en-US" altLang="zh-CN" dirty="0" smtClean="0"/>
            </a:p>
          </p:txBody>
        </p:sp>
      </p:grpSp>
      <p:sp>
        <p:nvSpPr>
          <p:cNvPr id="28" name="TextBox 27"/>
          <p:cNvSpPr txBox="1"/>
          <p:nvPr/>
        </p:nvSpPr>
        <p:spPr>
          <a:xfrm>
            <a:off x="8232714" y="3602539"/>
            <a:ext cx="1643647" cy="369332"/>
          </a:xfrm>
          <a:prstGeom prst="rect">
            <a:avLst/>
          </a:prstGeom>
          <a:noFill/>
        </p:spPr>
        <p:txBody>
          <a:bodyPr wrap="square" rtlCol="0">
            <a:spAutoFit/>
          </a:bodyPr>
          <a:lstStyle/>
          <a:p>
            <a:r>
              <a:rPr lang="zh-CN" altLang="en-US" dirty="0">
                <a:solidFill>
                  <a:srgbClr val="FF0000"/>
                </a:solidFill>
              </a:rPr>
              <a:t>输出</a:t>
            </a:r>
            <a:r>
              <a:rPr lang="zh-CN" altLang="en-US" dirty="0" smtClean="0">
                <a:solidFill>
                  <a:srgbClr val="FF0000"/>
                </a:solidFill>
              </a:rPr>
              <a:t>层</a:t>
            </a:r>
            <a:endParaRPr lang="en-US" altLang="zh-CN" dirty="0" smtClean="0">
              <a:solidFill>
                <a:srgbClr val="FF0000"/>
              </a:solidFill>
            </a:endParaRPr>
          </a:p>
        </p:txBody>
      </p:sp>
      <p:sp>
        <p:nvSpPr>
          <p:cNvPr id="18" name="Freeform 17"/>
          <p:cNvSpPr/>
          <p:nvPr/>
        </p:nvSpPr>
        <p:spPr>
          <a:xfrm>
            <a:off x="8426325" y="4266437"/>
            <a:ext cx="1325619" cy="1038225"/>
          </a:xfrm>
          <a:custGeom>
            <a:avLst/>
            <a:gdLst>
              <a:gd name="connsiteX0" fmla="*/ 0 w 1533525"/>
              <a:gd name="connsiteY0" fmla="*/ 28575 h 1219200"/>
              <a:gd name="connsiteX1" fmla="*/ 228600 w 1533525"/>
              <a:gd name="connsiteY1" fmla="*/ 0 h 1219200"/>
              <a:gd name="connsiteX2" fmla="*/ 1533525 w 1533525"/>
              <a:gd name="connsiteY2" fmla="*/ 1219200 h 1219200"/>
              <a:gd name="connsiteX3" fmla="*/ 1257300 w 1533525"/>
              <a:gd name="connsiteY3" fmla="*/ 1190625 h 1219200"/>
              <a:gd name="connsiteX4" fmla="*/ 0 w 1533525"/>
              <a:gd name="connsiteY4" fmla="*/ 28575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25" h="1219200">
                <a:moveTo>
                  <a:pt x="0" y="28575"/>
                </a:moveTo>
                <a:lnTo>
                  <a:pt x="228600" y="0"/>
                </a:lnTo>
                <a:lnTo>
                  <a:pt x="1533525" y="1219200"/>
                </a:lnTo>
                <a:lnTo>
                  <a:pt x="1257300" y="1190625"/>
                </a:lnTo>
                <a:lnTo>
                  <a:pt x="0" y="28575"/>
                </a:lnTo>
                <a:close/>
              </a:path>
            </a:pathLst>
          </a:cu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p:cNvCxnSpPr>
            <a:stCxn id="18" idx="0"/>
          </p:cNvCxnSpPr>
          <p:nvPr/>
        </p:nvCxnSpPr>
        <p:spPr>
          <a:xfrm flipH="1" flipV="1">
            <a:off x="8039101" y="4287416"/>
            <a:ext cx="387225" cy="33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3"/>
          </p:cNvCxnSpPr>
          <p:nvPr/>
        </p:nvCxnSpPr>
        <p:spPr>
          <a:xfrm flipH="1" flipV="1">
            <a:off x="9155170" y="5264728"/>
            <a:ext cx="357999" cy="156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39776105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322393"/>
            <a:ext cx="11087100" cy="5142576"/>
          </a:xfrm>
        </p:spPr>
        <p:txBody>
          <a:bodyPr>
            <a:normAutofit/>
          </a:bodyPr>
          <a:lstStyle/>
          <a:p>
            <a:r>
              <a:rPr lang="zh-CN" altLang="en-US" sz="2000" b="1" dirty="0" smtClean="0"/>
              <a:t>损失函数</a:t>
            </a:r>
            <a:r>
              <a:rPr lang="en-US" altLang="zh-CN" sz="2000" b="1" dirty="0" smtClean="0"/>
              <a:t> </a:t>
            </a:r>
            <a:endParaRPr lang="en-US" altLang="zh-CN" sz="1800" dirty="0"/>
          </a:p>
          <a:p>
            <a:pPr lvl="1"/>
            <a:endParaRPr lang="en-US" altLang="zh-CN" sz="1800" dirty="0"/>
          </a:p>
        </p:txBody>
      </p:sp>
      <p:grpSp>
        <p:nvGrpSpPr>
          <p:cNvPr id="4" name="Group 3"/>
          <p:cNvGrpSpPr/>
          <p:nvPr/>
        </p:nvGrpSpPr>
        <p:grpSpPr>
          <a:xfrm>
            <a:off x="981577" y="3928610"/>
            <a:ext cx="9791195" cy="2432217"/>
            <a:chOff x="800602" y="3254966"/>
            <a:chExt cx="10553700" cy="2876550"/>
          </a:xfrm>
        </p:grpSpPr>
        <p:sp>
          <p:nvSpPr>
            <p:cNvPr id="5" name="TextBox 4"/>
            <p:cNvSpPr txBox="1"/>
            <p:nvPr/>
          </p:nvSpPr>
          <p:spPr>
            <a:xfrm>
              <a:off x="10315575" y="5321891"/>
              <a:ext cx="199117" cy="436804"/>
            </a:xfrm>
            <a:prstGeom prst="rect">
              <a:avLst/>
            </a:prstGeom>
            <a:noFill/>
          </p:spPr>
          <p:txBody>
            <a:bodyPr wrap="none" rtlCol="0">
              <a:spAutoFit/>
            </a:bodyPr>
            <a:lstStyle/>
            <a:p>
              <a:endParaRPr lang="zh-CN" altLang="en-US" dirty="0"/>
            </a:p>
          </p:txBody>
        </p:sp>
        <p:pic>
          <p:nvPicPr>
            <p:cNvPr id="6" name="Picture 5"/>
            <p:cNvPicPr>
              <a:picLocks noChangeAspect="1"/>
            </p:cNvPicPr>
            <p:nvPr/>
          </p:nvPicPr>
          <p:blipFill>
            <a:blip r:embed="rId3"/>
            <a:stretch>
              <a:fillRect/>
            </a:stretch>
          </p:blipFill>
          <p:spPr>
            <a:xfrm>
              <a:off x="800602" y="3254966"/>
              <a:ext cx="10553700" cy="2876550"/>
            </a:xfrm>
            <a:prstGeom prst="rect">
              <a:avLst/>
            </a:prstGeom>
          </p:spPr>
        </p:pic>
      </p:grpSp>
      <p:sp>
        <p:nvSpPr>
          <p:cNvPr id="28" name="TextBox 27"/>
          <p:cNvSpPr txBox="1"/>
          <p:nvPr/>
        </p:nvSpPr>
        <p:spPr>
          <a:xfrm>
            <a:off x="8232714" y="4008939"/>
            <a:ext cx="1643647" cy="369332"/>
          </a:xfrm>
          <a:prstGeom prst="rect">
            <a:avLst/>
          </a:prstGeom>
          <a:noFill/>
        </p:spPr>
        <p:txBody>
          <a:bodyPr wrap="square" rtlCol="0">
            <a:spAutoFit/>
          </a:bodyPr>
          <a:lstStyle/>
          <a:p>
            <a:r>
              <a:rPr lang="zh-CN" altLang="en-US" dirty="0">
                <a:solidFill>
                  <a:srgbClr val="FF0000"/>
                </a:solidFill>
              </a:rPr>
              <a:t>输出</a:t>
            </a:r>
            <a:r>
              <a:rPr lang="zh-CN" altLang="en-US" dirty="0" smtClean="0">
                <a:solidFill>
                  <a:srgbClr val="FF0000"/>
                </a:solidFill>
              </a:rPr>
              <a:t>层</a:t>
            </a:r>
            <a:endParaRPr lang="en-US" altLang="zh-CN" dirty="0" smtClean="0">
              <a:solidFill>
                <a:srgbClr val="FF0000"/>
              </a:solidFill>
            </a:endParaRPr>
          </a:p>
        </p:txBody>
      </p:sp>
      <p:sp>
        <p:nvSpPr>
          <p:cNvPr id="18" name="Freeform 17"/>
          <p:cNvSpPr/>
          <p:nvPr/>
        </p:nvSpPr>
        <p:spPr>
          <a:xfrm>
            <a:off x="8426325" y="4672837"/>
            <a:ext cx="1325619" cy="1038225"/>
          </a:xfrm>
          <a:custGeom>
            <a:avLst/>
            <a:gdLst>
              <a:gd name="connsiteX0" fmla="*/ 0 w 1533525"/>
              <a:gd name="connsiteY0" fmla="*/ 28575 h 1219200"/>
              <a:gd name="connsiteX1" fmla="*/ 228600 w 1533525"/>
              <a:gd name="connsiteY1" fmla="*/ 0 h 1219200"/>
              <a:gd name="connsiteX2" fmla="*/ 1533525 w 1533525"/>
              <a:gd name="connsiteY2" fmla="*/ 1219200 h 1219200"/>
              <a:gd name="connsiteX3" fmla="*/ 1257300 w 1533525"/>
              <a:gd name="connsiteY3" fmla="*/ 1190625 h 1219200"/>
              <a:gd name="connsiteX4" fmla="*/ 0 w 1533525"/>
              <a:gd name="connsiteY4" fmla="*/ 28575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25" h="1219200">
                <a:moveTo>
                  <a:pt x="0" y="28575"/>
                </a:moveTo>
                <a:lnTo>
                  <a:pt x="228600" y="0"/>
                </a:lnTo>
                <a:lnTo>
                  <a:pt x="1533525" y="1219200"/>
                </a:lnTo>
                <a:lnTo>
                  <a:pt x="1257300" y="1190625"/>
                </a:lnTo>
                <a:lnTo>
                  <a:pt x="0" y="28575"/>
                </a:lnTo>
                <a:close/>
              </a:path>
            </a:pathLst>
          </a:cu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p:cNvCxnSpPr>
            <a:stCxn id="18" idx="0"/>
          </p:cNvCxnSpPr>
          <p:nvPr/>
        </p:nvCxnSpPr>
        <p:spPr>
          <a:xfrm flipH="1" flipV="1">
            <a:off x="8039101" y="4693816"/>
            <a:ext cx="387225" cy="33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8" idx="3"/>
          </p:cNvCxnSpPr>
          <p:nvPr/>
        </p:nvCxnSpPr>
        <p:spPr>
          <a:xfrm flipH="1" flipV="1">
            <a:off x="9155170" y="5671128"/>
            <a:ext cx="357999" cy="156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pic>
        <p:nvPicPr>
          <p:cNvPr id="2" name="Picture 1"/>
          <p:cNvPicPr>
            <a:picLocks noChangeAspect="1"/>
          </p:cNvPicPr>
          <p:nvPr/>
        </p:nvPicPr>
        <p:blipFill>
          <a:blip r:embed="rId4"/>
          <a:stretch>
            <a:fillRect/>
          </a:stretch>
        </p:blipFill>
        <p:spPr>
          <a:xfrm>
            <a:off x="1452079" y="2018767"/>
            <a:ext cx="2784311" cy="852340"/>
          </a:xfrm>
          <a:prstGeom prst="rect">
            <a:avLst/>
          </a:prstGeom>
        </p:spPr>
      </p:pic>
      <p:cxnSp>
        <p:nvCxnSpPr>
          <p:cNvPr id="16" name="Straight Arrow Connector 15"/>
          <p:cNvCxnSpPr/>
          <p:nvPr/>
        </p:nvCxnSpPr>
        <p:spPr>
          <a:xfrm>
            <a:off x="2744811" y="2667104"/>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96443" y="3173650"/>
            <a:ext cx="3557575" cy="369332"/>
          </a:xfrm>
          <a:prstGeom prst="rect">
            <a:avLst/>
          </a:prstGeom>
          <a:noFill/>
        </p:spPr>
        <p:txBody>
          <a:bodyPr wrap="square" rtlCol="0">
            <a:spAutoFit/>
          </a:bodyPr>
          <a:lstStyle/>
          <a:p>
            <a:r>
              <a:rPr lang="zh-CN" altLang="en-US" dirty="0" smtClean="0"/>
              <a:t>只考虑</a:t>
            </a:r>
            <a:r>
              <a:rPr lang="zh-CN" altLang="en-US" dirty="0"/>
              <a:t>真</a:t>
            </a:r>
            <a:r>
              <a:rPr lang="zh-CN" altLang="en-US" dirty="0" smtClean="0"/>
              <a:t>实类别对应的向量</a:t>
            </a:r>
            <a:endParaRPr lang="zh-CN" altLang="en-US" dirty="0"/>
          </a:p>
        </p:txBody>
      </p:sp>
      <p:sp>
        <p:nvSpPr>
          <p:cNvPr id="19" name="TextBox 18"/>
          <p:cNvSpPr txBox="1"/>
          <p:nvPr/>
        </p:nvSpPr>
        <p:spPr>
          <a:xfrm>
            <a:off x="1264997" y="1718366"/>
            <a:ext cx="3065267" cy="369332"/>
          </a:xfrm>
          <a:prstGeom prst="rect">
            <a:avLst/>
          </a:prstGeom>
          <a:solidFill>
            <a:schemeClr val="accent4">
              <a:lumMod val="20000"/>
              <a:lumOff val="80000"/>
            </a:schemeClr>
          </a:solidFill>
        </p:spPr>
        <p:txBody>
          <a:bodyPr wrap="square" rtlCol="0">
            <a:spAutoFit/>
          </a:bodyPr>
          <a:lstStyle/>
          <a:p>
            <a:r>
              <a:rPr lang="en-US" altLang="zh-CN" dirty="0" smtClean="0"/>
              <a:t>Maximum Likelihood</a:t>
            </a:r>
            <a:endParaRPr lang="zh-CN" altLang="en-US" dirty="0"/>
          </a:p>
        </p:txBody>
      </p:sp>
      <p:sp>
        <p:nvSpPr>
          <p:cNvPr id="24" name="TextBox 23"/>
          <p:cNvSpPr txBox="1"/>
          <p:nvPr/>
        </p:nvSpPr>
        <p:spPr>
          <a:xfrm>
            <a:off x="6140221" y="1718367"/>
            <a:ext cx="3065267" cy="369332"/>
          </a:xfrm>
          <a:prstGeom prst="rect">
            <a:avLst/>
          </a:prstGeom>
          <a:solidFill>
            <a:schemeClr val="accent4">
              <a:lumMod val="20000"/>
              <a:lumOff val="80000"/>
            </a:schemeClr>
          </a:solidFill>
        </p:spPr>
        <p:txBody>
          <a:bodyPr wrap="square" rtlCol="0">
            <a:spAutoFit/>
          </a:bodyPr>
          <a:lstStyle/>
          <a:p>
            <a:r>
              <a:rPr lang="en-US" altLang="zh-CN" dirty="0" smtClean="0"/>
              <a:t>Maximum a Posterior </a:t>
            </a:r>
            <a:endParaRPr lang="zh-CN" altLang="en-US" dirty="0"/>
          </a:p>
        </p:txBody>
      </p:sp>
      <p:pic>
        <p:nvPicPr>
          <p:cNvPr id="21" name="Picture 20"/>
          <p:cNvPicPr>
            <a:picLocks noChangeAspect="1"/>
          </p:cNvPicPr>
          <p:nvPr/>
        </p:nvPicPr>
        <p:blipFill>
          <a:blip r:embed="rId5"/>
          <a:stretch>
            <a:fillRect/>
          </a:stretch>
        </p:blipFill>
        <p:spPr>
          <a:xfrm>
            <a:off x="6190685" y="2151208"/>
            <a:ext cx="4114800" cy="1381125"/>
          </a:xfrm>
          <a:prstGeom prst="rect">
            <a:avLst/>
          </a:prstGeom>
        </p:spPr>
      </p:pic>
      <p:sp>
        <p:nvSpPr>
          <p:cNvPr id="26" name="TextBox 25"/>
          <p:cNvSpPr txBox="1"/>
          <p:nvPr/>
        </p:nvSpPr>
        <p:spPr>
          <a:xfrm>
            <a:off x="8702207" y="2212746"/>
            <a:ext cx="3557575" cy="369332"/>
          </a:xfrm>
          <a:prstGeom prst="rect">
            <a:avLst/>
          </a:prstGeom>
          <a:noFill/>
        </p:spPr>
        <p:txBody>
          <a:bodyPr wrap="square" rtlCol="0">
            <a:spAutoFit/>
          </a:bodyPr>
          <a:lstStyle/>
          <a:p>
            <a:r>
              <a:rPr lang="zh-CN" altLang="en-US" dirty="0" smtClean="0"/>
              <a:t>真实类别对应的距离尽可能小</a:t>
            </a:r>
            <a:endParaRPr lang="zh-CN" altLang="en-US" dirty="0"/>
          </a:p>
        </p:txBody>
      </p:sp>
      <p:sp>
        <p:nvSpPr>
          <p:cNvPr id="27" name="TextBox 26"/>
          <p:cNvSpPr txBox="1"/>
          <p:nvPr/>
        </p:nvSpPr>
        <p:spPr>
          <a:xfrm>
            <a:off x="8634426" y="3482259"/>
            <a:ext cx="3557575" cy="369332"/>
          </a:xfrm>
          <a:prstGeom prst="rect">
            <a:avLst/>
          </a:prstGeom>
          <a:noFill/>
        </p:spPr>
        <p:txBody>
          <a:bodyPr wrap="square" rtlCol="0">
            <a:spAutoFit/>
          </a:bodyPr>
          <a:lstStyle/>
          <a:p>
            <a:r>
              <a:rPr lang="zh-CN" altLang="en-US" dirty="0" smtClean="0"/>
              <a:t>对其</a:t>
            </a:r>
            <a:r>
              <a:rPr lang="zh-CN" altLang="en-US" dirty="0"/>
              <a:t>他</a:t>
            </a:r>
            <a:r>
              <a:rPr lang="zh-CN" altLang="en-US" dirty="0" smtClean="0"/>
              <a:t>类别对应的距离尽可能大</a:t>
            </a:r>
            <a:endParaRPr lang="zh-CN" altLang="en-US" dirty="0"/>
          </a:p>
        </p:txBody>
      </p:sp>
    </p:spTree>
    <p:extLst>
      <p:ext uri="{BB962C8B-B14F-4D97-AF65-F5344CB8AC3E}">
        <p14:creationId xmlns="" xmlns:p14="http://schemas.microsoft.com/office/powerpoint/2010/main" val="2181674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155036"/>
            <a:ext cx="11087100" cy="5309935"/>
          </a:xfrm>
        </p:spPr>
        <p:txBody>
          <a:bodyPr/>
          <a:lstStyle/>
          <a:p>
            <a:endParaRPr lang="en-US" altLang="zh-CN" dirty="0"/>
          </a:p>
          <a:p>
            <a:pPr lvl="1"/>
            <a:endParaRPr lang="en-US" altLang="zh-CN" dirty="0"/>
          </a:p>
        </p:txBody>
      </p:sp>
      <p:pic>
        <p:nvPicPr>
          <p:cNvPr id="3074" name="Picture 2" descr="https://static.oschina.net/uploads/space/2018/0311/013117_gXns_876354.pn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10612"/>
          <a:stretch/>
        </p:blipFill>
        <p:spPr bwMode="auto">
          <a:xfrm>
            <a:off x="2561074" y="1322395"/>
            <a:ext cx="6773847" cy="519331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1"/>
          <p:cNvSpPr txBox="1">
            <a:spLocks/>
          </p:cNvSpPr>
          <p:nvPr/>
        </p:nvSpPr>
        <p:spPr>
          <a:xfrm>
            <a:off x="777971" y="-3170"/>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zh-CN" altLang="en-US" sz="3600" dirty="0" smtClean="0"/>
              <a:t>卷积网络模型</a:t>
            </a:r>
            <a:r>
              <a:rPr lang="en-US" altLang="zh-CN" sz="3600" dirty="0" smtClean="0"/>
              <a:t/>
            </a:r>
            <a:br>
              <a:rPr lang="en-US" altLang="zh-CN" sz="3600" dirty="0" smtClean="0"/>
            </a:br>
            <a:r>
              <a:rPr lang="en-US" altLang="zh-CN" sz="3600" dirty="0" smtClean="0"/>
              <a:t>LeNet-5[LeCun,1994]</a:t>
            </a:r>
            <a:endParaRPr lang="zh-CN" altLang="en-US" sz="3600" dirty="0"/>
          </a:p>
        </p:txBody>
      </p:sp>
    </p:spTree>
    <p:extLst>
      <p:ext uri="{BB962C8B-B14F-4D97-AF65-F5344CB8AC3E}">
        <p14:creationId xmlns="" xmlns:p14="http://schemas.microsoft.com/office/powerpoint/2010/main" val="17095240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14"/>
            <a:ext cx="10515600" cy="1325563"/>
          </a:xfrm>
        </p:spPr>
        <p:txBody>
          <a:bodyPr/>
          <a:lstStyle/>
          <a:p>
            <a:r>
              <a:rPr lang="zh-CN" altLang="en-US" dirty="0"/>
              <a:t>卷</a:t>
            </a:r>
            <a:r>
              <a:rPr lang="zh-CN" altLang="en-US" dirty="0" smtClean="0"/>
              <a:t>积神经网</a:t>
            </a:r>
            <a:r>
              <a:rPr lang="zh-CN" altLang="en-US" dirty="0"/>
              <a:t>络模</a:t>
            </a:r>
            <a:r>
              <a:rPr lang="zh-CN" altLang="en-US" dirty="0" smtClean="0"/>
              <a:t>型</a:t>
            </a:r>
            <a:r>
              <a:rPr lang="en-US" altLang="zh-CN" dirty="0" smtClean="0"/>
              <a:t>: </a:t>
            </a:r>
            <a:r>
              <a:rPr lang="zh-CN" altLang="en-US" dirty="0" smtClean="0"/>
              <a:t>总结</a:t>
            </a:r>
            <a:endParaRPr lang="zh-CN" altLang="en-US" dirty="0"/>
          </a:p>
        </p:txBody>
      </p:sp>
      <p:sp>
        <p:nvSpPr>
          <p:cNvPr id="3" name="Content Placeholder 2"/>
          <p:cNvSpPr>
            <a:spLocks noGrp="1"/>
          </p:cNvSpPr>
          <p:nvPr>
            <p:ph idx="1"/>
          </p:nvPr>
        </p:nvSpPr>
        <p:spPr>
          <a:xfrm>
            <a:off x="838200" y="1527349"/>
            <a:ext cx="10515600" cy="4589323"/>
          </a:xfrm>
        </p:spPr>
        <p:txBody>
          <a:bodyPr>
            <a:noAutofit/>
          </a:bodyPr>
          <a:lstStyle/>
          <a:p>
            <a:r>
              <a:rPr lang="zh-CN" altLang="en-US" sz="2000" dirty="0" smtClean="0"/>
              <a:t>三大特点：局部感知、参数共享、池化操作</a:t>
            </a:r>
            <a:endParaRPr lang="en-US" altLang="zh-CN" sz="2000" dirty="0" smtClean="0"/>
          </a:p>
          <a:p>
            <a:r>
              <a:rPr lang="zh-CN" altLang="en-US" sz="2000" dirty="0" smtClean="0"/>
              <a:t>大大节省了计算成本（</a:t>
            </a:r>
            <a:r>
              <a:rPr lang="en-US" altLang="zh-CN" sz="2000" dirty="0" smtClean="0"/>
              <a:t>CPU</a:t>
            </a:r>
            <a:r>
              <a:rPr lang="zh-CN" altLang="en-US" sz="2000" dirty="0" smtClean="0"/>
              <a:t>允许）</a:t>
            </a:r>
            <a:endParaRPr lang="en-US" altLang="zh-CN" sz="2000" dirty="0" smtClean="0"/>
          </a:p>
          <a:p>
            <a:r>
              <a:rPr lang="zh-CN" altLang="en-US" sz="2000" dirty="0"/>
              <a:t>多级</a:t>
            </a:r>
            <a:r>
              <a:rPr lang="en-US" altLang="zh-CN" sz="2000" dirty="0"/>
              <a:t>Hubel-Wiesel</a:t>
            </a:r>
            <a:r>
              <a:rPr lang="zh-CN" altLang="en-US" sz="2000" dirty="0"/>
              <a:t>系统</a:t>
            </a:r>
            <a:endParaRPr lang="en-US" altLang="zh-CN" sz="2000" dirty="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pPr marL="0" indent="0">
              <a:buNone/>
            </a:pPr>
            <a:endParaRPr lang="en-US" altLang="zh-CN" sz="2000" dirty="0" smtClean="0"/>
          </a:p>
          <a:p>
            <a:r>
              <a:rPr lang="zh-CN" altLang="en-US" sz="2000" dirty="0" smtClean="0"/>
              <a:t>后续变种：</a:t>
            </a:r>
            <a:r>
              <a:rPr lang="en-US" altLang="zh-CN" sz="2000" dirty="0" err="1" smtClean="0"/>
              <a:t>AlexNet</a:t>
            </a:r>
            <a:r>
              <a:rPr lang="zh-CN" altLang="en-US" sz="2000" dirty="0" smtClean="0"/>
              <a:t>，</a:t>
            </a:r>
            <a:r>
              <a:rPr lang="en-US" altLang="zh-CN" sz="2000" dirty="0" err="1" smtClean="0"/>
              <a:t>GoogleNet</a:t>
            </a:r>
            <a:r>
              <a:rPr lang="en-US" altLang="zh-CN" sz="2000" dirty="0" smtClean="0"/>
              <a:t>, VGG,DRL</a:t>
            </a:r>
            <a:r>
              <a:rPr lang="zh-CN" altLang="en-US" sz="2000" dirty="0" smtClean="0"/>
              <a:t>等等</a:t>
            </a:r>
            <a:endParaRPr lang="en-US" altLang="zh-CN" sz="2000" dirty="0" smtClean="0"/>
          </a:p>
          <a:p>
            <a:pPr marL="342900" lvl="1" indent="0">
              <a:buNone/>
            </a:pPr>
            <a:endParaRPr lang="en-US" altLang="zh-CN" sz="1600" dirty="0" smtClean="0"/>
          </a:p>
          <a:p>
            <a:pPr marL="0" indent="0">
              <a:buNone/>
            </a:pPr>
            <a:endParaRPr lang="en-US" altLang="zh-CN" sz="2000" dirty="0" smtClean="0"/>
          </a:p>
          <a:p>
            <a:endParaRPr lang="zh-CN" altLang="en-US" sz="2000" dirty="0"/>
          </a:p>
        </p:txBody>
      </p:sp>
      <p:pic>
        <p:nvPicPr>
          <p:cNvPr id="6146" name="Picture 2" descr="https://static.oschina.net/uploads/space/2018/0311/012842_Z2z8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19676" y="2845672"/>
            <a:ext cx="3267431" cy="2027238"/>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https://static.oschina.net/uploads/space/2018/0311/012854_DfxF_87635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640035" y="2845672"/>
            <a:ext cx="3189516" cy="2124436"/>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descr="https://static.oschina.net/uploads/space/2018/0311/012904_j6uj_876354.pn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b="23005"/>
          <a:stretch/>
        </p:blipFill>
        <p:spPr bwMode="auto">
          <a:xfrm>
            <a:off x="8141749" y="2947772"/>
            <a:ext cx="3212051" cy="172149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2099395" y="4880751"/>
            <a:ext cx="1107996" cy="369332"/>
          </a:xfrm>
          <a:prstGeom prst="rect">
            <a:avLst/>
          </a:prstGeom>
        </p:spPr>
        <p:txBody>
          <a:bodyPr wrap="none">
            <a:spAutoFit/>
          </a:bodyPr>
          <a:lstStyle/>
          <a:p>
            <a:r>
              <a:rPr lang="zh-CN" altLang="en-US"/>
              <a:t>局部感知</a:t>
            </a:r>
            <a:endParaRPr lang="zh-CN" altLang="en-US" dirty="0"/>
          </a:p>
        </p:txBody>
      </p:sp>
      <p:sp>
        <p:nvSpPr>
          <p:cNvPr id="6" name="Rectangle 5"/>
          <p:cNvSpPr/>
          <p:nvPr/>
        </p:nvSpPr>
        <p:spPr>
          <a:xfrm>
            <a:off x="5599152" y="4917901"/>
            <a:ext cx="1107996" cy="369332"/>
          </a:xfrm>
          <a:prstGeom prst="rect">
            <a:avLst/>
          </a:prstGeom>
        </p:spPr>
        <p:txBody>
          <a:bodyPr wrap="none">
            <a:spAutoFit/>
          </a:bodyPr>
          <a:lstStyle/>
          <a:p>
            <a:r>
              <a:rPr lang="zh-CN" altLang="en-US" dirty="0"/>
              <a:t>参</a:t>
            </a:r>
            <a:r>
              <a:rPr lang="zh-CN" altLang="en-US" dirty="0" smtClean="0"/>
              <a:t>数共享</a:t>
            </a:r>
            <a:endParaRPr lang="zh-CN" altLang="en-US" dirty="0"/>
          </a:p>
        </p:txBody>
      </p:sp>
      <p:sp>
        <p:nvSpPr>
          <p:cNvPr id="7" name="Rectangle 6"/>
          <p:cNvSpPr/>
          <p:nvPr/>
        </p:nvSpPr>
        <p:spPr>
          <a:xfrm>
            <a:off x="8942429" y="4917901"/>
            <a:ext cx="646331" cy="369332"/>
          </a:xfrm>
          <a:prstGeom prst="rect">
            <a:avLst/>
          </a:prstGeom>
        </p:spPr>
        <p:txBody>
          <a:bodyPr wrap="none">
            <a:spAutoFit/>
          </a:bodyPr>
          <a:lstStyle/>
          <a:p>
            <a:r>
              <a:rPr lang="zh-CN" altLang="en-US" dirty="0"/>
              <a:t>池化</a:t>
            </a:r>
          </a:p>
        </p:txBody>
      </p:sp>
    </p:spTree>
    <p:extLst>
      <p:ext uri="{BB962C8B-B14F-4D97-AF65-F5344CB8AC3E}">
        <p14:creationId xmlns="" xmlns:p14="http://schemas.microsoft.com/office/powerpoint/2010/main" val="2060001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257" y="291616"/>
            <a:ext cx="10515600" cy="1325563"/>
          </a:xfrm>
        </p:spPr>
        <p:txBody>
          <a:bodyPr>
            <a:normAutofit/>
          </a:bodyPr>
          <a:lstStyle/>
          <a:p>
            <a:r>
              <a:rPr lang="zh-CN" altLang="en-US" sz="3600" dirty="0"/>
              <a:t>卷积神经网</a:t>
            </a:r>
            <a:r>
              <a:rPr lang="zh-CN" altLang="en-US" sz="3600" dirty="0" smtClean="0"/>
              <a:t>络与传统物体识别框架</a:t>
            </a:r>
            <a:endParaRPr lang="zh-CN" altLang="en-US" sz="3600" dirty="0"/>
          </a:p>
        </p:txBody>
      </p:sp>
      <p:sp>
        <p:nvSpPr>
          <p:cNvPr id="3" name="Content Placeholder 2"/>
          <p:cNvSpPr>
            <a:spLocks noGrp="1"/>
          </p:cNvSpPr>
          <p:nvPr>
            <p:ph idx="1"/>
          </p:nvPr>
        </p:nvSpPr>
        <p:spPr>
          <a:xfrm>
            <a:off x="559359" y="4051548"/>
            <a:ext cx="10972800" cy="2952342"/>
          </a:xfrm>
        </p:spPr>
        <p:txBody>
          <a:bodyPr/>
          <a:lstStyle/>
          <a:p>
            <a:endParaRPr lang="en-US" altLang="zh-CN" dirty="0" smtClean="0"/>
          </a:p>
          <a:p>
            <a:r>
              <a:rPr lang="zh-CN" altLang="en-US" dirty="0" smtClean="0"/>
              <a:t>传统方法：手工设计局部特征</a:t>
            </a:r>
            <a:r>
              <a:rPr lang="en-US" altLang="zh-CN" dirty="0" smtClean="0"/>
              <a:t>+</a:t>
            </a:r>
            <a:r>
              <a:rPr lang="zh-CN" altLang="en-US" dirty="0" smtClean="0"/>
              <a:t>无监督的中层特征</a:t>
            </a:r>
            <a:r>
              <a:rPr lang="en-US" altLang="zh-CN" dirty="0" smtClean="0"/>
              <a:t>+</a:t>
            </a:r>
            <a:r>
              <a:rPr lang="zh-CN" altLang="en-US" dirty="0" smtClean="0"/>
              <a:t>简单分类器</a:t>
            </a:r>
            <a:endParaRPr lang="en-US" altLang="zh-CN" dirty="0" smtClean="0"/>
          </a:p>
          <a:p>
            <a:pPr lvl="1"/>
            <a:r>
              <a:rPr lang="en-US" altLang="zh-CN" dirty="0" smtClean="0"/>
              <a:t>SIFT + </a:t>
            </a:r>
            <a:r>
              <a:rPr lang="zh-CN" altLang="en-US" dirty="0" smtClean="0"/>
              <a:t>矢量量化 </a:t>
            </a:r>
            <a:r>
              <a:rPr lang="en-US" altLang="zh-CN" dirty="0" smtClean="0"/>
              <a:t>+ </a:t>
            </a:r>
            <a:r>
              <a:rPr lang="zh-CN" altLang="en-US" dirty="0" smtClean="0"/>
              <a:t>金字塔池化 </a:t>
            </a:r>
            <a:r>
              <a:rPr lang="en-US" altLang="zh-CN" dirty="0" smtClean="0"/>
              <a:t>+ SVM [</a:t>
            </a:r>
            <a:r>
              <a:rPr lang="en-US" altLang="zh-CN" dirty="0" err="1" smtClean="0"/>
              <a:t>Lazebnik</a:t>
            </a:r>
            <a:r>
              <a:rPr lang="en-US" altLang="zh-CN" dirty="0" smtClean="0"/>
              <a:t> et al CVPR 2006]</a:t>
            </a:r>
          </a:p>
          <a:p>
            <a:pPr lvl="1"/>
            <a:r>
              <a:rPr lang="en-US" altLang="zh-CN" dirty="0" smtClean="0"/>
              <a:t>SIFT + </a:t>
            </a:r>
            <a:r>
              <a:rPr lang="zh-CN" altLang="en-US" dirty="0" smtClean="0"/>
              <a:t>局部稀疏编码 </a:t>
            </a:r>
            <a:r>
              <a:rPr lang="en-US" altLang="zh-CN" dirty="0" smtClean="0"/>
              <a:t>+ </a:t>
            </a:r>
            <a:r>
              <a:rPr lang="zh-CN" altLang="en-US" dirty="0" smtClean="0"/>
              <a:t>金字塔池化 </a:t>
            </a:r>
            <a:r>
              <a:rPr lang="en-US" altLang="zh-CN" dirty="0" smtClean="0"/>
              <a:t>+ SVM [</a:t>
            </a:r>
            <a:r>
              <a:rPr lang="en-US" altLang="zh-CN" dirty="0" err="1" smtClean="0"/>
              <a:t>Boureau</a:t>
            </a:r>
            <a:r>
              <a:rPr lang="en-US" altLang="zh-CN" dirty="0" smtClean="0"/>
              <a:t> et al. ICCV 2011]</a:t>
            </a:r>
          </a:p>
          <a:p>
            <a:pPr lvl="1"/>
            <a:r>
              <a:rPr lang="en-US" altLang="zh-CN" dirty="0" smtClean="0"/>
              <a:t>SIFT + Fisher Vectors + </a:t>
            </a:r>
            <a:r>
              <a:rPr lang="zh-CN" altLang="en-US" dirty="0" smtClean="0"/>
              <a:t>可变形部件模型 </a:t>
            </a:r>
            <a:r>
              <a:rPr lang="en-US" altLang="zh-CN" dirty="0" smtClean="0"/>
              <a:t>+ SVM [</a:t>
            </a:r>
            <a:r>
              <a:rPr lang="en-US" altLang="zh-CN" dirty="0" err="1" smtClean="0"/>
              <a:t>Perronin</a:t>
            </a:r>
            <a:r>
              <a:rPr lang="en-US" altLang="zh-CN" dirty="0" smtClean="0"/>
              <a:t> et al 2012]</a:t>
            </a:r>
          </a:p>
        </p:txBody>
      </p:sp>
      <p:pic>
        <p:nvPicPr>
          <p:cNvPr id="4" name="Picture 3"/>
          <p:cNvPicPr>
            <a:picLocks noChangeAspect="1"/>
          </p:cNvPicPr>
          <p:nvPr/>
        </p:nvPicPr>
        <p:blipFill rotWithShape="1">
          <a:blip r:embed="rId2"/>
          <a:srcRect t="15417" b="64342"/>
          <a:stretch/>
        </p:blipFill>
        <p:spPr>
          <a:xfrm>
            <a:off x="986584" y="1757856"/>
            <a:ext cx="9546037" cy="1454816"/>
          </a:xfrm>
          <a:prstGeom prst="rect">
            <a:avLst/>
          </a:prstGeom>
        </p:spPr>
      </p:pic>
      <p:grpSp>
        <p:nvGrpSpPr>
          <p:cNvPr id="8" name="Group 7"/>
          <p:cNvGrpSpPr/>
          <p:nvPr/>
        </p:nvGrpSpPr>
        <p:grpSpPr>
          <a:xfrm>
            <a:off x="2988153" y="2069765"/>
            <a:ext cx="2477819" cy="830998"/>
            <a:chOff x="3295650" y="1362167"/>
            <a:chExt cx="2477818" cy="830998"/>
          </a:xfrm>
        </p:grpSpPr>
        <p:sp>
          <p:nvSpPr>
            <p:cNvPr id="5" name="TextBox 4"/>
            <p:cNvSpPr txBox="1"/>
            <p:nvPr/>
          </p:nvSpPr>
          <p:spPr>
            <a:xfrm>
              <a:off x="3295650" y="1362168"/>
              <a:ext cx="476249" cy="830997"/>
            </a:xfrm>
            <a:prstGeom prst="rect">
              <a:avLst/>
            </a:prstGeom>
            <a:solidFill>
              <a:schemeClr val="bg1"/>
            </a:solidFill>
          </p:spPr>
          <p:txBody>
            <a:bodyPr wrap="square" rtlCol="0">
              <a:spAutoFit/>
            </a:bodyPr>
            <a:lstStyle/>
            <a:p>
              <a:r>
                <a:rPr lang="zh-CN" altLang="en-US" sz="1600" dirty="0"/>
                <a:t>滤波器</a:t>
              </a:r>
            </a:p>
          </p:txBody>
        </p:sp>
        <p:sp>
          <p:nvSpPr>
            <p:cNvPr id="6" name="TextBox 5"/>
            <p:cNvSpPr txBox="1"/>
            <p:nvPr/>
          </p:nvSpPr>
          <p:spPr>
            <a:xfrm>
              <a:off x="4046471" y="1362168"/>
              <a:ext cx="735079" cy="830997"/>
            </a:xfrm>
            <a:prstGeom prst="rect">
              <a:avLst/>
            </a:prstGeom>
            <a:solidFill>
              <a:schemeClr val="bg1"/>
            </a:solidFill>
          </p:spPr>
          <p:txBody>
            <a:bodyPr wrap="square" rtlCol="0">
              <a:spAutoFit/>
            </a:bodyPr>
            <a:lstStyle/>
            <a:p>
              <a:pPr algn="ctr"/>
              <a:r>
                <a:rPr lang="zh-CN" altLang="en-US" sz="1600" dirty="0" smtClean="0"/>
                <a:t>非</a:t>
              </a:r>
              <a:endParaRPr lang="en-US" altLang="zh-CN" sz="1600" dirty="0" smtClean="0"/>
            </a:p>
            <a:p>
              <a:pPr algn="ctr"/>
              <a:r>
                <a:rPr lang="zh-CN" altLang="en-US" sz="1600" dirty="0" smtClean="0"/>
                <a:t>线</a:t>
              </a:r>
              <a:endParaRPr lang="en-US" altLang="zh-CN" sz="1600" dirty="0" smtClean="0"/>
            </a:p>
            <a:p>
              <a:pPr algn="ctr"/>
              <a:r>
                <a:rPr lang="zh-CN" altLang="en-US" sz="1600" dirty="0" smtClean="0"/>
                <a:t>性</a:t>
              </a:r>
              <a:endParaRPr lang="zh-CN" altLang="en-US" sz="1600" dirty="0"/>
            </a:p>
          </p:txBody>
        </p:sp>
        <p:sp>
          <p:nvSpPr>
            <p:cNvPr id="7" name="TextBox 6"/>
            <p:cNvSpPr txBox="1"/>
            <p:nvPr/>
          </p:nvSpPr>
          <p:spPr>
            <a:xfrm>
              <a:off x="5124450" y="1362167"/>
              <a:ext cx="649018" cy="830997"/>
            </a:xfrm>
            <a:prstGeom prst="rect">
              <a:avLst/>
            </a:prstGeom>
            <a:solidFill>
              <a:schemeClr val="bg1"/>
            </a:solidFill>
          </p:spPr>
          <p:txBody>
            <a:bodyPr wrap="square" rtlCol="0">
              <a:spAutoFit/>
            </a:bodyPr>
            <a:lstStyle/>
            <a:p>
              <a:r>
                <a:rPr lang="zh-CN" altLang="en-US" sz="1600" dirty="0" smtClean="0"/>
                <a:t>特征池化</a:t>
              </a:r>
              <a:endParaRPr lang="en-US" altLang="zh-CN" sz="1600" dirty="0" smtClean="0"/>
            </a:p>
            <a:p>
              <a:endParaRPr lang="zh-CN" altLang="en-US" sz="1600" dirty="0"/>
            </a:p>
          </p:txBody>
        </p:sp>
      </p:grpSp>
      <p:grpSp>
        <p:nvGrpSpPr>
          <p:cNvPr id="9" name="Group 8"/>
          <p:cNvGrpSpPr/>
          <p:nvPr/>
        </p:nvGrpSpPr>
        <p:grpSpPr>
          <a:xfrm>
            <a:off x="6121877" y="2069764"/>
            <a:ext cx="2477819" cy="830998"/>
            <a:chOff x="3295650" y="1362167"/>
            <a:chExt cx="2477818" cy="830998"/>
          </a:xfrm>
        </p:grpSpPr>
        <p:sp>
          <p:nvSpPr>
            <p:cNvPr id="10" name="TextBox 9"/>
            <p:cNvSpPr txBox="1"/>
            <p:nvPr/>
          </p:nvSpPr>
          <p:spPr>
            <a:xfrm>
              <a:off x="3295650" y="1362168"/>
              <a:ext cx="476249" cy="830997"/>
            </a:xfrm>
            <a:prstGeom prst="rect">
              <a:avLst/>
            </a:prstGeom>
            <a:solidFill>
              <a:schemeClr val="bg1"/>
            </a:solidFill>
          </p:spPr>
          <p:txBody>
            <a:bodyPr wrap="square" rtlCol="0">
              <a:spAutoFit/>
            </a:bodyPr>
            <a:lstStyle/>
            <a:p>
              <a:r>
                <a:rPr lang="zh-CN" altLang="en-US" sz="1600" dirty="0"/>
                <a:t>滤波器</a:t>
              </a:r>
            </a:p>
          </p:txBody>
        </p:sp>
        <p:sp>
          <p:nvSpPr>
            <p:cNvPr id="11" name="TextBox 10"/>
            <p:cNvSpPr txBox="1"/>
            <p:nvPr/>
          </p:nvSpPr>
          <p:spPr>
            <a:xfrm>
              <a:off x="4046471" y="1362168"/>
              <a:ext cx="735079" cy="830997"/>
            </a:xfrm>
            <a:prstGeom prst="rect">
              <a:avLst/>
            </a:prstGeom>
            <a:solidFill>
              <a:schemeClr val="bg1"/>
            </a:solidFill>
          </p:spPr>
          <p:txBody>
            <a:bodyPr wrap="square" rtlCol="0">
              <a:spAutoFit/>
            </a:bodyPr>
            <a:lstStyle/>
            <a:p>
              <a:pPr algn="ctr"/>
              <a:r>
                <a:rPr lang="zh-CN" altLang="en-US" sz="1600" dirty="0" smtClean="0"/>
                <a:t>非</a:t>
              </a:r>
              <a:endParaRPr lang="en-US" altLang="zh-CN" sz="1600" dirty="0" smtClean="0"/>
            </a:p>
            <a:p>
              <a:pPr algn="ctr"/>
              <a:r>
                <a:rPr lang="zh-CN" altLang="en-US" sz="1600" dirty="0" smtClean="0"/>
                <a:t>线</a:t>
              </a:r>
              <a:endParaRPr lang="en-US" altLang="zh-CN" sz="1600" dirty="0" smtClean="0"/>
            </a:p>
            <a:p>
              <a:pPr algn="ctr"/>
              <a:r>
                <a:rPr lang="zh-CN" altLang="en-US" sz="1600" dirty="0" smtClean="0"/>
                <a:t>性</a:t>
              </a:r>
              <a:endParaRPr lang="zh-CN" altLang="en-US" sz="1600" dirty="0"/>
            </a:p>
          </p:txBody>
        </p:sp>
        <p:sp>
          <p:nvSpPr>
            <p:cNvPr id="12" name="TextBox 11"/>
            <p:cNvSpPr txBox="1"/>
            <p:nvPr/>
          </p:nvSpPr>
          <p:spPr>
            <a:xfrm>
              <a:off x="5124450" y="1362167"/>
              <a:ext cx="649018" cy="830997"/>
            </a:xfrm>
            <a:prstGeom prst="rect">
              <a:avLst/>
            </a:prstGeom>
            <a:solidFill>
              <a:schemeClr val="bg1"/>
            </a:solidFill>
          </p:spPr>
          <p:txBody>
            <a:bodyPr wrap="square" rtlCol="0">
              <a:spAutoFit/>
            </a:bodyPr>
            <a:lstStyle/>
            <a:p>
              <a:r>
                <a:rPr lang="zh-CN" altLang="en-US" sz="1600" dirty="0" smtClean="0"/>
                <a:t>特征池化</a:t>
              </a:r>
              <a:endParaRPr lang="en-US" altLang="zh-CN" sz="1600" dirty="0" smtClean="0"/>
            </a:p>
            <a:p>
              <a:endParaRPr lang="zh-CN" altLang="en-US" sz="1600" dirty="0"/>
            </a:p>
          </p:txBody>
        </p:sp>
      </p:grpSp>
      <p:sp>
        <p:nvSpPr>
          <p:cNvPr id="13" name="TextBox 12"/>
          <p:cNvSpPr txBox="1"/>
          <p:nvPr/>
        </p:nvSpPr>
        <p:spPr>
          <a:xfrm>
            <a:off x="9082832" y="2315987"/>
            <a:ext cx="801421" cy="584775"/>
          </a:xfrm>
          <a:prstGeom prst="rect">
            <a:avLst/>
          </a:prstGeom>
          <a:solidFill>
            <a:schemeClr val="bg1"/>
          </a:solidFill>
        </p:spPr>
        <p:txBody>
          <a:bodyPr wrap="square" rtlCol="0">
            <a:spAutoFit/>
          </a:bodyPr>
          <a:lstStyle/>
          <a:p>
            <a:r>
              <a:rPr lang="zh-CN" altLang="en-US" sz="1600" dirty="0"/>
              <a:t>分类器</a:t>
            </a:r>
            <a:endParaRPr lang="en-US" altLang="zh-CN" sz="1600" dirty="0" smtClean="0"/>
          </a:p>
          <a:p>
            <a:endParaRPr lang="zh-CN" altLang="en-US" sz="1600" dirty="0"/>
          </a:p>
        </p:txBody>
      </p:sp>
      <p:grpSp>
        <p:nvGrpSpPr>
          <p:cNvPr id="18" name="Group 17"/>
          <p:cNvGrpSpPr/>
          <p:nvPr/>
        </p:nvGrpSpPr>
        <p:grpSpPr>
          <a:xfrm>
            <a:off x="2602389" y="3167054"/>
            <a:ext cx="3219451" cy="989620"/>
            <a:chOff x="2909887" y="2459457"/>
            <a:chExt cx="3219450" cy="989620"/>
          </a:xfrm>
        </p:grpSpPr>
        <p:sp>
          <p:nvSpPr>
            <p:cNvPr id="14" name="TextBox 13"/>
            <p:cNvSpPr txBox="1"/>
            <p:nvPr/>
          </p:nvSpPr>
          <p:spPr>
            <a:xfrm>
              <a:off x="3190874" y="2459457"/>
              <a:ext cx="685799" cy="461665"/>
            </a:xfrm>
            <a:prstGeom prst="rect">
              <a:avLst/>
            </a:prstGeom>
            <a:noFill/>
          </p:spPr>
          <p:txBody>
            <a:bodyPr wrap="square" rtlCol="0">
              <a:spAutoFit/>
            </a:bodyPr>
            <a:lstStyle/>
            <a:p>
              <a:pPr algn="ctr"/>
              <a:r>
                <a:rPr lang="zh-CN" altLang="en-US" sz="1200" dirty="0"/>
                <a:t>各方</a:t>
              </a:r>
              <a:r>
                <a:rPr lang="zh-CN" altLang="en-US" sz="1200" dirty="0" smtClean="0"/>
                <a:t>向边缘</a:t>
              </a:r>
              <a:endParaRPr lang="zh-CN" altLang="en-US" sz="1200" dirty="0"/>
            </a:p>
          </p:txBody>
        </p:sp>
        <p:sp>
          <p:nvSpPr>
            <p:cNvPr id="15" name="TextBox 14"/>
            <p:cNvSpPr txBox="1"/>
            <p:nvPr/>
          </p:nvSpPr>
          <p:spPr>
            <a:xfrm>
              <a:off x="5087669" y="2551789"/>
              <a:ext cx="685799" cy="276999"/>
            </a:xfrm>
            <a:prstGeom prst="rect">
              <a:avLst/>
            </a:prstGeom>
            <a:noFill/>
          </p:spPr>
          <p:txBody>
            <a:bodyPr wrap="square" rtlCol="0">
              <a:spAutoFit/>
            </a:bodyPr>
            <a:lstStyle/>
            <a:p>
              <a:pPr algn="ctr"/>
              <a:r>
                <a:rPr lang="zh-CN" altLang="en-US" sz="1200" dirty="0"/>
                <a:t>直方图</a:t>
              </a:r>
            </a:p>
          </p:txBody>
        </p:sp>
        <p:sp>
          <p:nvSpPr>
            <p:cNvPr id="16" name="Left Brace 15"/>
            <p:cNvSpPr/>
            <p:nvPr/>
          </p:nvSpPr>
          <p:spPr>
            <a:xfrm rot="16200000">
              <a:off x="4400551" y="2023012"/>
              <a:ext cx="238123" cy="1971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2909887" y="3172078"/>
              <a:ext cx="3219450" cy="276999"/>
            </a:xfrm>
            <a:prstGeom prst="rect">
              <a:avLst/>
            </a:prstGeom>
            <a:noFill/>
          </p:spPr>
          <p:txBody>
            <a:bodyPr wrap="square" rtlCol="0">
              <a:spAutoFit/>
            </a:bodyPr>
            <a:lstStyle/>
            <a:p>
              <a:pPr algn="ctr"/>
              <a:r>
                <a:rPr lang="zh-CN" altLang="en-US" sz="1200" b="1" dirty="0">
                  <a:solidFill>
                    <a:srgbClr val="FF0000"/>
                  </a:solidFill>
                </a:rPr>
                <a:t>手</a:t>
              </a:r>
              <a:r>
                <a:rPr lang="zh-CN" altLang="en-US" sz="1200" b="1" dirty="0" smtClean="0">
                  <a:solidFill>
                    <a:srgbClr val="FF0000"/>
                  </a:solidFill>
                </a:rPr>
                <a:t>工设计</a:t>
              </a:r>
              <a:r>
                <a:rPr lang="en-US" altLang="zh-CN" sz="1200" b="1" dirty="0" smtClean="0">
                  <a:solidFill>
                    <a:srgbClr val="FF0000"/>
                  </a:solidFill>
                </a:rPr>
                <a:t>/</a:t>
              </a:r>
              <a:r>
                <a:rPr lang="zh-CN" altLang="en-US" sz="1200" b="1" dirty="0" smtClean="0">
                  <a:solidFill>
                    <a:srgbClr val="FF0000"/>
                  </a:solidFill>
                </a:rPr>
                <a:t>固定模型（</a:t>
              </a:r>
              <a:r>
                <a:rPr lang="en-US" altLang="zh-CN" sz="1200" b="1" dirty="0" smtClean="0">
                  <a:solidFill>
                    <a:srgbClr val="FF0000"/>
                  </a:solidFill>
                </a:rPr>
                <a:t>SIFT</a:t>
              </a:r>
              <a:r>
                <a:rPr lang="en-US" altLang="zh-CN" sz="1200" b="1" dirty="0">
                  <a:solidFill>
                    <a:srgbClr val="FF0000"/>
                  </a:solidFill>
                </a:rPr>
                <a:t>/</a:t>
              </a:r>
              <a:r>
                <a:rPr lang="en-US" altLang="zh-CN" sz="1200" b="1" dirty="0" smtClean="0">
                  <a:solidFill>
                    <a:srgbClr val="FF0000"/>
                  </a:solidFill>
                </a:rPr>
                <a:t>HOG/…)</a:t>
              </a:r>
              <a:endParaRPr lang="zh-CN" altLang="en-US" sz="1200" b="1" dirty="0">
                <a:solidFill>
                  <a:srgbClr val="FF0000"/>
                </a:solidFill>
              </a:endParaRPr>
            </a:p>
          </p:txBody>
        </p:sp>
      </p:grpSp>
      <p:grpSp>
        <p:nvGrpSpPr>
          <p:cNvPr id="20" name="Group 19"/>
          <p:cNvGrpSpPr/>
          <p:nvPr/>
        </p:nvGrpSpPr>
        <p:grpSpPr>
          <a:xfrm>
            <a:off x="5778976" y="3167054"/>
            <a:ext cx="3219451" cy="989620"/>
            <a:chOff x="2909887" y="2459457"/>
            <a:chExt cx="3219450" cy="989620"/>
          </a:xfrm>
        </p:grpSpPr>
        <p:sp>
          <p:nvSpPr>
            <p:cNvPr id="21" name="TextBox 20"/>
            <p:cNvSpPr txBox="1"/>
            <p:nvPr/>
          </p:nvSpPr>
          <p:spPr>
            <a:xfrm>
              <a:off x="3190874" y="2459457"/>
              <a:ext cx="928690" cy="461665"/>
            </a:xfrm>
            <a:prstGeom prst="rect">
              <a:avLst/>
            </a:prstGeom>
            <a:noFill/>
          </p:spPr>
          <p:txBody>
            <a:bodyPr wrap="square" rtlCol="0">
              <a:spAutoFit/>
            </a:bodyPr>
            <a:lstStyle/>
            <a:p>
              <a:pPr algn="ctr"/>
              <a:r>
                <a:rPr lang="en-US" altLang="zh-CN" sz="1200" dirty="0" smtClean="0"/>
                <a:t>K-means</a:t>
              </a:r>
            </a:p>
            <a:p>
              <a:pPr algn="ctr"/>
              <a:r>
                <a:rPr lang="zh-CN" altLang="en-US" sz="1200" dirty="0"/>
                <a:t>稀</a:t>
              </a:r>
              <a:r>
                <a:rPr lang="zh-CN" altLang="en-US" sz="1200" dirty="0" smtClean="0"/>
                <a:t>疏编码</a:t>
              </a:r>
              <a:endParaRPr lang="zh-CN" altLang="en-US" sz="1200" dirty="0"/>
            </a:p>
          </p:txBody>
        </p:sp>
        <p:sp>
          <p:nvSpPr>
            <p:cNvPr id="22" name="TextBox 21"/>
            <p:cNvSpPr txBox="1"/>
            <p:nvPr/>
          </p:nvSpPr>
          <p:spPr>
            <a:xfrm>
              <a:off x="4713556" y="2531828"/>
              <a:ext cx="1206229" cy="276999"/>
            </a:xfrm>
            <a:prstGeom prst="rect">
              <a:avLst/>
            </a:prstGeom>
            <a:noFill/>
          </p:spPr>
          <p:txBody>
            <a:bodyPr wrap="square" rtlCol="0">
              <a:spAutoFit/>
            </a:bodyPr>
            <a:lstStyle/>
            <a:p>
              <a:pPr algn="ctr"/>
              <a:r>
                <a:rPr lang="zh-CN" altLang="en-US" sz="1200" dirty="0" smtClean="0"/>
                <a:t>空间最大</a:t>
              </a:r>
              <a:r>
                <a:rPr lang="en-US" altLang="zh-CN" sz="1200" dirty="0" smtClean="0"/>
                <a:t>/</a:t>
              </a:r>
              <a:r>
                <a:rPr lang="zh-CN" altLang="en-US" sz="1200" dirty="0"/>
                <a:t>平均</a:t>
              </a:r>
            </a:p>
          </p:txBody>
        </p:sp>
        <p:sp>
          <p:nvSpPr>
            <p:cNvPr id="23" name="Left Brace 22"/>
            <p:cNvSpPr/>
            <p:nvPr/>
          </p:nvSpPr>
          <p:spPr>
            <a:xfrm rot="16200000">
              <a:off x="4400551" y="2023012"/>
              <a:ext cx="238123" cy="1971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2909887" y="3172078"/>
              <a:ext cx="3219450" cy="276999"/>
            </a:xfrm>
            <a:prstGeom prst="rect">
              <a:avLst/>
            </a:prstGeom>
            <a:noFill/>
          </p:spPr>
          <p:txBody>
            <a:bodyPr wrap="square" rtlCol="0">
              <a:spAutoFit/>
            </a:bodyPr>
            <a:lstStyle/>
            <a:p>
              <a:pPr algn="ctr"/>
              <a:r>
                <a:rPr lang="zh-CN" altLang="en-US" sz="1200" b="1" dirty="0" smtClean="0">
                  <a:solidFill>
                    <a:srgbClr val="FF0000"/>
                  </a:solidFill>
                </a:rPr>
                <a:t>无监督</a:t>
              </a:r>
              <a:endParaRPr lang="zh-CN" altLang="en-US" sz="1200" b="1" dirty="0">
                <a:solidFill>
                  <a:srgbClr val="FF0000"/>
                </a:solidFill>
              </a:endParaRPr>
            </a:p>
          </p:txBody>
        </p:sp>
      </p:grpSp>
      <p:grpSp>
        <p:nvGrpSpPr>
          <p:cNvPr id="27" name="Group 26"/>
          <p:cNvGrpSpPr/>
          <p:nvPr/>
        </p:nvGrpSpPr>
        <p:grpSpPr>
          <a:xfrm>
            <a:off x="8034021" y="3239427"/>
            <a:ext cx="3219451" cy="908451"/>
            <a:chOff x="2909887" y="2540626"/>
            <a:chExt cx="3219450" cy="908451"/>
          </a:xfrm>
        </p:grpSpPr>
        <p:sp>
          <p:nvSpPr>
            <p:cNvPr id="29" name="TextBox 28"/>
            <p:cNvSpPr txBox="1"/>
            <p:nvPr/>
          </p:nvSpPr>
          <p:spPr>
            <a:xfrm>
              <a:off x="3704567" y="2540626"/>
              <a:ext cx="1656296" cy="646331"/>
            </a:xfrm>
            <a:prstGeom prst="rect">
              <a:avLst/>
            </a:prstGeom>
            <a:noFill/>
          </p:spPr>
          <p:txBody>
            <a:bodyPr wrap="square" rtlCol="0">
              <a:spAutoFit/>
            </a:bodyPr>
            <a:lstStyle/>
            <a:p>
              <a:pPr algn="ctr"/>
              <a:r>
                <a:rPr lang="zh-CN" altLang="en-US" sz="1200" dirty="0"/>
                <a:t>任</a:t>
              </a:r>
              <a:r>
                <a:rPr lang="zh-CN" altLang="en-US" sz="1200" dirty="0" smtClean="0"/>
                <a:t>何分类器（</a:t>
              </a:r>
              <a:r>
                <a:rPr lang="en-US" altLang="zh-CN" sz="1200" dirty="0" smtClean="0"/>
                <a:t>SVM</a:t>
              </a:r>
              <a:r>
                <a:rPr lang="zh-CN" altLang="en-US" sz="1200" dirty="0" smtClean="0"/>
                <a:t>，</a:t>
              </a:r>
              <a:r>
                <a:rPr lang="en-US" altLang="zh-CN" sz="1200" dirty="0" smtClean="0"/>
                <a:t>Bayes</a:t>
              </a:r>
              <a:r>
                <a:rPr lang="zh-CN" altLang="en-US" sz="1200" dirty="0" smtClean="0"/>
                <a:t>，</a:t>
              </a:r>
              <a:r>
                <a:rPr lang="en-US" altLang="zh-CN" sz="1200" dirty="0" smtClean="0"/>
                <a:t>Random Forest</a:t>
              </a:r>
              <a:r>
                <a:rPr lang="zh-CN" altLang="en-US" sz="1200" dirty="0" smtClean="0"/>
                <a:t>）</a:t>
              </a:r>
              <a:endParaRPr lang="zh-CN" altLang="en-US" sz="1200" dirty="0"/>
            </a:p>
          </p:txBody>
        </p:sp>
        <p:sp>
          <p:nvSpPr>
            <p:cNvPr id="31" name="TextBox 30"/>
            <p:cNvSpPr txBox="1"/>
            <p:nvPr/>
          </p:nvSpPr>
          <p:spPr>
            <a:xfrm>
              <a:off x="2909887" y="3172078"/>
              <a:ext cx="3219450" cy="276999"/>
            </a:xfrm>
            <a:prstGeom prst="rect">
              <a:avLst/>
            </a:prstGeom>
            <a:noFill/>
          </p:spPr>
          <p:txBody>
            <a:bodyPr wrap="square" rtlCol="0">
              <a:spAutoFit/>
            </a:bodyPr>
            <a:lstStyle/>
            <a:p>
              <a:pPr algn="ctr"/>
              <a:r>
                <a:rPr lang="zh-CN" altLang="en-US" sz="1200" b="1" dirty="0">
                  <a:solidFill>
                    <a:srgbClr val="FF0000"/>
                  </a:solidFill>
                </a:rPr>
                <a:t>有</a:t>
              </a:r>
              <a:r>
                <a:rPr lang="zh-CN" altLang="en-US" sz="1200" b="1" dirty="0" smtClean="0">
                  <a:solidFill>
                    <a:srgbClr val="FF0000"/>
                  </a:solidFill>
                </a:rPr>
                <a:t>监督</a:t>
              </a:r>
              <a:endParaRPr lang="zh-CN" altLang="en-US" sz="1200" b="1" dirty="0">
                <a:solidFill>
                  <a:srgbClr val="FF0000"/>
                </a:solidFill>
              </a:endParaRPr>
            </a:p>
          </p:txBody>
        </p:sp>
      </p:grpSp>
    </p:spTree>
    <p:extLst>
      <p:ext uri="{BB962C8B-B14F-4D97-AF65-F5344CB8AC3E}">
        <p14:creationId xmlns="" xmlns:p14="http://schemas.microsoft.com/office/powerpoint/2010/main" val="764975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8332B9-9718-426D-BFDF-7DA0AC2CF757}"/>
              </a:ext>
            </a:extLst>
          </p:cNvPr>
          <p:cNvSpPr>
            <a:spLocks noGrp="1"/>
          </p:cNvSpPr>
          <p:nvPr>
            <p:ph type="title"/>
          </p:nvPr>
        </p:nvSpPr>
        <p:spPr>
          <a:xfrm>
            <a:off x="909447" y="254108"/>
            <a:ext cx="7886700" cy="994172"/>
          </a:xfrm>
        </p:spPr>
        <p:txBody>
          <a:bodyPr/>
          <a:lstStyle/>
          <a:p>
            <a:r>
              <a:rPr lang="zh-CN" altLang="en-US" dirty="0"/>
              <a:t>目录</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082156777"/>
              </p:ext>
            </p:extLst>
          </p:nvPr>
        </p:nvGraphicFramePr>
        <p:xfrm>
          <a:off x="909447" y="1329070"/>
          <a:ext cx="9574256" cy="4593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540349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4"/>
            <a:ext cx="10515600" cy="1325563"/>
          </a:xfrm>
        </p:spPr>
        <p:txBody>
          <a:bodyPr/>
          <a:lstStyle/>
          <a:p>
            <a:r>
              <a:rPr lang="zh-CN" altLang="en-US" dirty="0" smtClean="0"/>
              <a:t>经典卷积神经网络</a:t>
            </a:r>
            <a:endParaRPr lang="zh-CN" altLang="en-US" dirty="0"/>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rotWithShape="1">
          <a:blip r:embed="rId3"/>
          <a:srcRect l="8571"/>
          <a:stretch/>
        </p:blipFill>
        <p:spPr>
          <a:xfrm>
            <a:off x="1858736" y="1003100"/>
            <a:ext cx="8247291" cy="5320095"/>
          </a:xfrm>
          <a:prstGeom prst="rect">
            <a:avLst/>
          </a:prstGeom>
        </p:spPr>
      </p:pic>
      <p:sp>
        <p:nvSpPr>
          <p:cNvPr id="5" name="Rectangle 4"/>
          <p:cNvSpPr/>
          <p:nvPr/>
        </p:nvSpPr>
        <p:spPr>
          <a:xfrm>
            <a:off x="8826993" y="6493182"/>
            <a:ext cx="2916183" cy="369332"/>
          </a:xfrm>
          <a:prstGeom prst="rect">
            <a:avLst/>
          </a:prstGeom>
        </p:spPr>
        <p:txBody>
          <a:bodyPr wrap="none">
            <a:spAutoFit/>
          </a:bodyPr>
          <a:lstStyle/>
          <a:p>
            <a:r>
              <a:rPr lang="en-US" altLang="zh-CN" dirty="0" smtClean="0"/>
              <a:t>Slide from </a:t>
            </a:r>
            <a:r>
              <a:rPr lang="zh-CN" altLang="en-US" dirty="0" smtClean="0"/>
              <a:t>Bolei Zhou</a:t>
            </a:r>
            <a:r>
              <a:rPr lang="en-US" altLang="zh-CN" dirty="0" smtClean="0"/>
              <a:t>, MIT</a:t>
            </a:r>
            <a:endParaRPr lang="zh-CN" altLang="en-US" dirty="0"/>
          </a:p>
        </p:txBody>
      </p:sp>
    </p:spTree>
    <p:extLst>
      <p:ext uri="{BB962C8B-B14F-4D97-AF65-F5344CB8AC3E}">
        <p14:creationId xmlns="" xmlns:p14="http://schemas.microsoft.com/office/powerpoint/2010/main" val="12268572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lstStyle/>
          <a:p>
            <a:r>
              <a:rPr lang="zh-CN" altLang="en-US" dirty="0"/>
              <a:t>机</a:t>
            </a:r>
            <a:r>
              <a:rPr lang="zh-CN" altLang="en-US" dirty="0" smtClean="0"/>
              <a:t>器视觉任务</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a:blip r:embed="rId2"/>
          <a:stretch>
            <a:fillRect/>
          </a:stretch>
        </p:blipFill>
        <p:spPr>
          <a:xfrm>
            <a:off x="1825942" y="1194945"/>
            <a:ext cx="7637551" cy="5300225"/>
          </a:xfrm>
          <a:prstGeom prst="rect">
            <a:avLst/>
          </a:prstGeom>
        </p:spPr>
      </p:pic>
      <p:sp>
        <p:nvSpPr>
          <p:cNvPr id="5" name="TextBox 4"/>
          <p:cNvSpPr txBox="1"/>
          <p:nvPr/>
        </p:nvSpPr>
        <p:spPr>
          <a:xfrm>
            <a:off x="6096001" y="1263001"/>
            <a:ext cx="3211033"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sz="2400" dirty="0" smtClean="0"/>
              <a:t>图像分类</a:t>
            </a:r>
            <a:endParaRPr lang="en-US" altLang="zh-CN" sz="2400" dirty="0" smtClean="0"/>
          </a:p>
          <a:p>
            <a:pPr marL="285750" indent="-285750">
              <a:buFont typeface="Arial" panose="020B0604020202020204" pitchFamily="34" charset="0"/>
              <a:buChar char="•"/>
            </a:pPr>
            <a:r>
              <a:rPr lang="zh-CN" altLang="en-US" sz="2400" dirty="0" smtClean="0"/>
              <a:t>物体检测</a:t>
            </a:r>
            <a:endParaRPr lang="en-US" altLang="zh-CN" sz="2400" dirty="0" smtClean="0"/>
          </a:p>
          <a:p>
            <a:pPr marL="285750" indent="-285750">
              <a:buFont typeface="Arial" panose="020B0604020202020204" pitchFamily="34" charset="0"/>
              <a:buChar char="•"/>
            </a:pPr>
            <a:r>
              <a:rPr lang="zh-CN" altLang="en-US" sz="2400" dirty="0"/>
              <a:t>实例</a:t>
            </a:r>
            <a:r>
              <a:rPr lang="zh-CN" altLang="en-US" sz="2400" dirty="0" smtClean="0"/>
              <a:t>分割</a:t>
            </a:r>
            <a:endParaRPr lang="en-US" altLang="zh-CN" sz="2400" dirty="0" smtClean="0"/>
          </a:p>
          <a:p>
            <a:pPr marL="285750" indent="-285750">
              <a:buFont typeface="Arial" panose="020B0604020202020204" pitchFamily="34" charset="0"/>
              <a:buChar char="•"/>
            </a:pPr>
            <a:r>
              <a:rPr lang="zh-CN" altLang="en-US" sz="2400" dirty="0" smtClean="0"/>
              <a:t>动作</a:t>
            </a:r>
            <a:r>
              <a:rPr lang="zh-CN" altLang="en-US" sz="2400" dirty="0"/>
              <a:t>识</a:t>
            </a:r>
            <a:r>
              <a:rPr lang="zh-CN" altLang="en-US" sz="2400" dirty="0" smtClean="0"/>
              <a:t>别</a:t>
            </a:r>
            <a:endParaRPr lang="en-US" altLang="zh-CN" sz="2400" dirty="0" smtClean="0"/>
          </a:p>
          <a:p>
            <a:pPr marL="285750" indent="-285750">
              <a:buFont typeface="Arial" panose="020B0604020202020204" pitchFamily="34" charset="0"/>
              <a:buChar char="•"/>
            </a:pPr>
            <a:r>
              <a:rPr lang="zh-CN" altLang="en-US" sz="2400" dirty="0"/>
              <a:t>图</a:t>
            </a:r>
            <a:r>
              <a:rPr lang="zh-CN" altLang="en-US" sz="2400" dirty="0" smtClean="0"/>
              <a:t>像标题</a:t>
            </a:r>
            <a:endParaRPr lang="en-US" altLang="zh-CN" sz="2400" dirty="0" smtClean="0"/>
          </a:p>
          <a:p>
            <a:pPr marL="285750" indent="-285750">
              <a:buFont typeface="Arial" panose="020B0604020202020204" pitchFamily="34" charset="0"/>
              <a:buChar char="•"/>
            </a:pPr>
            <a:r>
              <a:rPr lang="en-US" altLang="zh-CN" sz="2400" dirty="0" smtClean="0"/>
              <a:t>……</a:t>
            </a:r>
            <a:endParaRPr lang="zh-CN" altLang="en-US" sz="2400" dirty="0"/>
          </a:p>
        </p:txBody>
      </p:sp>
    </p:spTree>
    <p:extLst>
      <p:ext uri="{BB962C8B-B14F-4D97-AF65-F5344CB8AC3E}">
        <p14:creationId xmlns="" xmlns:p14="http://schemas.microsoft.com/office/powerpoint/2010/main" val="313503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1"/>
            <a:ext cx="10515600" cy="1325563"/>
          </a:xfrm>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658271" y="3801583"/>
            <a:ext cx="10972800" cy="2590014"/>
          </a:xfrm>
          <a:solidFill>
            <a:schemeClr val="bg2">
              <a:lumMod val="90000"/>
            </a:schemeClr>
          </a:solidFill>
          <a:effectLst>
            <a:glow rad="63500">
              <a:schemeClr val="accent3">
                <a:satMod val="175000"/>
                <a:alpha val="40000"/>
              </a:schemeClr>
            </a:glow>
          </a:effectLst>
        </p:spPr>
        <p:txBody>
          <a:bodyPr>
            <a:normAutofit fontScale="85000" lnSpcReduction="20000"/>
          </a:bodyPr>
          <a:lstStyle/>
          <a:p>
            <a:r>
              <a:rPr lang="en-US" altLang="zh-CN" dirty="0" smtClean="0"/>
              <a:t>2012</a:t>
            </a:r>
            <a:r>
              <a:rPr lang="zh-CN" altLang="en-US" dirty="0"/>
              <a:t>年</a:t>
            </a:r>
            <a:r>
              <a:rPr lang="en-US" altLang="zh-CN" dirty="0"/>
              <a:t>ImageNet LSVRC</a:t>
            </a:r>
            <a:r>
              <a:rPr lang="zh-CN" altLang="en-US" dirty="0"/>
              <a:t>（大规模视觉识别挑战赛）</a:t>
            </a:r>
            <a:r>
              <a:rPr lang="zh-CN" altLang="en-US" b="1" dirty="0"/>
              <a:t>冠军</a:t>
            </a:r>
            <a:endParaRPr lang="en-US" altLang="zh-CN" b="1" dirty="0"/>
          </a:p>
          <a:p>
            <a:pPr lvl="1"/>
            <a:r>
              <a:rPr lang="en-US" altLang="zh-CN" dirty="0"/>
              <a:t>Top-5</a:t>
            </a:r>
            <a:r>
              <a:rPr lang="zh-CN" altLang="en-US" dirty="0"/>
              <a:t>错误率 </a:t>
            </a:r>
            <a:r>
              <a:rPr lang="en-US" altLang="zh-CN" dirty="0"/>
              <a:t>15.3</a:t>
            </a:r>
            <a:r>
              <a:rPr lang="en-US" altLang="zh-CN" dirty="0" smtClean="0"/>
              <a:t>% (</a:t>
            </a:r>
            <a:r>
              <a:rPr lang="zh-CN" altLang="en-US" dirty="0" smtClean="0"/>
              <a:t>无数据扩充情况下</a:t>
            </a:r>
            <a:r>
              <a:rPr lang="en-US" altLang="zh-CN" dirty="0"/>
              <a:t>16.4% </a:t>
            </a:r>
            <a:r>
              <a:rPr lang="en-US" altLang="zh-CN" dirty="0" smtClean="0"/>
              <a:t>), &lt;&lt; </a:t>
            </a:r>
            <a:r>
              <a:rPr lang="zh-CN" altLang="en-US" dirty="0" smtClean="0"/>
              <a:t>第</a:t>
            </a:r>
            <a:r>
              <a:rPr lang="zh-CN" altLang="en-US" dirty="0"/>
              <a:t>二名 </a:t>
            </a:r>
            <a:r>
              <a:rPr lang="en-US" altLang="zh-CN" dirty="0"/>
              <a:t>26.2</a:t>
            </a:r>
            <a:r>
              <a:rPr lang="en-US" altLang="zh-CN" dirty="0" smtClean="0"/>
              <a:t>%</a:t>
            </a:r>
          </a:p>
          <a:p>
            <a:pPr lvl="1"/>
            <a:r>
              <a:rPr lang="en-US" altLang="zh-CN" dirty="0" smtClean="0"/>
              <a:t>Top-1</a:t>
            </a:r>
            <a:r>
              <a:rPr lang="zh-CN" altLang="en-US" dirty="0" smtClean="0"/>
              <a:t>错误率</a:t>
            </a:r>
            <a:r>
              <a:rPr lang="en-US" altLang="zh-CN" dirty="0" smtClean="0"/>
              <a:t>37.5%</a:t>
            </a:r>
          </a:p>
          <a:p>
            <a:pPr lvl="1"/>
            <a:r>
              <a:rPr lang="en-US" altLang="zh-CN" dirty="0" smtClean="0"/>
              <a:t>NIPS2012,</a:t>
            </a:r>
            <a:r>
              <a:rPr lang="zh-CN" altLang="en-US" dirty="0"/>
              <a:t>  </a:t>
            </a:r>
            <a:r>
              <a:rPr lang="zh-CN" altLang="en-US" dirty="0" smtClean="0"/>
              <a:t>截止</a:t>
            </a:r>
            <a:r>
              <a:rPr lang="en-US" altLang="zh-CN" dirty="0" smtClean="0"/>
              <a:t>2018</a:t>
            </a:r>
            <a:r>
              <a:rPr lang="zh-CN" altLang="en-US" dirty="0" smtClean="0"/>
              <a:t>年</a:t>
            </a:r>
            <a:r>
              <a:rPr lang="en-US" altLang="zh-CN" dirty="0" smtClean="0"/>
              <a:t>8</a:t>
            </a:r>
            <a:r>
              <a:rPr lang="zh-CN" altLang="en-US" dirty="0" smtClean="0"/>
              <a:t>月</a:t>
            </a:r>
            <a:r>
              <a:rPr lang="en-US" altLang="zh-CN" dirty="0" smtClean="0"/>
              <a:t>8</a:t>
            </a:r>
            <a:r>
              <a:rPr lang="zh-CN" altLang="en-US" dirty="0" smtClean="0"/>
              <a:t>日‎</a:t>
            </a:r>
            <a:r>
              <a:rPr lang="zh-CN" altLang="en-US" u="sng" dirty="0">
                <a:hlinkClick r:id="rId3"/>
              </a:rPr>
              <a:t>被引用次数：</a:t>
            </a:r>
            <a:r>
              <a:rPr lang="en-US" altLang="zh-CN" u="sng" dirty="0">
                <a:hlinkClick r:id="rId3"/>
              </a:rPr>
              <a:t>26767</a:t>
            </a:r>
            <a:r>
              <a:rPr lang="zh-CN" altLang="en-US" dirty="0"/>
              <a:t> </a:t>
            </a:r>
            <a:r>
              <a:rPr lang="zh-CN" altLang="en-US" dirty="0" smtClean="0"/>
              <a:t>；</a:t>
            </a:r>
            <a:r>
              <a:rPr lang="en-US" altLang="zh-CN" dirty="0" smtClean="0"/>
              <a:t>11</a:t>
            </a:r>
            <a:r>
              <a:rPr lang="zh-CN" altLang="en-US" dirty="0" smtClean="0"/>
              <a:t>月</a:t>
            </a:r>
            <a:r>
              <a:rPr lang="en-US" altLang="zh-CN" dirty="0" smtClean="0"/>
              <a:t>29</a:t>
            </a:r>
            <a:r>
              <a:rPr lang="zh-CN" altLang="en-US" dirty="0" smtClean="0"/>
              <a:t>日</a:t>
            </a:r>
            <a:r>
              <a:rPr lang="zh-CN" altLang="en-US" dirty="0"/>
              <a:t>‎</a:t>
            </a:r>
            <a:r>
              <a:rPr lang="zh-CN" altLang="en-US" u="sng" dirty="0"/>
              <a:t>被引用次数</a:t>
            </a:r>
            <a:r>
              <a:rPr lang="zh-CN" altLang="en-US" u="sng" dirty="0" smtClean="0"/>
              <a:t>：</a:t>
            </a:r>
            <a:r>
              <a:rPr lang="en-US" altLang="zh-CN" u="sng" dirty="0" smtClean="0"/>
              <a:t>31736 </a:t>
            </a:r>
            <a:endParaRPr lang="en-US" altLang="zh-CN" dirty="0"/>
          </a:p>
          <a:p>
            <a:r>
              <a:rPr lang="zh-CN" altLang="en-US" b="1" dirty="0"/>
              <a:t>主要贡</a:t>
            </a:r>
            <a:r>
              <a:rPr lang="zh-CN" altLang="en-US" b="1" dirty="0" smtClean="0"/>
              <a:t>献</a:t>
            </a:r>
            <a:endParaRPr lang="en-US" altLang="zh-CN" b="1" dirty="0"/>
          </a:p>
          <a:p>
            <a:pPr lvl="1"/>
            <a:r>
              <a:rPr lang="zh-CN" altLang="en-US" dirty="0"/>
              <a:t>非线性激活函数</a:t>
            </a:r>
            <a:r>
              <a:rPr lang="en-US" altLang="zh-CN" dirty="0" err="1"/>
              <a:t>ReLu</a:t>
            </a:r>
            <a:endParaRPr lang="en-US" altLang="zh-CN" dirty="0"/>
          </a:p>
          <a:p>
            <a:pPr lvl="1"/>
            <a:r>
              <a:rPr lang="zh-CN" altLang="en-US" dirty="0"/>
              <a:t>防止过拟合的方法：</a:t>
            </a:r>
            <a:r>
              <a:rPr lang="en-US" altLang="zh-CN" dirty="0" err="1"/>
              <a:t>DropOut</a:t>
            </a:r>
            <a:r>
              <a:rPr lang="en-US" altLang="zh-CN" dirty="0"/>
              <a:t>+</a:t>
            </a:r>
            <a:r>
              <a:rPr lang="zh-CN" altLang="en-US" dirty="0"/>
              <a:t>数据扩充（</a:t>
            </a:r>
            <a:r>
              <a:rPr lang="en-US" altLang="zh-CN" dirty="0"/>
              <a:t>Data Augmentation</a:t>
            </a:r>
            <a:r>
              <a:rPr lang="zh-CN" altLang="en-US" dirty="0"/>
              <a:t>）</a:t>
            </a:r>
            <a:endParaRPr lang="en-US" altLang="zh-CN" dirty="0"/>
          </a:p>
          <a:p>
            <a:pPr lvl="1"/>
            <a:r>
              <a:rPr lang="zh-CN" altLang="en-US" dirty="0" smtClean="0"/>
              <a:t>多</a:t>
            </a:r>
            <a:r>
              <a:rPr lang="en-US" altLang="zh-CN" dirty="0"/>
              <a:t>GPU</a:t>
            </a:r>
            <a:r>
              <a:rPr lang="zh-CN" altLang="en-US" dirty="0"/>
              <a:t>实现，</a:t>
            </a:r>
            <a:r>
              <a:rPr lang="en-US" altLang="zh-CN" dirty="0"/>
              <a:t>LRN</a:t>
            </a:r>
            <a:r>
              <a:rPr lang="zh-CN" altLang="en-US" dirty="0"/>
              <a:t>归一化层</a:t>
            </a:r>
            <a:endParaRPr lang="en-US" altLang="zh-CN" dirty="0"/>
          </a:p>
          <a:p>
            <a:endParaRPr lang="zh-CN" altLang="en-US" dirty="0"/>
          </a:p>
        </p:txBody>
      </p:sp>
      <p:pic>
        <p:nvPicPr>
          <p:cNvPr id="4" name="Picture 3"/>
          <p:cNvPicPr>
            <a:picLocks noChangeAspect="1"/>
          </p:cNvPicPr>
          <p:nvPr/>
        </p:nvPicPr>
        <p:blipFill>
          <a:blip r:embed="rId4"/>
          <a:stretch>
            <a:fillRect/>
          </a:stretch>
        </p:blipFill>
        <p:spPr>
          <a:xfrm>
            <a:off x="1933576" y="1155034"/>
            <a:ext cx="7781925" cy="2447746"/>
          </a:xfrm>
          <a:prstGeom prst="rect">
            <a:avLst/>
          </a:prstGeom>
        </p:spPr>
      </p:pic>
      <p:sp>
        <p:nvSpPr>
          <p:cNvPr id="5" name="TextBox 4"/>
          <p:cNvSpPr txBox="1"/>
          <p:nvPr/>
        </p:nvSpPr>
        <p:spPr>
          <a:xfrm>
            <a:off x="4791075" y="2295931"/>
            <a:ext cx="2066925" cy="369332"/>
          </a:xfrm>
          <a:prstGeom prst="rect">
            <a:avLst/>
          </a:prstGeom>
          <a:noFill/>
        </p:spPr>
        <p:txBody>
          <a:bodyPr wrap="square" rtlCol="0">
            <a:spAutoFit/>
          </a:bodyPr>
          <a:lstStyle/>
          <a:p>
            <a:pPr algn="ctr"/>
            <a:r>
              <a:rPr lang="en-US" altLang="zh-CN" dirty="0" smtClean="0"/>
              <a:t>NIPS2012</a:t>
            </a:r>
            <a:endParaRPr lang="zh-CN" altLang="en-US" dirty="0"/>
          </a:p>
        </p:txBody>
      </p:sp>
    </p:spTree>
    <p:extLst>
      <p:ext uri="{BB962C8B-B14F-4D97-AF65-F5344CB8AC3E}">
        <p14:creationId xmlns="" xmlns:p14="http://schemas.microsoft.com/office/powerpoint/2010/main" val="2749122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838200" y="1426866"/>
            <a:ext cx="10515600" cy="4930967"/>
          </a:xfrm>
        </p:spPr>
        <p:txBody>
          <a:bodyPr>
            <a:normAutofit fontScale="77500" lnSpcReduction="20000"/>
          </a:bodyPr>
          <a:lstStyle/>
          <a:p>
            <a:r>
              <a:rPr lang="zh-CN" altLang="en-US" dirty="0" smtClean="0">
                <a:solidFill>
                  <a:srgbClr val="0000FF"/>
                </a:solidFill>
              </a:rPr>
              <a:t>网络结构：</a:t>
            </a:r>
            <a:r>
              <a:rPr lang="en-US" altLang="zh-CN" b="1" dirty="0" smtClean="0">
                <a:solidFill>
                  <a:srgbClr val="0000FF"/>
                </a:solidFill>
              </a:rPr>
              <a:t>2</a:t>
            </a:r>
            <a:r>
              <a:rPr lang="zh-CN" altLang="en-US" b="1" dirty="0" smtClean="0">
                <a:solidFill>
                  <a:srgbClr val="0000FF"/>
                </a:solidFill>
              </a:rPr>
              <a:t>个</a:t>
            </a:r>
            <a:r>
              <a:rPr lang="en-US" altLang="zh-CN" b="1" dirty="0" smtClean="0">
                <a:solidFill>
                  <a:srgbClr val="0000FF"/>
                </a:solidFill>
              </a:rPr>
              <a:t>GPU</a:t>
            </a:r>
            <a:r>
              <a:rPr lang="zh-CN" altLang="en-US" b="1" dirty="0" smtClean="0">
                <a:solidFill>
                  <a:srgbClr val="0000FF"/>
                </a:solidFill>
              </a:rPr>
              <a:t>并行 </a:t>
            </a:r>
            <a:endParaRPr lang="en-US" altLang="zh-CN" b="1" dirty="0" smtClean="0">
              <a:solidFill>
                <a:srgbClr val="0000FF"/>
              </a:solidFill>
            </a:endParaRP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GTX580</a:t>
            </a:r>
            <a:r>
              <a:rPr lang="zh-CN" altLang="en-US" dirty="0" smtClean="0"/>
              <a:t>，</a:t>
            </a:r>
            <a:r>
              <a:rPr lang="en-US" altLang="zh-CN" dirty="0" smtClean="0"/>
              <a:t>3G</a:t>
            </a:r>
            <a:r>
              <a:rPr lang="zh-CN" altLang="en-US" dirty="0" smtClean="0"/>
              <a:t>内存</a:t>
            </a:r>
            <a:endParaRPr lang="en-US" altLang="zh-CN" dirty="0" smtClean="0"/>
          </a:p>
          <a:p>
            <a:r>
              <a:rPr lang="zh-CN" altLang="en-US" dirty="0"/>
              <a:t>两</a:t>
            </a:r>
            <a:r>
              <a:rPr lang="zh-CN" altLang="en-US" dirty="0" smtClean="0"/>
              <a:t>个</a:t>
            </a:r>
            <a:r>
              <a:rPr lang="en-US" altLang="zh-CN" dirty="0" smtClean="0"/>
              <a:t>GPU</a:t>
            </a:r>
            <a:r>
              <a:rPr lang="zh-CN" altLang="en-US" dirty="0"/>
              <a:t>分</a:t>
            </a:r>
            <a:r>
              <a:rPr lang="zh-CN" altLang="en-US" dirty="0" smtClean="0"/>
              <a:t>别负责上下各一半的神经元，在特定层进行通信，加快了训练速度</a:t>
            </a:r>
            <a:endParaRPr lang="zh-CN" altLang="en-US" dirty="0"/>
          </a:p>
        </p:txBody>
      </p:sp>
      <p:pic>
        <p:nvPicPr>
          <p:cNvPr id="4" name="Picture 3"/>
          <p:cNvPicPr>
            <a:picLocks noChangeAspect="1"/>
          </p:cNvPicPr>
          <p:nvPr/>
        </p:nvPicPr>
        <p:blipFill>
          <a:blip r:embed="rId3"/>
          <a:stretch>
            <a:fillRect/>
          </a:stretch>
        </p:blipFill>
        <p:spPr>
          <a:xfrm>
            <a:off x="962527" y="1845649"/>
            <a:ext cx="10505573" cy="3249863"/>
          </a:xfrm>
          <a:prstGeom prst="rect">
            <a:avLst/>
          </a:prstGeom>
        </p:spPr>
      </p:pic>
      <p:grpSp>
        <p:nvGrpSpPr>
          <p:cNvPr id="14" name="Group 13"/>
          <p:cNvGrpSpPr/>
          <p:nvPr/>
        </p:nvGrpSpPr>
        <p:grpSpPr>
          <a:xfrm>
            <a:off x="995273" y="4949463"/>
            <a:ext cx="10587130" cy="338554"/>
            <a:chOff x="962526" y="4878638"/>
            <a:chExt cx="10587129" cy="338554"/>
          </a:xfrm>
        </p:grpSpPr>
        <p:sp>
          <p:nvSpPr>
            <p:cNvPr id="5" name="Rectangle 4"/>
            <p:cNvSpPr/>
            <p:nvPr/>
          </p:nvSpPr>
          <p:spPr>
            <a:xfrm>
              <a:off x="962526" y="4878638"/>
              <a:ext cx="925253" cy="338554"/>
            </a:xfrm>
            <a:prstGeom prst="rect">
              <a:avLst/>
            </a:prstGeom>
          </p:spPr>
          <p:txBody>
            <a:bodyPr wrap="none">
              <a:spAutoFit/>
            </a:bodyPr>
            <a:lstStyle/>
            <a:p>
              <a:r>
                <a:rPr lang="en-US" altLang="zh-CN" sz="1600" dirty="0">
                  <a:solidFill>
                    <a:srgbClr val="0070C0"/>
                  </a:solidFill>
                </a:rPr>
                <a:t>150,528</a:t>
              </a:r>
              <a:endParaRPr lang="zh-CN" altLang="en-US" sz="1600" dirty="0">
                <a:solidFill>
                  <a:srgbClr val="0070C0"/>
                </a:solidFill>
              </a:endParaRPr>
            </a:p>
          </p:txBody>
        </p:sp>
        <p:sp>
          <p:nvSpPr>
            <p:cNvPr id="6" name="Rectangle 5"/>
            <p:cNvSpPr/>
            <p:nvPr/>
          </p:nvSpPr>
          <p:spPr>
            <a:xfrm>
              <a:off x="1980753" y="4878638"/>
              <a:ext cx="925253" cy="338554"/>
            </a:xfrm>
            <a:prstGeom prst="rect">
              <a:avLst/>
            </a:prstGeom>
          </p:spPr>
          <p:txBody>
            <a:bodyPr wrap="none">
              <a:spAutoFit/>
            </a:bodyPr>
            <a:lstStyle/>
            <a:p>
              <a:r>
                <a:rPr lang="en-US" altLang="zh-CN" sz="1600" dirty="0">
                  <a:solidFill>
                    <a:srgbClr val="0070C0"/>
                  </a:solidFill>
                </a:rPr>
                <a:t>253,440</a:t>
              </a:r>
              <a:endParaRPr lang="zh-CN" altLang="en-US" sz="1600" dirty="0">
                <a:solidFill>
                  <a:srgbClr val="0070C0"/>
                </a:solidFill>
              </a:endParaRPr>
            </a:p>
          </p:txBody>
        </p:sp>
        <p:sp>
          <p:nvSpPr>
            <p:cNvPr id="7" name="Rectangle 6"/>
            <p:cNvSpPr/>
            <p:nvPr/>
          </p:nvSpPr>
          <p:spPr>
            <a:xfrm>
              <a:off x="3508093" y="4878638"/>
              <a:ext cx="925253" cy="338554"/>
            </a:xfrm>
            <a:prstGeom prst="rect">
              <a:avLst/>
            </a:prstGeom>
          </p:spPr>
          <p:txBody>
            <a:bodyPr wrap="none">
              <a:spAutoFit/>
            </a:bodyPr>
            <a:lstStyle/>
            <a:p>
              <a:r>
                <a:rPr lang="en-US" altLang="zh-CN" sz="1600" dirty="0">
                  <a:solidFill>
                    <a:srgbClr val="0070C0"/>
                  </a:solidFill>
                </a:rPr>
                <a:t>186,624</a:t>
              </a:r>
              <a:endParaRPr lang="zh-CN" altLang="en-US" sz="1600" dirty="0">
                <a:solidFill>
                  <a:srgbClr val="0070C0"/>
                </a:solidFill>
              </a:endParaRPr>
            </a:p>
          </p:txBody>
        </p:sp>
        <p:sp>
          <p:nvSpPr>
            <p:cNvPr id="8" name="Rectangle 7"/>
            <p:cNvSpPr/>
            <p:nvPr/>
          </p:nvSpPr>
          <p:spPr>
            <a:xfrm>
              <a:off x="6946406" y="4878638"/>
              <a:ext cx="811441" cy="338554"/>
            </a:xfrm>
            <a:prstGeom prst="rect">
              <a:avLst/>
            </a:prstGeom>
          </p:spPr>
          <p:txBody>
            <a:bodyPr wrap="none">
              <a:spAutoFit/>
            </a:bodyPr>
            <a:lstStyle/>
            <a:p>
              <a:r>
                <a:rPr lang="en-US" altLang="zh-CN" sz="1600" dirty="0">
                  <a:solidFill>
                    <a:srgbClr val="0070C0"/>
                  </a:solidFill>
                </a:rPr>
                <a:t>64,896</a:t>
              </a:r>
              <a:endParaRPr lang="zh-CN" altLang="en-US" sz="1600" dirty="0">
                <a:solidFill>
                  <a:srgbClr val="0070C0"/>
                </a:solidFill>
              </a:endParaRPr>
            </a:p>
          </p:txBody>
        </p:sp>
        <p:sp>
          <p:nvSpPr>
            <p:cNvPr id="9" name="Rectangle 8"/>
            <p:cNvSpPr/>
            <p:nvPr/>
          </p:nvSpPr>
          <p:spPr>
            <a:xfrm>
              <a:off x="8496299" y="4878638"/>
              <a:ext cx="811441" cy="338554"/>
            </a:xfrm>
            <a:prstGeom prst="rect">
              <a:avLst/>
            </a:prstGeom>
          </p:spPr>
          <p:txBody>
            <a:bodyPr wrap="none">
              <a:spAutoFit/>
            </a:bodyPr>
            <a:lstStyle/>
            <a:p>
              <a:r>
                <a:rPr lang="en-US" altLang="zh-CN" sz="1600" dirty="0">
                  <a:solidFill>
                    <a:srgbClr val="0070C0"/>
                  </a:solidFill>
                </a:rPr>
                <a:t>43,264</a:t>
              </a:r>
              <a:endParaRPr lang="zh-CN" altLang="en-US" sz="1600" dirty="0">
                <a:solidFill>
                  <a:srgbClr val="0070C0"/>
                </a:solidFill>
              </a:endParaRPr>
            </a:p>
          </p:txBody>
        </p:sp>
        <p:sp>
          <p:nvSpPr>
            <p:cNvPr id="10" name="Rectangle 9"/>
            <p:cNvSpPr/>
            <p:nvPr/>
          </p:nvSpPr>
          <p:spPr>
            <a:xfrm>
              <a:off x="9566711" y="4878638"/>
              <a:ext cx="639919" cy="338554"/>
            </a:xfrm>
            <a:prstGeom prst="rect">
              <a:avLst/>
            </a:prstGeom>
          </p:spPr>
          <p:txBody>
            <a:bodyPr wrap="none">
              <a:spAutoFit/>
            </a:bodyPr>
            <a:lstStyle/>
            <a:p>
              <a:r>
                <a:rPr lang="en-US" altLang="zh-CN" sz="1600" dirty="0">
                  <a:solidFill>
                    <a:srgbClr val="0070C0"/>
                  </a:solidFill>
                </a:rPr>
                <a:t>4096</a:t>
              </a:r>
              <a:endParaRPr lang="zh-CN" altLang="en-US" sz="1600" dirty="0">
                <a:solidFill>
                  <a:srgbClr val="0070C0"/>
                </a:solidFill>
              </a:endParaRPr>
            </a:p>
          </p:txBody>
        </p:sp>
        <p:sp>
          <p:nvSpPr>
            <p:cNvPr id="11" name="Rectangle 10"/>
            <p:cNvSpPr/>
            <p:nvPr/>
          </p:nvSpPr>
          <p:spPr>
            <a:xfrm>
              <a:off x="10289300" y="4878638"/>
              <a:ext cx="639919" cy="338554"/>
            </a:xfrm>
            <a:prstGeom prst="rect">
              <a:avLst/>
            </a:prstGeom>
          </p:spPr>
          <p:txBody>
            <a:bodyPr wrap="none">
              <a:spAutoFit/>
            </a:bodyPr>
            <a:lstStyle/>
            <a:p>
              <a:r>
                <a:rPr lang="en-US" altLang="zh-CN" sz="1600" dirty="0">
                  <a:solidFill>
                    <a:srgbClr val="0070C0"/>
                  </a:solidFill>
                </a:rPr>
                <a:t>4096</a:t>
              </a:r>
              <a:endParaRPr lang="zh-CN" altLang="en-US" sz="1600" dirty="0">
                <a:solidFill>
                  <a:srgbClr val="0070C0"/>
                </a:solidFill>
              </a:endParaRPr>
            </a:p>
          </p:txBody>
        </p:sp>
        <p:sp>
          <p:nvSpPr>
            <p:cNvPr id="12" name="Rectangle 11"/>
            <p:cNvSpPr/>
            <p:nvPr/>
          </p:nvSpPr>
          <p:spPr>
            <a:xfrm>
              <a:off x="10909736" y="4878638"/>
              <a:ext cx="639919" cy="338554"/>
            </a:xfrm>
            <a:prstGeom prst="rect">
              <a:avLst/>
            </a:prstGeom>
          </p:spPr>
          <p:txBody>
            <a:bodyPr wrap="none">
              <a:spAutoFit/>
            </a:bodyPr>
            <a:lstStyle/>
            <a:p>
              <a:r>
                <a:rPr lang="en-US" altLang="zh-CN" sz="1600" dirty="0" smtClean="0">
                  <a:solidFill>
                    <a:srgbClr val="0070C0"/>
                  </a:solidFill>
                </a:rPr>
                <a:t>1000</a:t>
              </a:r>
              <a:endParaRPr lang="zh-CN" altLang="en-US" sz="1600" dirty="0">
                <a:solidFill>
                  <a:srgbClr val="0070C0"/>
                </a:solidFill>
              </a:endParaRPr>
            </a:p>
          </p:txBody>
        </p:sp>
        <p:sp>
          <p:nvSpPr>
            <p:cNvPr id="13" name="Rectangle 12"/>
            <p:cNvSpPr/>
            <p:nvPr/>
          </p:nvSpPr>
          <p:spPr>
            <a:xfrm>
              <a:off x="5281472" y="4878638"/>
              <a:ext cx="811441" cy="338554"/>
            </a:xfrm>
            <a:prstGeom prst="rect">
              <a:avLst/>
            </a:prstGeom>
          </p:spPr>
          <p:txBody>
            <a:bodyPr wrap="none">
              <a:spAutoFit/>
            </a:bodyPr>
            <a:lstStyle/>
            <a:p>
              <a:r>
                <a:rPr lang="en-US" altLang="zh-CN" sz="1600" dirty="0">
                  <a:solidFill>
                    <a:srgbClr val="0070C0"/>
                  </a:solidFill>
                </a:rPr>
                <a:t>64,896</a:t>
              </a:r>
              <a:endParaRPr lang="zh-CN" altLang="en-US" sz="1600" dirty="0">
                <a:solidFill>
                  <a:srgbClr val="0070C0"/>
                </a:solidFill>
              </a:endParaRPr>
            </a:p>
          </p:txBody>
        </p:sp>
      </p:grpSp>
    </p:spTree>
    <p:extLst>
      <p:ext uri="{BB962C8B-B14F-4D97-AF65-F5344CB8AC3E}">
        <p14:creationId xmlns="" xmlns:p14="http://schemas.microsoft.com/office/powerpoint/2010/main" val="351483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0957" y="1951741"/>
            <a:ext cx="6718091" cy="1917016"/>
          </a:xfrm>
          <a:prstGeom prst="rect">
            <a:avLst/>
          </a:prstGeom>
          <a:solidFill>
            <a:schemeClr val="bg2">
              <a:lumMod val="90000"/>
            </a:schemeClr>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838200" y="1587642"/>
            <a:ext cx="10515600" cy="4589323"/>
          </a:xfrm>
        </p:spPr>
        <p:txBody>
          <a:bodyPr>
            <a:normAutofit fontScale="85000" lnSpcReduction="20000"/>
          </a:bodyPr>
          <a:lstStyle/>
          <a:p>
            <a:r>
              <a:rPr lang="zh-CN" altLang="en-US" b="1" dirty="0" smtClean="0"/>
              <a:t>激活函数</a:t>
            </a:r>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pPr marL="0" indent="0">
              <a:buNone/>
            </a:pPr>
            <a:endParaRPr lang="en-US" altLang="zh-CN" b="1" dirty="0"/>
          </a:p>
          <a:p>
            <a:r>
              <a:rPr lang="en-US" altLang="zh-CN" b="1" dirty="0" err="1">
                <a:solidFill>
                  <a:srgbClr val="0000FF"/>
                </a:solidFill>
              </a:rPr>
              <a:t>ReLU</a:t>
            </a:r>
            <a:r>
              <a:rPr lang="zh-CN" altLang="en-US" b="1" dirty="0">
                <a:solidFill>
                  <a:srgbClr val="0000FF"/>
                </a:solidFill>
              </a:rPr>
              <a:t>：</a:t>
            </a:r>
            <a:r>
              <a:rPr lang="en-US" altLang="zh-CN" b="1" dirty="0">
                <a:solidFill>
                  <a:srgbClr val="0000FF"/>
                </a:solidFill>
              </a:rPr>
              <a:t>Rectified Linear </a:t>
            </a:r>
            <a:r>
              <a:rPr lang="en-US" altLang="zh-CN" b="1" dirty="0" smtClean="0">
                <a:solidFill>
                  <a:srgbClr val="0000FF"/>
                </a:solidFill>
              </a:rPr>
              <a:t>Units</a:t>
            </a:r>
          </a:p>
          <a:p>
            <a:pPr lvl="1"/>
            <a:r>
              <a:rPr lang="zh-CN" altLang="en-US" b="1" dirty="0" smtClean="0"/>
              <a:t>非线性函数</a:t>
            </a:r>
            <a:endParaRPr lang="en-US" altLang="zh-CN" b="1" dirty="0" smtClean="0"/>
          </a:p>
          <a:p>
            <a:pPr lvl="1"/>
            <a:r>
              <a:rPr lang="zh-CN" altLang="en-US" b="1" dirty="0" smtClean="0"/>
              <a:t>导数在</a:t>
            </a:r>
            <a:r>
              <a:rPr lang="en-US" altLang="zh-CN" b="1" dirty="0" smtClean="0"/>
              <a:t>x&gt;0</a:t>
            </a:r>
            <a:r>
              <a:rPr lang="zh-CN" altLang="en-US" b="1" dirty="0" smtClean="0"/>
              <a:t>时始终为</a:t>
            </a:r>
            <a:r>
              <a:rPr lang="en-US" altLang="zh-CN" b="1" dirty="0" smtClean="0"/>
              <a:t>1</a:t>
            </a:r>
          </a:p>
          <a:p>
            <a:pPr lvl="2"/>
            <a:r>
              <a:rPr lang="zh-CN" altLang="en-US" b="1" dirty="0"/>
              <a:t>计算</a:t>
            </a:r>
            <a:r>
              <a:rPr lang="zh-CN" altLang="en-US" b="1" dirty="0" smtClean="0"/>
              <a:t>量大大减少</a:t>
            </a:r>
            <a:endParaRPr lang="en-US" altLang="zh-CN" b="1" dirty="0" smtClean="0"/>
          </a:p>
          <a:p>
            <a:pPr lvl="2"/>
            <a:r>
              <a:rPr lang="zh-CN" altLang="en-US" b="1" dirty="0"/>
              <a:t>收敛速</a:t>
            </a:r>
            <a:r>
              <a:rPr lang="zh-CN" altLang="en-US" b="1" dirty="0" smtClean="0"/>
              <a:t>度快</a:t>
            </a:r>
            <a:r>
              <a:rPr lang="en-US" altLang="zh-CN" b="1" dirty="0" smtClean="0"/>
              <a:t> </a:t>
            </a:r>
          </a:p>
          <a:p>
            <a:r>
              <a:rPr lang="en-US" altLang="zh-CN" b="1" dirty="0" smtClean="0"/>
              <a:t>14M</a:t>
            </a:r>
            <a:r>
              <a:rPr lang="zh-CN" altLang="en-US" b="1" dirty="0" smtClean="0"/>
              <a:t>的训练集</a:t>
            </a:r>
            <a:endParaRPr lang="zh-CN" altLang="en-US" dirty="0"/>
          </a:p>
        </p:txBody>
      </p:sp>
      <p:pic>
        <p:nvPicPr>
          <p:cNvPr id="1026" name="Picture 2" descr="https://static.oschina.net/uploads/space/2018/0226/182952_W8TT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58727" y="1914081"/>
            <a:ext cx="2831872" cy="155575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209325" y="3397148"/>
            <a:ext cx="2619375" cy="646331"/>
          </a:xfrm>
          <a:prstGeom prst="rect">
            <a:avLst/>
          </a:prstGeom>
          <a:noFill/>
        </p:spPr>
        <p:txBody>
          <a:bodyPr wrap="square" rtlCol="0">
            <a:spAutoFit/>
          </a:bodyPr>
          <a:lstStyle/>
          <a:p>
            <a:pPr algn="ctr"/>
            <a:r>
              <a:rPr lang="zh-CN" altLang="en-US" dirty="0" smtClean="0"/>
              <a:t>非线性激励函数增强了神经网络的表达能力</a:t>
            </a:r>
            <a:endParaRPr lang="zh-CN" altLang="en-US" dirty="0"/>
          </a:p>
        </p:txBody>
      </p:sp>
      <p:pic>
        <p:nvPicPr>
          <p:cNvPr id="1028" name="Picture 4" descr="https://static.oschina.net/uploads/space/2018/0226/183022_BMeZ_87635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69873" y="1971227"/>
            <a:ext cx="2188535" cy="982445"/>
          </a:xfrm>
          <a:prstGeom prst="rect">
            <a:avLst/>
          </a:prstGeom>
          <a:noFill/>
          <a:ln>
            <a:solidFill>
              <a:schemeClr val="bg2">
                <a:lumMod val="75000"/>
              </a:schemeClr>
            </a:solidFill>
          </a:ln>
        </p:spPr>
      </p:pic>
      <p:pic>
        <p:nvPicPr>
          <p:cNvPr id="1030" name="Picture 6" descr="https://static.oschina.net/uploads/space/2018/0226/183108_CSSq_87635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379058" y="2953670"/>
            <a:ext cx="2179349" cy="915086"/>
          </a:xfrm>
          <a:prstGeom prst="rect">
            <a:avLst/>
          </a:prstGeom>
          <a:noFill/>
          <a:ln>
            <a:solidFill>
              <a:schemeClr val="bg2">
                <a:lumMod val="75000"/>
              </a:schemeClr>
            </a:solidFill>
          </a:ln>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6648973" y="2069215"/>
            <a:ext cx="4323827" cy="1661993"/>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solidFill>
                  <a:srgbClr val="FF0000"/>
                </a:solidFill>
              </a:rPr>
              <a:t>梯</a:t>
            </a:r>
            <a:r>
              <a:rPr lang="zh-CN" altLang="en-US" b="1" dirty="0" smtClean="0">
                <a:solidFill>
                  <a:srgbClr val="FF0000"/>
                </a:solidFill>
              </a:rPr>
              <a:t>度消失</a:t>
            </a:r>
            <a:r>
              <a:rPr lang="en-US" altLang="zh-CN" dirty="0" smtClean="0"/>
              <a:t>:</a:t>
            </a:r>
            <a:r>
              <a:rPr lang="zh-CN" altLang="en-US" dirty="0"/>
              <a:t> </a:t>
            </a:r>
            <a:r>
              <a:rPr lang="zh-CN" altLang="en-US" sz="1600" dirty="0" smtClean="0"/>
              <a:t>反向传播时，多层</a:t>
            </a:r>
            <a:r>
              <a:rPr lang="zh-CN" altLang="en-US" sz="1600" dirty="0"/>
              <a:t>导</a:t>
            </a:r>
            <a:r>
              <a:rPr lang="zh-CN" altLang="en-US" sz="1600" dirty="0" smtClean="0"/>
              <a:t>数（</a:t>
            </a:r>
            <a:r>
              <a:rPr lang="en-US" altLang="zh-CN" sz="1600" dirty="0" smtClean="0"/>
              <a:t>0~1</a:t>
            </a:r>
            <a:r>
              <a:rPr lang="zh-CN" altLang="en-US" sz="1600" dirty="0" smtClean="0"/>
              <a:t>）相乘多</a:t>
            </a:r>
            <a:r>
              <a:rPr lang="zh-CN" altLang="en-US" sz="1600" dirty="0"/>
              <a:t>层</a:t>
            </a:r>
            <a:r>
              <a:rPr lang="zh-CN" altLang="en-US" sz="1600" dirty="0" smtClean="0"/>
              <a:t>就</a:t>
            </a:r>
            <a:r>
              <a:rPr lang="zh-CN" altLang="en-US" sz="1600" dirty="0"/>
              <a:t>会产生梯度弥</a:t>
            </a:r>
            <a:r>
              <a:rPr lang="zh-CN" altLang="en-US" sz="1600" dirty="0" smtClean="0"/>
              <a:t>散。</a:t>
            </a:r>
            <a:endParaRPr lang="en-US" altLang="zh-CN" sz="1600"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b="1" dirty="0">
                <a:solidFill>
                  <a:srgbClr val="FF0000"/>
                </a:solidFill>
              </a:rPr>
              <a:t>梯</a:t>
            </a:r>
            <a:r>
              <a:rPr lang="zh-CN" altLang="en-US" b="1" dirty="0" smtClean="0">
                <a:solidFill>
                  <a:srgbClr val="FF0000"/>
                </a:solidFill>
              </a:rPr>
              <a:t>度饱和</a:t>
            </a:r>
            <a:r>
              <a:rPr lang="zh-CN" altLang="en-US" dirty="0" smtClean="0"/>
              <a:t>：</a:t>
            </a:r>
            <a:r>
              <a:rPr lang="zh-CN" altLang="en-US" sz="1600" dirty="0" smtClean="0"/>
              <a:t>数值过大或过小，都会出现梯度接近</a:t>
            </a:r>
            <a:r>
              <a:rPr lang="en-US" altLang="zh-CN" sz="1600" dirty="0" smtClean="0"/>
              <a:t>0</a:t>
            </a:r>
            <a:r>
              <a:rPr lang="zh-CN" altLang="en-US" sz="1600" dirty="0" smtClean="0"/>
              <a:t>，产生饱和效应，神经元接近死亡状态。</a:t>
            </a:r>
            <a:endParaRPr lang="en-US" altLang="zh-CN" dirty="0" smtClean="0"/>
          </a:p>
        </p:txBody>
      </p:sp>
      <p:pic>
        <p:nvPicPr>
          <p:cNvPr id="1032" name="Picture 8" descr="https://static.oschina.net/uploads/space/2018/0312/010811_ZbmA_876354.png"/>
          <p:cNvPicPr>
            <a:picLocks noChangeAspect="1" noChangeArrowheads="1"/>
          </p:cNvPicPr>
          <p:nvPr/>
        </p:nvPicPr>
        <p:blipFill rotWithShape="1">
          <a:blip r:embed="rId6">
            <a:extLst>
              <a:ext uri="{28A0092B-C50C-407E-A947-70E740481C1C}">
                <a14:useLocalDpi xmlns="" xmlns:a14="http://schemas.microsoft.com/office/drawing/2010/main" val="0"/>
              </a:ext>
            </a:extLst>
          </a:blip>
          <a:srcRect t="6293" b="19109"/>
          <a:stretch/>
        </p:blipFill>
        <p:spPr bwMode="auto">
          <a:xfrm>
            <a:off x="4940034" y="4237637"/>
            <a:ext cx="2545596" cy="1933575"/>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https://static.oschina.net/uploads/space/2018/0312/010818_RCcD_876354.png"/>
          <p:cNvPicPr>
            <a:picLocks noChangeAspect="1" noChangeArrowheads="1"/>
          </p:cNvPicPr>
          <p:nvPr/>
        </p:nvPicPr>
        <p:blipFill rotWithShape="1">
          <a:blip r:embed="rId7">
            <a:extLst>
              <a:ext uri="{28A0092B-C50C-407E-A947-70E740481C1C}">
                <a14:useLocalDpi xmlns="" xmlns:a14="http://schemas.microsoft.com/office/drawing/2010/main" val="0"/>
              </a:ext>
            </a:extLst>
          </a:blip>
          <a:srcRect b="33213"/>
          <a:stretch/>
        </p:blipFill>
        <p:spPr bwMode="auto">
          <a:xfrm>
            <a:off x="7684051" y="4098739"/>
            <a:ext cx="3107775" cy="236623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8715377" y="4134760"/>
            <a:ext cx="2085975" cy="584775"/>
          </a:xfrm>
          <a:prstGeom prst="rect">
            <a:avLst/>
          </a:prstGeom>
          <a:noFill/>
        </p:spPr>
        <p:txBody>
          <a:bodyPr wrap="square" rtlCol="0">
            <a:spAutoFit/>
          </a:bodyPr>
          <a:lstStyle/>
          <a:p>
            <a:r>
              <a:rPr lang="zh-CN" altLang="en-US" sz="1600" dirty="0" smtClean="0"/>
              <a:t>对</a:t>
            </a:r>
            <a:r>
              <a:rPr lang="en-US" altLang="zh-CN" sz="1600" dirty="0" smtClean="0"/>
              <a:t>CIFAR10</a:t>
            </a:r>
            <a:r>
              <a:rPr lang="zh-CN" altLang="en-US" sz="1600" dirty="0" smtClean="0"/>
              <a:t>数据集的训练误差曲线</a:t>
            </a:r>
            <a:endParaRPr lang="zh-CN" altLang="en-US" sz="1600" dirty="0"/>
          </a:p>
        </p:txBody>
      </p:sp>
      <p:sp>
        <p:nvSpPr>
          <p:cNvPr id="9" name="TextBox 8"/>
          <p:cNvSpPr txBox="1"/>
          <p:nvPr/>
        </p:nvSpPr>
        <p:spPr>
          <a:xfrm>
            <a:off x="8802773" y="4837995"/>
            <a:ext cx="1123951" cy="369332"/>
          </a:xfrm>
          <a:prstGeom prst="rect">
            <a:avLst/>
          </a:prstGeom>
          <a:noFill/>
        </p:spPr>
        <p:txBody>
          <a:bodyPr wrap="square" rtlCol="0">
            <a:spAutoFit/>
          </a:bodyPr>
          <a:lstStyle/>
          <a:p>
            <a:r>
              <a:rPr lang="en-US" altLang="zh-CN" dirty="0" err="1" smtClean="0"/>
              <a:t>tanh</a:t>
            </a:r>
            <a:endParaRPr lang="zh-CN" altLang="en-US" dirty="0"/>
          </a:p>
        </p:txBody>
      </p:sp>
      <p:sp>
        <p:nvSpPr>
          <p:cNvPr id="10" name="TextBox 9"/>
          <p:cNvSpPr txBox="1"/>
          <p:nvPr/>
        </p:nvSpPr>
        <p:spPr>
          <a:xfrm>
            <a:off x="8359861" y="5433510"/>
            <a:ext cx="1114425" cy="338554"/>
          </a:xfrm>
          <a:prstGeom prst="rect">
            <a:avLst/>
          </a:prstGeom>
          <a:noFill/>
        </p:spPr>
        <p:txBody>
          <a:bodyPr wrap="square" rtlCol="0">
            <a:spAutoFit/>
          </a:bodyPr>
          <a:lstStyle/>
          <a:p>
            <a:r>
              <a:rPr lang="en-US" altLang="zh-CN" sz="1600" dirty="0" err="1" smtClean="0"/>
              <a:t>ReLU</a:t>
            </a:r>
            <a:endParaRPr lang="zh-CN" altLang="en-US" sz="1600" dirty="0"/>
          </a:p>
        </p:txBody>
      </p:sp>
    </p:spTree>
    <p:extLst>
      <p:ext uri="{BB962C8B-B14F-4D97-AF65-F5344CB8AC3E}">
        <p14:creationId xmlns="" xmlns:p14="http://schemas.microsoft.com/office/powerpoint/2010/main" val="2869986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609600" y="1537398"/>
            <a:ext cx="7956887" cy="4927571"/>
          </a:xfrm>
        </p:spPr>
        <p:txBody>
          <a:bodyPr>
            <a:normAutofit lnSpcReduction="10000"/>
          </a:bodyPr>
          <a:lstStyle/>
          <a:p>
            <a:r>
              <a:rPr lang="zh-CN" altLang="en-US" b="1" dirty="0" smtClean="0">
                <a:solidFill>
                  <a:srgbClr val="0000FF"/>
                </a:solidFill>
              </a:rPr>
              <a:t>局部响应归一化</a:t>
            </a:r>
            <a:r>
              <a:rPr lang="zh-CN" altLang="en-US" dirty="0" smtClean="0"/>
              <a:t>（</a:t>
            </a:r>
            <a:r>
              <a:rPr lang="en-US" altLang="zh-CN" dirty="0" smtClean="0"/>
              <a:t>Local Response Normalization)</a:t>
            </a:r>
          </a:p>
          <a:p>
            <a:endParaRPr lang="en-US" altLang="zh-CN" dirty="0"/>
          </a:p>
          <a:p>
            <a:endParaRPr lang="en-US" altLang="zh-CN" dirty="0" smtClean="0"/>
          </a:p>
          <a:p>
            <a:pPr marL="0" indent="0">
              <a:buNone/>
            </a:pPr>
            <a:endParaRPr lang="en-US" altLang="zh-CN" dirty="0" smtClean="0"/>
          </a:p>
          <a:p>
            <a:pPr lvl="1"/>
            <a:endParaRPr lang="en-US" altLang="zh-CN" dirty="0" smtClean="0"/>
          </a:p>
          <a:p>
            <a:pPr lvl="1"/>
            <a:r>
              <a:rPr lang="en-US" altLang="zh-CN" dirty="0" err="1" smtClean="0"/>
              <a:t>ReLU</a:t>
            </a:r>
            <a:r>
              <a:rPr lang="zh-CN" altLang="en-US" dirty="0" smtClean="0"/>
              <a:t>的响应结果是无界的，所以需要归一化</a:t>
            </a:r>
            <a:endParaRPr lang="en-US" altLang="zh-CN" dirty="0" smtClean="0"/>
          </a:p>
          <a:p>
            <a:pPr lvl="1"/>
            <a:r>
              <a:rPr lang="zh-CN" altLang="en-US" dirty="0"/>
              <a:t>借鉴了神经生物学中“侧抑制”的概念，即被激活的神经元抑制相邻神经</a:t>
            </a:r>
            <a:r>
              <a:rPr lang="zh-CN" altLang="en-US" dirty="0" smtClean="0"/>
              <a:t>元。即在同一个空间位置，通过相邻特征图（神经元）上同一个位置的响应来归一化</a:t>
            </a:r>
            <a:endParaRPr lang="en-US" altLang="zh-CN" dirty="0" smtClean="0"/>
          </a:p>
          <a:p>
            <a:pPr lvl="1"/>
            <a:r>
              <a:rPr lang="zh-CN" altLang="en-US" dirty="0"/>
              <a:t>特征</a:t>
            </a:r>
            <a:r>
              <a:rPr lang="zh-CN" altLang="en-US" dirty="0" smtClean="0"/>
              <a:t>图的顺序是任意的（训练之前就确定了）</a:t>
            </a:r>
            <a:endParaRPr lang="en-US" altLang="zh-CN" dirty="0" smtClean="0"/>
          </a:p>
          <a:p>
            <a:r>
              <a:rPr lang="zh-CN" altLang="en-US" dirty="0"/>
              <a:t>提高</a:t>
            </a:r>
            <a:r>
              <a:rPr lang="zh-CN" altLang="en-US" dirty="0" smtClean="0"/>
              <a:t>了</a:t>
            </a:r>
            <a:r>
              <a:rPr lang="zh-CN" altLang="en-US" b="1" dirty="0" smtClean="0"/>
              <a:t>网络的泛化能力</a:t>
            </a:r>
            <a:endParaRPr lang="en-US" altLang="zh-CN" b="1" dirty="0" smtClean="0"/>
          </a:p>
          <a:p>
            <a:pPr lvl="1"/>
            <a:r>
              <a:rPr lang="en-US" altLang="zh-CN" dirty="0" smtClean="0"/>
              <a:t>1.2%</a:t>
            </a:r>
            <a:r>
              <a:rPr lang="zh-CN" altLang="en-US" dirty="0" smtClean="0"/>
              <a:t>（</a:t>
            </a:r>
            <a:r>
              <a:rPr lang="en-US" altLang="zh-CN" dirty="0" smtClean="0"/>
              <a:t>top-5</a:t>
            </a:r>
            <a:r>
              <a:rPr lang="zh-CN" altLang="en-US" dirty="0" smtClean="0"/>
              <a:t>）和</a:t>
            </a:r>
            <a:r>
              <a:rPr lang="en-US" altLang="zh-CN" dirty="0" smtClean="0"/>
              <a:t>1.4%</a:t>
            </a:r>
            <a:r>
              <a:rPr lang="zh-CN" altLang="en-US" dirty="0" smtClean="0"/>
              <a:t>（</a:t>
            </a:r>
            <a:r>
              <a:rPr lang="en-US" altLang="zh-CN" dirty="0" smtClean="0"/>
              <a:t>top-1</a:t>
            </a:r>
            <a:r>
              <a:rPr lang="zh-CN" altLang="en-US" dirty="0" smtClean="0"/>
              <a:t>）的误差减小 </a:t>
            </a:r>
            <a:endParaRPr lang="en-US" altLang="zh-CN" dirty="0"/>
          </a:p>
          <a:p>
            <a:pPr lvl="1"/>
            <a:endParaRPr lang="zh-CN" altLang="en-US" dirty="0"/>
          </a:p>
        </p:txBody>
      </p:sp>
      <p:pic>
        <p:nvPicPr>
          <p:cNvPr id="4" name="Picture 3"/>
          <p:cNvPicPr>
            <a:picLocks noChangeAspect="1"/>
          </p:cNvPicPr>
          <p:nvPr/>
        </p:nvPicPr>
        <p:blipFill rotWithShape="1">
          <a:blip r:embed="rId2"/>
          <a:srcRect b="4546"/>
          <a:stretch/>
        </p:blipFill>
        <p:spPr>
          <a:xfrm>
            <a:off x="2002239" y="2193161"/>
            <a:ext cx="4914900" cy="1000125"/>
          </a:xfrm>
          <a:prstGeom prst="rect">
            <a:avLst/>
          </a:prstGeom>
        </p:spPr>
      </p:pic>
      <p:grpSp>
        <p:nvGrpSpPr>
          <p:cNvPr id="23" name="Group 22"/>
          <p:cNvGrpSpPr/>
          <p:nvPr/>
        </p:nvGrpSpPr>
        <p:grpSpPr>
          <a:xfrm>
            <a:off x="9087353" y="1695451"/>
            <a:ext cx="1942599" cy="3581399"/>
            <a:chOff x="962526" y="1695451"/>
            <a:chExt cx="1771149" cy="3259388"/>
          </a:xfrm>
        </p:grpSpPr>
        <p:pic>
          <p:nvPicPr>
            <p:cNvPr id="5" name="Picture 4"/>
            <p:cNvPicPr>
              <a:picLocks noChangeAspect="1"/>
            </p:cNvPicPr>
            <p:nvPr/>
          </p:nvPicPr>
          <p:blipFill rotWithShape="1">
            <a:blip r:embed="rId3"/>
            <a:srcRect t="-293" r="83141"/>
            <a:stretch/>
          </p:blipFill>
          <p:spPr>
            <a:xfrm>
              <a:off x="962526" y="1695451"/>
              <a:ext cx="1771149" cy="3259388"/>
            </a:xfrm>
            <a:prstGeom prst="rect">
              <a:avLst/>
            </a:prstGeom>
          </p:spPr>
        </p:pic>
        <p:sp>
          <p:nvSpPr>
            <p:cNvPr id="10" name="Freeform 9"/>
            <p:cNvSpPr/>
            <p:nvPr/>
          </p:nvSpPr>
          <p:spPr>
            <a:xfrm>
              <a:off x="1009650" y="3362325"/>
              <a:ext cx="1428750" cy="1366351"/>
            </a:xfrm>
            <a:custGeom>
              <a:avLst/>
              <a:gdLst>
                <a:gd name="connsiteX0" fmla="*/ 190500 w 1428750"/>
                <a:gd name="connsiteY0" fmla="*/ 0 h 1366351"/>
                <a:gd name="connsiteX1" fmla="*/ 142875 w 1428750"/>
                <a:gd name="connsiteY1" fmla="*/ 47625 h 1366351"/>
                <a:gd name="connsiteX2" fmla="*/ 133350 w 1428750"/>
                <a:gd name="connsiteY2" fmla="*/ 76200 h 1366351"/>
                <a:gd name="connsiteX3" fmla="*/ 95250 w 1428750"/>
                <a:gd name="connsiteY3" fmla="*/ 133350 h 1366351"/>
                <a:gd name="connsiteX4" fmla="*/ 76200 w 1428750"/>
                <a:gd name="connsiteY4" fmla="*/ 161925 h 1366351"/>
                <a:gd name="connsiteX5" fmla="*/ 38100 w 1428750"/>
                <a:gd name="connsiteY5" fmla="*/ 228600 h 1366351"/>
                <a:gd name="connsiteX6" fmla="*/ 9525 w 1428750"/>
                <a:gd name="connsiteY6" fmla="*/ 333375 h 1366351"/>
                <a:gd name="connsiteX7" fmla="*/ 0 w 1428750"/>
                <a:gd name="connsiteY7" fmla="*/ 409575 h 1366351"/>
                <a:gd name="connsiteX8" fmla="*/ 9525 w 1428750"/>
                <a:gd name="connsiteY8" fmla="*/ 666750 h 1366351"/>
                <a:gd name="connsiteX9" fmla="*/ 19050 w 1428750"/>
                <a:gd name="connsiteY9" fmla="*/ 733425 h 1366351"/>
                <a:gd name="connsiteX10" fmla="*/ 47625 w 1428750"/>
                <a:gd name="connsiteY10" fmla="*/ 809625 h 1366351"/>
                <a:gd name="connsiteX11" fmla="*/ 114300 w 1428750"/>
                <a:gd name="connsiteY11" fmla="*/ 971550 h 1366351"/>
                <a:gd name="connsiteX12" fmla="*/ 142875 w 1428750"/>
                <a:gd name="connsiteY12" fmla="*/ 1000125 h 1366351"/>
                <a:gd name="connsiteX13" fmla="*/ 161925 w 1428750"/>
                <a:gd name="connsiteY13" fmla="*/ 1038225 h 1366351"/>
                <a:gd name="connsiteX14" fmla="*/ 190500 w 1428750"/>
                <a:gd name="connsiteY14" fmla="*/ 1085850 h 1366351"/>
                <a:gd name="connsiteX15" fmla="*/ 209550 w 1428750"/>
                <a:gd name="connsiteY15" fmla="*/ 1114425 h 1366351"/>
                <a:gd name="connsiteX16" fmla="*/ 266700 w 1428750"/>
                <a:gd name="connsiteY16" fmla="*/ 1162050 h 1366351"/>
                <a:gd name="connsiteX17" fmla="*/ 342900 w 1428750"/>
                <a:gd name="connsiteY17" fmla="*/ 1228725 h 1366351"/>
                <a:gd name="connsiteX18" fmla="*/ 390525 w 1428750"/>
                <a:gd name="connsiteY18" fmla="*/ 1257300 h 1366351"/>
                <a:gd name="connsiteX19" fmla="*/ 428625 w 1428750"/>
                <a:gd name="connsiteY19" fmla="*/ 1285875 h 1366351"/>
                <a:gd name="connsiteX20" fmla="*/ 466725 w 1428750"/>
                <a:gd name="connsiteY20" fmla="*/ 1295400 h 1366351"/>
                <a:gd name="connsiteX21" fmla="*/ 504825 w 1428750"/>
                <a:gd name="connsiteY21" fmla="*/ 1314450 h 1366351"/>
                <a:gd name="connsiteX22" fmla="*/ 666750 w 1428750"/>
                <a:gd name="connsiteY22" fmla="*/ 1343025 h 1366351"/>
                <a:gd name="connsiteX23" fmla="*/ 962025 w 1428750"/>
                <a:gd name="connsiteY23" fmla="*/ 1362075 h 1366351"/>
                <a:gd name="connsiteX24" fmla="*/ 990600 w 1428750"/>
                <a:gd name="connsiteY24" fmla="*/ 1343025 h 1366351"/>
                <a:gd name="connsiteX25" fmla="*/ 1047750 w 1428750"/>
                <a:gd name="connsiteY25" fmla="*/ 1285875 h 1366351"/>
                <a:gd name="connsiteX26" fmla="*/ 1143000 w 1428750"/>
                <a:gd name="connsiteY26" fmla="*/ 1247775 h 1366351"/>
                <a:gd name="connsiteX27" fmla="*/ 1190625 w 1428750"/>
                <a:gd name="connsiteY27" fmla="*/ 1219200 h 1366351"/>
                <a:gd name="connsiteX28" fmla="*/ 1257300 w 1428750"/>
                <a:gd name="connsiteY28" fmla="*/ 1181100 h 1366351"/>
                <a:gd name="connsiteX29" fmla="*/ 1276350 w 1428750"/>
                <a:gd name="connsiteY29" fmla="*/ 1143000 h 1366351"/>
                <a:gd name="connsiteX30" fmla="*/ 1285875 w 1428750"/>
                <a:gd name="connsiteY30" fmla="*/ 1114425 h 1366351"/>
                <a:gd name="connsiteX31" fmla="*/ 1323975 w 1428750"/>
                <a:gd name="connsiteY31" fmla="*/ 1057275 h 1366351"/>
                <a:gd name="connsiteX32" fmla="*/ 1352550 w 1428750"/>
                <a:gd name="connsiteY32" fmla="*/ 981075 h 1366351"/>
                <a:gd name="connsiteX33" fmla="*/ 1381125 w 1428750"/>
                <a:gd name="connsiteY33" fmla="*/ 952500 h 1366351"/>
                <a:gd name="connsiteX34" fmla="*/ 1428750 w 1428750"/>
                <a:gd name="connsiteY34" fmla="*/ 828675 h 1366351"/>
                <a:gd name="connsiteX35" fmla="*/ 1419225 w 1428750"/>
                <a:gd name="connsiteY35" fmla="*/ 561975 h 1366351"/>
                <a:gd name="connsiteX36" fmla="*/ 1409700 w 1428750"/>
                <a:gd name="connsiteY36" fmla="*/ 514350 h 1366351"/>
                <a:gd name="connsiteX37" fmla="*/ 1390650 w 1428750"/>
                <a:gd name="connsiteY37" fmla="*/ 485775 h 1366351"/>
                <a:gd name="connsiteX38" fmla="*/ 1371600 w 1428750"/>
                <a:gd name="connsiteY38" fmla="*/ 447675 h 1366351"/>
                <a:gd name="connsiteX39" fmla="*/ 1343025 w 1428750"/>
                <a:gd name="connsiteY39" fmla="*/ 428625 h 1366351"/>
                <a:gd name="connsiteX40" fmla="*/ 1314450 w 1428750"/>
                <a:gd name="connsiteY40" fmla="*/ 400050 h 1366351"/>
                <a:gd name="connsiteX41" fmla="*/ 1276350 w 1428750"/>
                <a:gd name="connsiteY41" fmla="*/ 381000 h 1366351"/>
                <a:gd name="connsiteX42" fmla="*/ 1228725 w 1428750"/>
                <a:gd name="connsiteY42" fmla="*/ 342900 h 1366351"/>
                <a:gd name="connsiteX43" fmla="*/ 1190625 w 1428750"/>
                <a:gd name="connsiteY43" fmla="*/ 323850 h 1366351"/>
                <a:gd name="connsiteX44" fmla="*/ 1162050 w 1428750"/>
                <a:gd name="connsiteY44" fmla="*/ 304800 h 1366351"/>
                <a:gd name="connsiteX45" fmla="*/ 1076325 w 1428750"/>
                <a:gd name="connsiteY45" fmla="*/ 266700 h 1366351"/>
                <a:gd name="connsiteX46" fmla="*/ 1000125 w 1428750"/>
                <a:gd name="connsiteY46" fmla="*/ 209550 h 1366351"/>
                <a:gd name="connsiteX47" fmla="*/ 971550 w 1428750"/>
                <a:gd name="connsiteY47" fmla="*/ 200025 h 1366351"/>
                <a:gd name="connsiteX48" fmla="*/ 895350 w 1428750"/>
                <a:gd name="connsiteY48" fmla="*/ 152400 h 1366351"/>
                <a:gd name="connsiteX49" fmla="*/ 733425 w 1428750"/>
                <a:gd name="connsiteY49" fmla="*/ 85725 h 1366351"/>
                <a:gd name="connsiteX50" fmla="*/ 638175 w 1428750"/>
                <a:gd name="connsiteY50" fmla="*/ 57150 h 1366351"/>
                <a:gd name="connsiteX51" fmla="*/ 581025 w 1428750"/>
                <a:gd name="connsiteY51" fmla="*/ 38100 h 1366351"/>
                <a:gd name="connsiteX52" fmla="*/ 476250 w 1428750"/>
                <a:gd name="connsiteY52" fmla="*/ 9525 h 1366351"/>
                <a:gd name="connsiteX53" fmla="*/ 190500 w 1428750"/>
                <a:gd name="connsiteY53" fmla="*/ 0 h 13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28750" h="1366351">
                  <a:moveTo>
                    <a:pt x="190500" y="0"/>
                  </a:moveTo>
                  <a:cubicBezTo>
                    <a:pt x="174625" y="15875"/>
                    <a:pt x="156345" y="29664"/>
                    <a:pt x="142875" y="47625"/>
                  </a:cubicBezTo>
                  <a:cubicBezTo>
                    <a:pt x="136851" y="55657"/>
                    <a:pt x="138226" y="67423"/>
                    <a:pt x="133350" y="76200"/>
                  </a:cubicBezTo>
                  <a:cubicBezTo>
                    <a:pt x="122231" y="96214"/>
                    <a:pt x="107950" y="114300"/>
                    <a:pt x="95250" y="133350"/>
                  </a:cubicBezTo>
                  <a:cubicBezTo>
                    <a:pt x="88900" y="142875"/>
                    <a:pt x="79820" y="151065"/>
                    <a:pt x="76200" y="161925"/>
                  </a:cubicBezTo>
                  <a:cubicBezTo>
                    <a:pt x="61655" y="205560"/>
                    <a:pt x="72699" y="182468"/>
                    <a:pt x="38100" y="228600"/>
                  </a:cubicBezTo>
                  <a:cubicBezTo>
                    <a:pt x="26887" y="262239"/>
                    <a:pt x="13822" y="298999"/>
                    <a:pt x="9525" y="333375"/>
                  </a:cubicBezTo>
                  <a:lnTo>
                    <a:pt x="0" y="409575"/>
                  </a:lnTo>
                  <a:cubicBezTo>
                    <a:pt x="3175" y="495300"/>
                    <a:pt x="4488" y="581114"/>
                    <a:pt x="9525" y="666750"/>
                  </a:cubicBezTo>
                  <a:cubicBezTo>
                    <a:pt x="10843" y="689162"/>
                    <a:pt x="13265" y="711732"/>
                    <a:pt x="19050" y="733425"/>
                  </a:cubicBezTo>
                  <a:cubicBezTo>
                    <a:pt x="26040" y="759636"/>
                    <a:pt x="38501" y="784078"/>
                    <a:pt x="47625" y="809625"/>
                  </a:cubicBezTo>
                  <a:cubicBezTo>
                    <a:pt x="72199" y="878431"/>
                    <a:pt x="70990" y="895758"/>
                    <a:pt x="114300" y="971550"/>
                  </a:cubicBezTo>
                  <a:cubicBezTo>
                    <a:pt x="120983" y="983246"/>
                    <a:pt x="135045" y="989164"/>
                    <a:pt x="142875" y="1000125"/>
                  </a:cubicBezTo>
                  <a:cubicBezTo>
                    <a:pt x="151128" y="1011679"/>
                    <a:pt x="155029" y="1025813"/>
                    <a:pt x="161925" y="1038225"/>
                  </a:cubicBezTo>
                  <a:cubicBezTo>
                    <a:pt x="170916" y="1054409"/>
                    <a:pt x="180688" y="1070151"/>
                    <a:pt x="190500" y="1085850"/>
                  </a:cubicBezTo>
                  <a:cubicBezTo>
                    <a:pt x="196567" y="1095558"/>
                    <a:pt x="201455" y="1106330"/>
                    <a:pt x="209550" y="1114425"/>
                  </a:cubicBezTo>
                  <a:cubicBezTo>
                    <a:pt x="227085" y="1131960"/>
                    <a:pt x="248166" y="1145575"/>
                    <a:pt x="266700" y="1162050"/>
                  </a:cubicBezTo>
                  <a:cubicBezTo>
                    <a:pt x="314520" y="1204556"/>
                    <a:pt x="277408" y="1182880"/>
                    <a:pt x="342900" y="1228725"/>
                  </a:cubicBezTo>
                  <a:cubicBezTo>
                    <a:pt x="358067" y="1239342"/>
                    <a:pt x="375121" y="1247031"/>
                    <a:pt x="390525" y="1257300"/>
                  </a:cubicBezTo>
                  <a:cubicBezTo>
                    <a:pt x="403734" y="1266106"/>
                    <a:pt x="414426" y="1278775"/>
                    <a:pt x="428625" y="1285875"/>
                  </a:cubicBezTo>
                  <a:cubicBezTo>
                    <a:pt x="440334" y="1291729"/>
                    <a:pt x="454468" y="1290803"/>
                    <a:pt x="466725" y="1295400"/>
                  </a:cubicBezTo>
                  <a:cubicBezTo>
                    <a:pt x="480020" y="1300386"/>
                    <a:pt x="491355" y="1309960"/>
                    <a:pt x="504825" y="1314450"/>
                  </a:cubicBezTo>
                  <a:cubicBezTo>
                    <a:pt x="569883" y="1336136"/>
                    <a:pt x="597868" y="1335371"/>
                    <a:pt x="666750" y="1343025"/>
                  </a:cubicBezTo>
                  <a:cubicBezTo>
                    <a:pt x="777829" y="1370795"/>
                    <a:pt x="758891" y="1368846"/>
                    <a:pt x="962025" y="1362075"/>
                  </a:cubicBezTo>
                  <a:cubicBezTo>
                    <a:pt x="973466" y="1361694"/>
                    <a:pt x="982044" y="1350630"/>
                    <a:pt x="990600" y="1343025"/>
                  </a:cubicBezTo>
                  <a:cubicBezTo>
                    <a:pt x="1010736" y="1325127"/>
                    <a:pt x="1022736" y="1295881"/>
                    <a:pt x="1047750" y="1285875"/>
                  </a:cubicBezTo>
                  <a:cubicBezTo>
                    <a:pt x="1079500" y="1273175"/>
                    <a:pt x="1113677" y="1265369"/>
                    <a:pt x="1143000" y="1247775"/>
                  </a:cubicBezTo>
                  <a:cubicBezTo>
                    <a:pt x="1158875" y="1238250"/>
                    <a:pt x="1174441" y="1228191"/>
                    <a:pt x="1190625" y="1219200"/>
                  </a:cubicBezTo>
                  <a:cubicBezTo>
                    <a:pt x="1263134" y="1178917"/>
                    <a:pt x="1197425" y="1221017"/>
                    <a:pt x="1257300" y="1181100"/>
                  </a:cubicBezTo>
                  <a:cubicBezTo>
                    <a:pt x="1263650" y="1168400"/>
                    <a:pt x="1270757" y="1156051"/>
                    <a:pt x="1276350" y="1143000"/>
                  </a:cubicBezTo>
                  <a:cubicBezTo>
                    <a:pt x="1280305" y="1133772"/>
                    <a:pt x="1280999" y="1123202"/>
                    <a:pt x="1285875" y="1114425"/>
                  </a:cubicBezTo>
                  <a:cubicBezTo>
                    <a:pt x="1296994" y="1094411"/>
                    <a:pt x="1316735" y="1078995"/>
                    <a:pt x="1323975" y="1057275"/>
                  </a:cubicBezTo>
                  <a:cubicBezTo>
                    <a:pt x="1330308" y="1038276"/>
                    <a:pt x="1344415" y="994091"/>
                    <a:pt x="1352550" y="981075"/>
                  </a:cubicBezTo>
                  <a:cubicBezTo>
                    <a:pt x="1359689" y="969652"/>
                    <a:pt x="1371600" y="962025"/>
                    <a:pt x="1381125" y="952500"/>
                  </a:cubicBezTo>
                  <a:cubicBezTo>
                    <a:pt x="1404665" y="858339"/>
                    <a:pt x="1386705" y="898751"/>
                    <a:pt x="1428750" y="828675"/>
                  </a:cubicBezTo>
                  <a:cubicBezTo>
                    <a:pt x="1425575" y="739775"/>
                    <a:pt x="1424606" y="650769"/>
                    <a:pt x="1419225" y="561975"/>
                  </a:cubicBezTo>
                  <a:cubicBezTo>
                    <a:pt x="1418246" y="545815"/>
                    <a:pt x="1415384" y="529509"/>
                    <a:pt x="1409700" y="514350"/>
                  </a:cubicBezTo>
                  <a:cubicBezTo>
                    <a:pt x="1405680" y="503631"/>
                    <a:pt x="1396330" y="495714"/>
                    <a:pt x="1390650" y="485775"/>
                  </a:cubicBezTo>
                  <a:cubicBezTo>
                    <a:pt x="1383605" y="473447"/>
                    <a:pt x="1380690" y="458583"/>
                    <a:pt x="1371600" y="447675"/>
                  </a:cubicBezTo>
                  <a:cubicBezTo>
                    <a:pt x="1364271" y="438881"/>
                    <a:pt x="1351819" y="435954"/>
                    <a:pt x="1343025" y="428625"/>
                  </a:cubicBezTo>
                  <a:cubicBezTo>
                    <a:pt x="1332677" y="420001"/>
                    <a:pt x="1325411" y="407880"/>
                    <a:pt x="1314450" y="400050"/>
                  </a:cubicBezTo>
                  <a:cubicBezTo>
                    <a:pt x="1302896" y="391797"/>
                    <a:pt x="1288164" y="388876"/>
                    <a:pt x="1276350" y="381000"/>
                  </a:cubicBezTo>
                  <a:cubicBezTo>
                    <a:pt x="1259434" y="369723"/>
                    <a:pt x="1245641" y="354177"/>
                    <a:pt x="1228725" y="342900"/>
                  </a:cubicBezTo>
                  <a:cubicBezTo>
                    <a:pt x="1216911" y="335024"/>
                    <a:pt x="1202953" y="330895"/>
                    <a:pt x="1190625" y="323850"/>
                  </a:cubicBezTo>
                  <a:cubicBezTo>
                    <a:pt x="1180686" y="318170"/>
                    <a:pt x="1172289" y="309920"/>
                    <a:pt x="1162050" y="304800"/>
                  </a:cubicBezTo>
                  <a:cubicBezTo>
                    <a:pt x="1087533" y="267541"/>
                    <a:pt x="1197051" y="344309"/>
                    <a:pt x="1076325" y="266700"/>
                  </a:cubicBezTo>
                  <a:cubicBezTo>
                    <a:pt x="1049618" y="249531"/>
                    <a:pt x="1030246" y="219590"/>
                    <a:pt x="1000125" y="209550"/>
                  </a:cubicBezTo>
                  <a:cubicBezTo>
                    <a:pt x="990600" y="206375"/>
                    <a:pt x="980364" y="204833"/>
                    <a:pt x="971550" y="200025"/>
                  </a:cubicBezTo>
                  <a:cubicBezTo>
                    <a:pt x="945254" y="185682"/>
                    <a:pt x="923047" y="163805"/>
                    <a:pt x="895350" y="152400"/>
                  </a:cubicBezTo>
                  <a:lnTo>
                    <a:pt x="733425" y="85725"/>
                  </a:lnTo>
                  <a:cubicBezTo>
                    <a:pt x="711502" y="76956"/>
                    <a:pt x="648707" y="60391"/>
                    <a:pt x="638175" y="57150"/>
                  </a:cubicBezTo>
                  <a:cubicBezTo>
                    <a:pt x="618983" y="51245"/>
                    <a:pt x="600075" y="44450"/>
                    <a:pt x="581025" y="38100"/>
                  </a:cubicBezTo>
                  <a:cubicBezTo>
                    <a:pt x="552329" y="28535"/>
                    <a:pt x="497735" y="9525"/>
                    <a:pt x="476250" y="9525"/>
                  </a:cubicBezTo>
                  <a:lnTo>
                    <a:pt x="19050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p:cNvPicPr>
              <a:picLocks noChangeAspect="1"/>
            </p:cNvPicPr>
            <p:nvPr/>
          </p:nvPicPr>
          <p:blipFill>
            <a:blip r:embed="rId4"/>
            <a:stretch>
              <a:fillRect/>
            </a:stretch>
          </p:blipFill>
          <p:spPr>
            <a:xfrm>
              <a:off x="2012197" y="4155037"/>
              <a:ext cx="288527" cy="259674"/>
            </a:xfrm>
            <a:prstGeom prst="rect">
              <a:avLst/>
            </a:prstGeom>
            <a:ln>
              <a:solidFill>
                <a:srgbClr val="0000FF"/>
              </a:solidFill>
            </a:ln>
          </p:spPr>
        </p:pic>
        <p:sp>
          <p:nvSpPr>
            <p:cNvPr id="12" name="Parallelogram 11"/>
            <p:cNvSpPr/>
            <p:nvPr/>
          </p:nvSpPr>
          <p:spPr>
            <a:xfrm rot="5400000">
              <a:off x="2120131" y="3903159"/>
              <a:ext cx="323850" cy="179906"/>
            </a:xfrm>
            <a:prstGeom prst="parallelogram">
              <a:avLst>
                <a:gd name="adj" fmla="val 48509"/>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rallelogram 12"/>
            <p:cNvSpPr/>
            <p:nvPr/>
          </p:nvSpPr>
          <p:spPr>
            <a:xfrm rot="5400000">
              <a:off x="2366428" y="3903159"/>
              <a:ext cx="323850" cy="179906"/>
            </a:xfrm>
            <a:prstGeom prst="parallelogram">
              <a:avLst>
                <a:gd name="adj" fmla="val 48509"/>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Connector 14"/>
            <p:cNvCxnSpPr/>
            <p:nvPr/>
          </p:nvCxnSpPr>
          <p:spPr>
            <a:xfrm>
              <a:off x="2372009" y="4155037"/>
              <a:ext cx="246297"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72009" y="3921675"/>
              <a:ext cx="246297"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92103" y="3823799"/>
              <a:ext cx="246297"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92103" y="4074074"/>
              <a:ext cx="246297"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5"/>
          <a:stretch>
            <a:fillRect/>
          </a:stretch>
        </p:blipFill>
        <p:spPr>
          <a:xfrm>
            <a:off x="11227271" y="4398034"/>
            <a:ext cx="311175" cy="281253"/>
          </a:xfrm>
          <a:prstGeom prst="rect">
            <a:avLst/>
          </a:prstGeom>
          <a:ln>
            <a:solidFill>
              <a:srgbClr val="0000FF"/>
            </a:solidFill>
          </a:ln>
        </p:spPr>
      </p:pic>
      <p:cxnSp>
        <p:nvCxnSpPr>
          <p:cNvPr id="26" name="Straight Arrow Connector 25"/>
          <p:cNvCxnSpPr>
            <a:stCxn id="13" idx="1"/>
            <a:endCxn id="24" idx="1"/>
          </p:cNvCxnSpPr>
          <p:nvPr/>
        </p:nvCxnSpPr>
        <p:spPr>
          <a:xfrm>
            <a:off x="10903412" y="4267969"/>
            <a:ext cx="323859" cy="27069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50040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p:txBody>
          <a:bodyPr>
            <a:normAutofit fontScale="85000" lnSpcReduction="20000"/>
          </a:bodyPr>
          <a:lstStyle/>
          <a:p>
            <a:r>
              <a:rPr lang="zh-CN" altLang="en-US" dirty="0"/>
              <a:t>重</a:t>
            </a:r>
            <a:r>
              <a:rPr lang="zh-CN" altLang="en-US" dirty="0" smtClean="0"/>
              <a:t>叠池化 </a:t>
            </a:r>
            <a:r>
              <a:rPr lang="en-US" altLang="zh-CN" dirty="0" smtClean="0"/>
              <a:t>(Overlapping Pooling)</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避免过拟合，提高泛化能力</a:t>
            </a:r>
            <a:endParaRPr lang="en-US" altLang="zh-CN" dirty="0" smtClean="0"/>
          </a:p>
          <a:p>
            <a:r>
              <a:rPr lang="en-US" altLang="zh-CN" dirty="0" smtClean="0"/>
              <a:t>0.3%</a:t>
            </a:r>
            <a:r>
              <a:rPr lang="zh-CN" altLang="en-US" dirty="0"/>
              <a:t>（</a:t>
            </a:r>
            <a:r>
              <a:rPr lang="en-US" altLang="zh-CN" dirty="0"/>
              <a:t>top-5</a:t>
            </a:r>
            <a:r>
              <a:rPr lang="zh-CN" altLang="en-US" dirty="0"/>
              <a:t>）</a:t>
            </a:r>
            <a:r>
              <a:rPr lang="zh-CN" altLang="en-US" dirty="0" smtClean="0"/>
              <a:t>和</a:t>
            </a:r>
            <a:r>
              <a:rPr lang="en-US" altLang="zh-CN" dirty="0" smtClean="0"/>
              <a:t>0.4</a:t>
            </a:r>
            <a:r>
              <a:rPr lang="en-US" altLang="zh-CN" dirty="0"/>
              <a:t>%</a:t>
            </a:r>
            <a:r>
              <a:rPr lang="zh-CN" altLang="en-US" dirty="0"/>
              <a:t>（</a:t>
            </a:r>
            <a:r>
              <a:rPr lang="en-US" altLang="zh-CN" dirty="0"/>
              <a:t>top-1</a:t>
            </a:r>
            <a:r>
              <a:rPr lang="zh-CN" altLang="en-US" dirty="0"/>
              <a:t>）的误差减小 </a:t>
            </a:r>
            <a:endParaRPr lang="en-US" altLang="zh-CN" dirty="0"/>
          </a:p>
          <a:p>
            <a:endParaRPr lang="en-US" altLang="zh-CN" dirty="0"/>
          </a:p>
          <a:p>
            <a:endParaRPr lang="zh-CN" altLang="en-US" dirty="0"/>
          </a:p>
        </p:txBody>
      </p:sp>
      <p:grpSp>
        <p:nvGrpSpPr>
          <p:cNvPr id="10" name="Group 9"/>
          <p:cNvGrpSpPr/>
          <p:nvPr/>
        </p:nvGrpSpPr>
        <p:grpSpPr>
          <a:xfrm>
            <a:off x="1756349" y="2334881"/>
            <a:ext cx="2543175" cy="2552700"/>
            <a:chOff x="962527" y="1762125"/>
            <a:chExt cx="2543175" cy="2552700"/>
          </a:xfrm>
        </p:grpSpPr>
        <p:sp>
          <p:nvSpPr>
            <p:cNvPr id="4" name="Rectangle 3"/>
            <p:cNvSpPr/>
            <p:nvPr/>
          </p:nvSpPr>
          <p:spPr>
            <a:xfrm>
              <a:off x="962527" y="1762125"/>
              <a:ext cx="2543175" cy="2552700"/>
            </a:xfrm>
            <a:prstGeom prst="rect">
              <a:avLst/>
            </a:prstGeom>
            <a:pattFill prst="lgGrid">
              <a:fgClr>
                <a:schemeClr val="accent2">
                  <a:lumMod val="75000"/>
                </a:schemeClr>
              </a:fgClr>
              <a:bgClr>
                <a:schemeClr val="bg1"/>
              </a:bgClr>
            </a:patt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Straight Connector 5"/>
            <p:cNvCxnSpPr>
              <a:stCxn id="4" idx="1"/>
            </p:cNvCxnSpPr>
            <p:nvPr/>
          </p:nvCxnSpPr>
          <p:spPr>
            <a:xfrm>
              <a:off x="962527" y="3038475"/>
              <a:ext cx="25431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2"/>
              <a:endCxn id="4" idx="0"/>
            </p:cNvCxnSpPr>
            <p:nvPr/>
          </p:nvCxnSpPr>
          <p:spPr>
            <a:xfrm flipV="1">
              <a:off x="2234115" y="1762125"/>
              <a:ext cx="0" cy="255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4787302" y="3284877"/>
            <a:ext cx="699837" cy="657225"/>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13"/>
          <p:cNvCxnSpPr>
            <a:stCxn id="12" idx="2"/>
          </p:cNvCxnSpPr>
          <p:nvPr/>
        </p:nvCxnSpPr>
        <p:spPr>
          <a:xfrm flipH="1" flipV="1">
            <a:off x="5137221" y="3284876"/>
            <a:ext cx="1" cy="6572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2" idx="3"/>
          </p:cNvCxnSpPr>
          <p:nvPr/>
        </p:nvCxnSpPr>
        <p:spPr>
          <a:xfrm>
            <a:off x="4787302" y="3611232"/>
            <a:ext cx="699837" cy="22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365446" y="2906381"/>
            <a:ext cx="2619375" cy="53340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441646" y="3744581"/>
            <a:ext cx="2543175" cy="47374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675132" y="2828928"/>
            <a:ext cx="1690688" cy="63943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553814" y="3744581"/>
            <a:ext cx="1812007" cy="6750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256410" y="2334881"/>
            <a:ext cx="2543175" cy="2552700"/>
          </a:xfrm>
          <a:prstGeom prst="rect">
            <a:avLst/>
          </a:prstGeom>
          <a:pattFill prst="lgGrid">
            <a:fgClr>
              <a:schemeClr val="accent2">
                <a:lumMod val="75000"/>
              </a:schemeClr>
            </a:fgClr>
            <a:bgClr>
              <a:schemeClr val="bg1"/>
            </a:bgClr>
          </a:patt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Group 51"/>
          <p:cNvGrpSpPr/>
          <p:nvPr/>
        </p:nvGrpSpPr>
        <p:grpSpPr>
          <a:xfrm>
            <a:off x="6256408" y="2334881"/>
            <a:ext cx="3312445" cy="1276350"/>
            <a:chOff x="5462588" y="1762125"/>
            <a:chExt cx="3312445" cy="1276350"/>
          </a:xfrm>
        </p:grpSpPr>
        <p:sp>
          <p:nvSpPr>
            <p:cNvPr id="32" name="Rectangle 31"/>
            <p:cNvSpPr/>
            <p:nvPr/>
          </p:nvSpPr>
          <p:spPr>
            <a:xfrm>
              <a:off x="5462588" y="1762125"/>
              <a:ext cx="1271587" cy="127635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Straight Arrow Connector 41"/>
            <p:cNvCxnSpPr/>
            <p:nvPr/>
          </p:nvCxnSpPr>
          <p:spPr>
            <a:xfrm>
              <a:off x="6060282" y="2362202"/>
              <a:ext cx="2714751" cy="21368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9380357" y="2934958"/>
            <a:ext cx="981027" cy="991278"/>
            <a:chOff x="8586537" y="2362202"/>
            <a:chExt cx="981027" cy="991278"/>
          </a:xfrm>
        </p:grpSpPr>
        <p:sp>
          <p:nvSpPr>
            <p:cNvPr id="41" name="Rectangle 40"/>
            <p:cNvSpPr/>
            <p:nvPr/>
          </p:nvSpPr>
          <p:spPr>
            <a:xfrm>
              <a:off x="8586537" y="2362203"/>
              <a:ext cx="972000" cy="97200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Straight Connector 44"/>
            <p:cNvCxnSpPr/>
            <p:nvPr/>
          </p:nvCxnSpPr>
          <p:spPr>
            <a:xfrm flipV="1">
              <a:off x="8595564" y="2692193"/>
              <a:ext cx="972000" cy="22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593408" y="3036219"/>
              <a:ext cx="972000" cy="22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896350" y="2362202"/>
              <a:ext cx="1" cy="9720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241704" y="2381479"/>
              <a:ext cx="1" cy="9720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879192" y="2332625"/>
            <a:ext cx="2994037" cy="1276350"/>
            <a:chOff x="5462588" y="1762125"/>
            <a:chExt cx="2994037" cy="1276350"/>
          </a:xfrm>
        </p:grpSpPr>
        <p:sp>
          <p:nvSpPr>
            <p:cNvPr id="57" name="Rectangle 56"/>
            <p:cNvSpPr/>
            <p:nvPr/>
          </p:nvSpPr>
          <p:spPr>
            <a:xfrm>
              <a:off x="5462588" y="1762125"/>
              <a:ext cx="1271587" cy="1276350"/>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Straight Arrow Connector 57"/>
            <p:cNvCxnSpPr/>
            <p:nvPr/>
          </p:nvCxnSpPr>
          <p:spPr>
            <a:xfrm>
              <a:off x="6029040" y="2180639"/>
              <a:ext cx="2427585" cy="397504"/>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512675" y="2342264"/>
            <a:ext cx="2689663" cy="1276350"/>
            <a:chOff x="5462588" y="1762125"/>
            <a:chExt cx="2689662" cy="1276350"/>
          </a:xfrm>
        </p:grpSpPr>
        <p:sp>
          <p:nvSpPr>
            <p:cNvPr id="62" name="Rectangle 61"/>
            <p:cNvSpPr/>
            <p:nvPr/>
          </p:nvSpPr>
          <p:spPr>
            <a:xfrm>
              <a:off x="5462588" y="1762125"/>
              <a:ext cx="1271587" cy="12763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Arrow Connector 62"/>
            <p:cNvCxnSpPr/>
            <p:nvPr/>
          </p:nvCxnSpPr>
          <p:spPr>
            <a:xfrm>
              <a:off x="6368496" y="2217860"/>
              <a:ext cx="1783754" cy="30195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6260711" y="2926726"/>
            <a:ext cx="3308143" cy="1276350"/>
            <a:chOff x="5462588" y="1762125"/>
            <a:chExt cx="3308143" cy="1276350"/>
          </a:xfrm>
        </p:grpSpPr>
        <p:sp>
          <p:nvSpPr>
            <p:cNvPr id="67" name="Rectangle 66"/>
            <p:cNvSpPr/>
            <p:nvPr/>
          </p:nvSpPr>
          <p:spPr>
            <a:xfrm>
              <a:off x="5462588" y="1762125"/>
              <a:ext cx="1271587" cy="12763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Straight Arrow Connector 67"/>
            <p:cNvCxnSpPr/>
            <p:nvPr/>
          </p:nvCxnSpPr>
          <p:spPr>
            <a:xfrm flipV="1">
              <a:off x="6060282" y="2265343"/>
              <a:ext cx="2710449" cy="968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3566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591" y="1"/>
            <a:ext cx="10515600" cy="1325563"/>
          </a:xfrm>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1144562" y="1529802"/>
            <a:ext cx="4321057" cy="4351338"/>
          </a:xfrm>
        </p:spPr>
        <p:txBody>
          <a:bodyPr/>
          <a:lstStyle/>
          <a:p>
            <a:r>
              <a:rPr lang="zh-CN" altLang="en-US" dirty="0" smtClean="0"/>
              <a:t>网络参数及运算次数</a:t>
            </a:r>
            <a:endParaRPr lang="en-US" altLang="zh-CN" dirty="0" smtClean="0"/>
          </a:p>
          <a:p>
            <a:pPr lvl="1"/>
            <a:r>
              <a:rPr lang="zh-CN" altLang="en-US" dirty="0" smtClean="0"/>
              <a:t>约</a:t>
            </a:r>
            <a:r>
              <a:rPr lang="en-US" altLang="zh-CN" dirty="0" smtClean="0"/>
              <a:t>6</a:t>
            </a:r>
            <a:r>
              <a:rPr lang="zh-CN" altLang="en-US" dirty="0" smtClean="0"/>
              <a:t>千万的可训练参数</a:t>
            </a:r>
            <a:endParaRPr lang="zh-CN" altLang="en-US" dirty="0"/>
          </a:p>
        </p:txBody>
      </p:sp>
      <p:pic>
        <p:nvPicPr>
          <p:cNvPr id="6146" name="Picture 2" descr="https://static.oschina.net/uploads/space/2018/0312/011252_WjZo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9970"/>
          <a:stretch/>
        </p:blipFill>
        <p:spPr bwMode="auto">
          <a:xfrm>
            <a:off x="5771981" y="1186846"/>
            <a:ext cx="4785703" cy="51981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59121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684"/>
            <a:ext cx="10515600" cy="1325563"/>
          </a:xfrm>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838200" y="1675643"/>
            <a:ext cx="10515600" cy="4351338"/>
          </a:xfrm>
        </p:spPr>
        <p:txBody>
          <a:bodyPr>
            <a:normAutofit fontScale="70000" lnSpcReduction="20000"/>
          </a:bodyPr>
          <a:lstStyle/>
          <a:p>
            <a:r>
              <a:rPr lang="zh-CN" altLang="en-US" dirty="0" smtClean="0">
                <a:solidFill>
                  <a:srgbClr val="0000FF"/>
                </a:solidFill>
              </a:rPr>
              <a:t>网络结构：</a:t>
            </a:r>
            <a:r>
              <a:rPr lang="en-US" altLang="zh-CN" b="1" dirty="0" smtClean="0">
                <a:solidFill>
                  <a:srgbClr val="0000FF"/>
                </a:solidFill>
              </a:rPr>
              <a:t>6</a:t>
            </a:r>
            <a:r>
              <a:rPr lang="zh-CN" altLang="en-US" b="1" dirty="0" smtClean="0">
                <a:solidFill>
                  <a:srgbClr val="0000FF"/>
                </a:solidFill>
              </a:rPr>
              <a:t>千万参数、</a:t>
            </a:r>
            <a:r>
              <a:rPr lang="en-US" altLang="zh-CN" b="1" dirty="0" smtClean="0">
                <a:solidFill>
                  <a:srgbClr val="0000FF"/>
                </a:solidFill>
              </a:rPr>
              <a:t>1000</a:t>
            </a:r>
            <a:r>
              <a:rPr lang="zh-CN" altLang="en-US" b="1" dirty="0" smtClean="0">
                <a:solidFill>
                  <a:srgbClr val="0000FF"/>
                </a:solidFill>
              </a:rPr>
              <a:t>个类别</a:t>
            </a:r>
            <a:endParaRPr lang="en-US" altLang="zh-CN" b="1" dirty="0" smtClean="0">
              <a:solidFill>
                <a:srgbClr val="0000FF"/>
              </a:solidFill>
            </a:endParaRP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b="1" dirty="0">
                <a:solidFill>
                  <a:srgbClr val="FF0000"/>
                </a:solidFill>
              </a:rPr>
              <a:t>过拟</a:t>
            </a:r>
            <a:r>
              <a:rPr lang="zh-CN" altLang="en-US" b="1" dirty="0" smtClean="0">
                <a:solidFill>
                  <a:srgbClr val="FF0000"/>
                </a:solidFill>
              </a:rPr>
              <a:t>合问题（</a:t>
            </a:r>
            <a:r>
              <a:rPr lang="en-US" altLang="zh-CN" b="1" dirty="0" smtClean="0">
                <a:solidFill>
                  <a:srgbClr val="FF0000"/>
                </a:solidFill>
              </a:rPr>
              <a:t>overfitting)</a:t>
            </a:r>
          </a:p>
          <a:p>
            <a:pPr lvl="1"/>
            <a:r>
              <a:rPr lang="zh-CN" altLang="en-US" dirty="0"/>
              <a:t>减少过拟合</a:t>
            </a:r>
            <a:r>
              <a:rPr lang="en-US" altLang="zh-CN" dirty="0" smtClean="0"/>
              <a:t>:</a:t>
            </a:r>
            <a:r>
              <a:rPr lang="zh-CN" altLang="en-US" dirty="0" smtClean="0"/>
              <a:t>在训练时 数</a:t>
            </a:r>
            <a:r>
              <a:rPr lang="zh-CN" altLang="en-US" dirty="0"/>
              <a:t>据扩充</a:t>
            </a:r>
            <a:r>
              <a:rPr lang="en-US" altLang="zh-CN" dirty="0"/>
              <a:t>+</a:t>
            </a:r>
            <a:r>
              <a:rPr lang="en-US" altLang="zh-CN" dirty="0" err="1"/>
              <a:t>DropOut</a:t>
            </a:r>
            <a:r>
              <a:rPr lang="zh-CN" altLang="en-US" dirty="0"/>
              <a:t>机制</a:t>
            </a:r>
            <a:endParaRPr lang="en-US" altLang="zh-CN" dirty="0"/>
          </a:p>
          <a:p>
            <a:pPr lvl="1"/>
            <a:endParaRPr lang="zh-CN" altLang="en-US" b="1" dirty="0">
              <a:solidFill>
                <a:srgbClr val="FF0000"/>
              </a:solidFill>
            </a:endParaRPr>
          </a:p>
        </p:txBody>
      </p:sp>
      <p:pic>
        <p:nvPicPr>
          <p:cNvPr id="4" name="Picture 3"/>
          <p:cNvPicPr>
            <a:picLocks noChangeAspect="1"/>
          </p:cNvPicPr>
          <p:nvPr/>
        </p:nvPicPr>
        <p:blipFill>
          <a:blip r:embed="rId3"/>
          <a:stretch>
            <a:fillRect/>
          </a:stretch>
        </p:blipFill>
        <p:spPr>
          <a:xfrm>
            <a:off x="1352759" y="2135947"/>
            <a:ext cx="10001041" cy="3093788"/>
          </a:xfrm>
          <a:prstGeom prst="rect">
            <a:avLst/>
          </a:prstGeom>
        </p:spPr>
      </p:pic>
    </p:spTree>
    <p:extLst>
      <p:ext uri="{BB962C8B-B14F-4D97-AF65-F5344CB8AC3E}">
        <p14:creationId xmlns="" xmlns:p14="http://schemas.microsoft.com/office/powerpoint/2010/main" val="31425109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29919"/>
            <a:ext cx="10515600" cy="4486273"/>
          </a:xfrm>
        </p:spPr>
        <p:txBody>
          <a:bodyPr>
            <a:noAutofit/>
          </a:bodyPr>
          <a:lstStyle/>
          <a:p>
            <a:r>
              <a:rPr lang="zh-CN" altLang="en-US" sz="2400" b="1" dirty="0" smtClean="0">
                <a:solidFill>
                  <a:srgbClr val="0000FF"/>
                </a:solidFill>
              </a:rPr>
              <a:t>数据扩充</a:t>
            </a:r>
            <a:endParaRPr lang="en-US" altLang="zh-CN" sz="2400" b="1" dirty="0" smtClean="0">
              <a:solidFill>
                <a:srgbClr val="0000FF"/>
              </a:solidFill>
            </a:endParaRPr>
          </a:p>
          <a:p>
            <a:pPr lvl="1"/>
            <a:r>
              <a:rPr lang="zh-CN" altLang="en-US" sz="2000" dirty="0" smtClean="0"/>
              <a:t>图像几何变换：平移、镜像</a:t>
            </a:r>
            <a:endParaRPr lang="en-US" altLang="zh-CN" sz="2000" dirty="0" smtClean="0"/>
          </a:p>
          <a:p>
            <a:pPr lvl="2"/>
            <a:r>
              <a:rPr lang="zh-CN" altLang="en-US" sz="1800" dirty="0" smtClean="0"/>
              <a:t>从</a:t>
            </a:r>
            <a:r>
              <a:rPr lang="en-US" altLang="zh-CN" sz="1800" dirty="0" smtClean="0"/>
              <a:t>256x256</a:t>
            </a:r>
            <a:r>
              <a:rPr lang="zh-CN" altLang="en-US" sz="1800" dirty="0" smtClean="0"/>
              <a:t>图像中裁剪</a:t>
            </a:r>
            <a:r>
              <a:rPr lang="en-US" altLang="zh-CN" sz="1800" dirty="0" smtClean="0"/>
              <a:t>224x224</a:t>
            </a:r>
            <a:r>
              <a:rPr lang="zh-CN" altLang="en-US" sz="1800" dirty="0" smtClean="0"/>
              <a:t>大小的图像块</a:t>
            </a:r>
            <a:endParaRPr lang="en-US" altLang="zh-CN" sz="1800" dirty="0" smtClean="0"/>
          </a:p>
          <a:p>
            <a:pPr lvl="2"/>
            <a:r>
              <a:rPr lang="en-US" altLang="zh-CN" sz="1800" dirty="0" smtClean="0"/>
              <a:t>(256-224)*</a:t>
            </a:r>
            <a:r>
              <a:rPr lang="en-US" altLang="zh-CN" sz="1800" dirty="0"/>
              <a:t>(256-224</a:t>
            </a:r>
            <a:r>
              <a:rPr lang="en-US" altLang="zh-CN" sz="1800" dirty="0" smtClean="0"/>
              <a:t>)*2=2048</a:t>
            </a:r>
            <a:r>
              <a:rPr lang="zh-CN" altLang="en-US" sz="1800" dirty="0" smtClean="0"/>
              <a:t>倍的数据扩充</a:t>
            </a:r>
            <a:endParaRPr lang="en-US" altLang="zh-CN" sz="1800" dirty="0" smtClean="0"/>
          </a:p>
          <a:p>
            <a:pPr lvl="1"/>
            <a:r>
              <a:rPr lang="zh-CN" altLang="en-US" sz="2000" dirty="0"/>
              <a:t>图</a:t>
            </a:r>
            <a:r>
              <a:rPr lang="zh-CN" altLang="en-US" sz="2000" dirty="0" smtClean="0"/>
              <a:t>像灰度变换：</a:t>
            </a:r>
            <a:endParaRPr lang="en-US" altLang="zh-CN" sz="2000" dirty="0" smtClean="0"/>
          </a:p>
          <a:p>
            <a:pPr lvl="2"/>
            <a:r>
              <a:rPr lang="zh-CN" altLang="en-US" sz="1800" dirty="0" smtClean="0"/>
              <a:t>对像素</a:t>
            </a:r>
            <a:r>
              <a:rPr lang="en-US" altLang="zh-CN" sz="1800" dirty="0" smtClean="0"/>
              <a:t>RGB</a:t>
            </a:r>
            <a:r>
              <a:rPr lang="zh-CN" altLang="en-US" sz="1800" dirty="0" smtClean="0"/>
              <a:t>做</a:t>
            </a:r>
            <a:r>
              <a:rPr lang="en-US" altLang="zh-CN" sz="1800" dirty="0" smtClean="0"/>
              <a:t>PCA</a:t>
            </a:r>
            <a:r>
              <a:rPr lang="zh-CN" altLang="en-US" sz="1800" dirty="0" smtClean="0"/>
              <a:t>变换，对主成分做（</a:t>
            </a:r>
            <a:r>
              <a:rPr lang="en-US" altLang="zh-CN" sz="1800" dirty="0" smtClean="0"/>
              <a:t>0,0.1</a:t>
            </a:r>
            <a:r>
              <a:rPr lang="zh-CN" altLang="en-US" sz="1800" dirty="0" smtClean="0"/>
              <a:t>）的高斯扰动</a:t>
            </a:r>
            <a:endParaRPr lang="en-US" altLang="zh-CN" sz="1800"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marL="685800" lvl="2" indent="0">
              <a:buNone/>
            </a:pPr>
            <a:endParaRPr lang="en-US" altLang="zh-CN" sz="1600" dirty="0" smtClean="0"/>
          </a:p>
          <a:p>
            <a:pPr lvl="1"/>
            <a:endParaRPr lang="en-US" altLang="zh-CN" sz="1600" dirty="0" smtClean="0"/>
          </a:p>
          <a:p>
            <a:pPr marL="685800" lvl="2" indent="0">
              <a:buNone/>
            </a:pPr>
            <a:r>
              <a:rPr lang="en-US" altLang="zh-CN" sz="1600" dirty="0" smtClean="0"/>
              <a:t>	</a:t>
            </a:r>
          </a:p>
          <a:p>
            <a:pPr marL="685800" lvl="2" indent="0">
              <a:buNone/>
            </a:pPr>
            <a:endParaRPr lang="en-US" altLang="zh-CN" sz="1600" dirty="0" smtClean="0"/>
          </a:p>
          <a:p>
            <a:pPr marL="685800" lvl="2" indent="0">
              <a:buNone/>
            </a:pPr>
            <a:r>
              <a:rPr lang="en-US" altLang="zh-CN" sz="1600" dirty="0" smtClean="0"/>
              <a:t> </a:t>
            </a:r>
          </a:p>
          <a:p>
            <a:endParaRPr lang="zh-CN" altLang="en-US" sz="2400" dirty="0"/>
          </a:p>
        </p:txBody>
      </p:sp>
      <p:pic>
        <p:nvPicPr>
          <p:cNvPr id="4" name="Picture 2" descr="https://static.oschina.net/uploads/space/2018/0312/010829_NEg7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3404" b="69216"/>
          <a:stretch/>
        </p:blipFill>
        <p:spPr bwMode="auto">
          <a:xfrm>
            <a:off x="1002720" y="3850964"/>
            <a:ext cx="3742283" cy="2165229"/>
          </a:xfrm>
          <a:prstGeom prst="rect">
            <a:avLst/>
          </a:prstGeom>
          <a:noFill/>
          <a:ln>
            <a:solidFill>
              <a:srgbClr val="00B050"/>
            </a:solidFill>
          </a:ln>
          <a:extLst>
            <a:ext uri="{909E8E84-426E-40DD-AFC4-6F175D3DCCD1}">
              <a14:hiddenFill xmlns="" xmlns:a14="http://schemas.microsoft.com/office/drawing/2010/main">
                <a:solidFill>
                  <a:srgbClr val="FFFFFF"/>
                </a:solidFill>
              </a14:hiddenFill>
            </a:ext>
          </a:extLst>
        </p:spPr>
      </p:pic>
      <p:pic>
        <p:nvPicPr>
          <p:cNvPr id="5" name="Picture 2" descr="https://static.oschina.net/uploads/space/2018/0312/010829_NEg7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1866" t="34758" r="60347" b="37862"/>
          <a:stretch/>
        </p:blipFill>
        <p:spPr bwMode="auto">
          <a:xfrm>
            <a:off x="5785508" y="3850961"/>
            <a:ext cx="1414075" cy="2165230"/>
          </a:xfrm>
          <a:prstGeom prst="rect">
            <a:avLst/>
          </a:prstGeom>
          <a:noFill/>
          <a:ln>
            <a:solidFill>
              <a:srgbClr val="00B050"/>
            </a:solidFill>
          </a:ln>
          <a:extLst>
            <a:ext uri="{909E8E84-426E-40DD-AFC4-6F175D3DCCD1}">
              <a14:hiddenFill xmlns="" xmlns:a14="http://schemas.microsoft.com/office/drawing/2010/main">
                <a:solidFill>
                  <a:srgbClr val="FFFFFF"/>
                </a:solidFill>
              </a14:hiddenFill>
            </a:ext>
          </a:extLst>
        </p:spPr>
      </p:pic>
      <p:pic>
        <p:nvPicPr>
          <p:cNvPr id="6" name="Picture 2" descr="https://static.oschina.net/uploads/space/2018/0312/010829_NEg7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467" t="66555" r="467" b="6065"/>
          <a:stretch/>
        </p:blipFill>
        <p:spPr bwMode="auto">
          <a:xfrm>
            <a:off x="8045337" y="3850963"/>
            <a:ext cx="3742283" cy="2165229"/>
          </a:xfrm>
          <a:prstGeom prst="rect">
            <a:avLst/>
          </a:prstGeom>
          <a:noFill/>
          <a:ln>
            <a:solidFill>
              <a:srgbClr val="00B050"/>
            </a:solidFill>
          </a:ln>
          <a:extLst>
            <a:ext uri="{909E8E84-426E-40DD-AFC4-6F175D3DCCD1}">
              <a14:hiddenFill xmlns="" xmlns:a14="http://schemas.microsoft.com/office/drawing/2010/main">
                <a:solidFill>
                  <a:srgbClr val="FFFFFF"/>
                </a:solidFill>
              </a14:hiddenFill>
            </a:ext>
          </a:extLst>
        </p:spPr>
      </p:pic>
      <p:sp>
        <p:nvSpPr>
          <p:cNvPr id="8" name="Title 1"/>
          <p:cNvSpPr txBox="1">
            <a:spLocks/>
          </p:cNvSpPr>
          <p:nvPr/>
        </p:nvSpPr>
        <p:spPr>
          <a:xfrm>
            <a:off x="838200" y="299684"/>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en-US" altLang="zh-CN" smtClean="0"/>
              <a:t>CNN</a:t>
            </a:r>
            <a:r>
              <a:rPr lang="zh-CN" altLang="en-US" smtClean="0"/>
              <a:t>经典模型</a:t>
            </a:r>
            <a:r>
              <a:rPr lang="en-US" altLang="zh-CN" smtClean="0"/>
              <a:t>---</a:t>
            </a:r>
            <a:r>
              <a:rPr lang="en-US" altLang="zh-CN" b="1" smtClean="0"/>
              <a:t>AlexNet</a:t>
            </a:r>
            <a:endParaRPr lang="zh-CN" altLang="en-US" b="1" dirty="0"/>
          </a:p>
        </p:txBody>
      </p:sp>
    </p:spTree>
    <p:extLst>
      <p:ext uri="{BB962C8B-B14F-4D97-AF65-F5344CB8AC3E}">
        <p14:creationId xmlns="" xmlns:p14="http://schemas.microsoft.com/office/powerpoint/2010/main" val="1080317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19287"/>
            <a:ext cx="5570136" cy="4545682"/>
          </a:xfrm>
        </p:spPr>
        <p:txBody>
          <a:bodyPr>
            <a:normAutofit/>
          </a:bodyPr>
          <a:lstStyle/>
          <a:p>
            <a:r>
              <a:rPr lang="en-US" altLang="zh-CN" sz="2400" b="1" dirty="0" err="1" smtClean="0">
                <a:solidFill>
                  <a:srgbClr val="0000FF"/>
                </a:solidFill>
              </a:rPr>
              <a:t>DropOut</a:t>
            </a:r>
            <a:endParaRPr lang="en-US" altLang="zh-CN" sz="2400" b="1" dirty="0" smtClean="0">
              <a:solidFill>
                <a:srgbClr val="0000FF"/>
              </a:solidFill>
            </a:endParaRPr>
          </a:p>
          <a:p>
            <a:pPr lvl="1"/>
            <a:r>
              <a:rPr lang="zh-CN" altLang="en-US" sz="1800" dirty="0"/>
              <a:t>用</a:t>
            </a:r>
            <a:r>
              <a:rPr lang="zh-CN" altLang="en-US" sz="1800" dirty="0" smtClean="0"/>
              <a:t>于全连接层</a:t>
            </a:r>
            <a:endParaRPr lang="en-US" altLang="zh-CN" sz="1800" dirty="0" smtClean="0"/>
          </a:p>
          <a:p>
            <a:pPr lvl="1"/>
            <a:r>
              <a:rPr lang="zh-CN" altLang="en-US" sz="1800" dirty="0" smtClean="0"/>
              <a:t>每次迭代以某概率（</a:t>
            </a:r>
            <a:r>
              <a:rPr lang="en-US" altLang="zh-CN" sz="1800" dirty="0" smtClean="0"/>
              <a:t>0.5</a:t>
            </a:r>
            <a:r>
              <a:rPr lang="zh-CN" altLang="en-US" sz="1800" dirty="0" smtClean="0"/>
              <a:t>）将神经元输出置零，不参与前向和后向传播 </a:t>
            </a:r>
            <a:r>
              <a:rPr lang="en-US" altLang="zh-CN" sz="1800" dirty="0" smtClean="0"/>
              <a:t>— </a:t>
            </a:r>
            <a:r>
              <a:rPr lang="zh-CN" altLang="en-US" sz="1800" dirty="0" smtClean="0"/>
              <a:t>随机删除某些神经元</a:t>
            </a:r>
            <a:endParaRPr lang="en-US" altLang="zh-CN" sz="1800" dirty="0" smtClean="0"/>
          </a:p>
          <a:p>
            <a:pPr lvl="1"/>
            <a:r>
              <a:rPr lang="zh-CN" altLang="en-US" sz="1800" dirty="0"/>
              <a:t>产</a:t>
            </a:r>
            <a:r>
              <a:rPr lang="zh-CN" altLang="en-US" sz="1800" dirty="0" smtClean="0"/>
              <a:t>生不同的网络结构，进行组合，</a:t>
            </a:r>
            <a:r>
              <a:rPr lang="zh-CN" altLang="en-US" sz="1800" dirty="0"/>
              <a:t>大大减少了过拟合</a:t>
            </a:r>
            <a:endParaRPr lang="en-US" altLang="zh-CN" sz="1800" dirty="0"/>
          </a:p>
          <a:p>
            <a:pPr lvl="1"/>
            <a:endParaRPr lang="en-US" altLang="zh-CN" sz="1800" dirty="0" smtClean="0"/>
          </a:p>
          <a:p>
            <a:pPr lvl="1"/>
            <a:r>
              <a:rPr lang="zh-CN" altLang="en-US" sz="1800" dirty="0" smtClean="0"/>
              <a:t>训练时间增加一倍</a:t>
            </a:r>
            <a:endParaRPr lang="en-US" altLang="zh-CN" sz="1600" dirty="0"/>
          </a:p>
          <a:p>
            <a:pPr lvl="2"/>
            <a:endParaRPr lang="en-US" altLang="zh-CN" sz="1600" dirty="0" smtClean="0"/>
          </a:p>
          <a:p>
            <a:pPr marL="685800" lvl="2" indent="0">
              <a:buNone/>
            </a:pPr>
            <a:endParaRPr lang="en-US" altLang="zh-CN" sz="1600" dirty="0" smtClean="0"/>
          </a:p>
          <a:p>
            <a:pPr lvl="1"/>
            <a:endParaRPr lang="en-US" altLang="zh-CN" sz="1800" dirty="0" smtClean="0"/>
          </a:p>
          <a:p>
            <a:pPr marL="685800" lvl="2" indent="0">
              <a:buNone/>
            </a:pPr>
            <a:r>
              <a:rPr lang="en-US" altLang="zh-CN" sz="1600" dirty="0" smtClean="0"/>
              <a:t>	</a:t>
            </a:r>
          </a:p>
          <a:p>
            <a:pPr marL="685800" lvl="2" indent="0">
              <a:buNone/>
            </a:pPr>
            <a:endParaRPr lang="en-US" altLang="zh-CN" sz="1600" dirty="0" smtClean="0"/>
          </a:p>
          <a:p>
            <a:pPr marL="685800" lvl="2" indent="0">
              <a:buNone/>
            </a:pPr>
            <a:r>
              <a:rPr lang="en-US" altLang="zh-CN" sz="1600" dirty="0" smtClean="0"/>
              <a:t> </a:t>
            </a:r>
          </a:p>
          <a:p>
            <a:endParaRPr lang="zh-CN" altLang="en-US" sz="2400" dirty="0"/>
          </a:p>
        </p:txBody>
      </p:sp>
      <p:pic>
        <p:nvPicPr>
          <p:cNvPr id="4098" name="Picture 2" descr="https://static.oschina.net/uploads/space/2018/0312/010910_CExD_876354.pn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11259"/>
          <a:stretch/>
        </p:blipFill>
        <p:spPr bwMode="auto">
          <a:xfrm>
            <a:off x="6551949" y="1919288"/>
            <a:ext cx="5305425" cy="349091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1"/>
          <p:cNvSpPr>
            <a:spLocks noGrp="1"/>
          </p:cNvSpPr>
          <p:nvPr>
            <p:ph type="title"/>
          </p:nvPr>
        </p:nvSpPr>
        <p:spPr>
          <a:xfrm>
            <a:off x="838200" y="299684"/>
            <a:ext cx="10515600" cy="1325563"/>
          </a:xfrm>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Tree>
    <p:extLst>
      <p:ext uri="{BB962C8B-B14F-4D97-AF65-F5344CB8AC3E}">
        <p14:creationId xmlns="" xmlns:p14="http://schemas.microsoft.com/office/powerpoint/2010/main" val="1817771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625247"/>
            <a:ext cx="10572751" cy="4839722"/>
          </a:xfrm>
        </p:spPr>
        <p:txBody>
          <a:bodyPr>
            <a:normAutofit/>
          </a:bodyPr>
          <a:lstStyle/>
          <a:p>
            <a:r>
              <a:rPr lang="zh-CN" altLang="en-US" sz="2400" b="1" dirty="0" smtClean="0">
                <a:solidFill>
                  <a:srgbClr val="0000FF"/>
                </a:solidFill>
              </a:rPr>
              <a:t>训练过程</a:t>
            </a:r>
            <a:endParaRPr lang="en-US" altLang="zh-CN" sz="2400" b="1" dirty="0" smtClean="0">
              <a:solidFill>
                <a:srgbClr val="0000FF"/>
              </a:solidFill>
            </a:endParaRPr>
          </a:p>
          <a:p>
            <a:pPr lvl="1"/>
            <a:r>
              <a:rPr lang="zh-CN" altLang="en-US" dirty="0" smtClean="0"/>
              <a:t>随机梯度下降</a:t>
            </a:r>
            <a:endParaRPr lang="en-US" altLang="zh-CN" dirty="0" smtClean="0"/>
          </a:p>
          <a:p>
            <a:pPr lvl="2"/>
            <a:r>
              <a:rPr lang="en-US" altLang="zh-CN" sz="1800" dirty="0"/>
              <a:t>Batch size = 128</a:t>
            </a:r>
          </a:p>
          <a:p>
            <a:pPr lvl="2"/>
            <a:r>
              <a:rPr lang="en-US" altLang="zh-CN" sz="1800" dirty="0"/>
              <a:t>Momentum = 0.9 </a:t>
            </a:r>
          </a:p>
          <a:p>
            <a:pPr lvl="2"/>
            <a:r>
              <a:rPr lang="en-US" altLang="zh-CN" sz="1800" dirty="0"/>
              <a:t>Weight Decay </a:t>
            </a:r>
            <a:r>
              <a:rPr lang="en-US" altLang="zh-CN" sz="1800" dirty="0" smtClean="0"/>
              <a:t>of </a:t>
            </a:r>
            <a:r>
              <a:rPr lang="en-US" altLang="zh-CN" sz="1800" dirty="0"/>
              <a:t>0.0005</a:t>
            </a:r>
          </a:p>
          <a:p>
            <a:pPr lvl="1"/>
            <a:r>
              <a:rPr lang="zh-CN" altLang="en-US" dirty="0" smtClean="0"/>
              <a:t>初始化</a:t>
            </a:r>
            <a:endParaRPr lang="en-US" altLang="zh-CN" dirty="0" smtClean="0"/>
          </a:p>
          <a:p>
            <a:pPr lvl="2"/>
            <a:r>
              <a:rPr lang="zh-CN" altLang="en-US" sz="1800" dirty="0"/>
              <a:t>随</a:t>
            </a:r>
            <a:r>
              <a:rPr lang="zh-CN" altLang="en-US" sz="1800" dirty="0" smtClean="0"/>
              <a:t>机初始化，高斯分布（</a:t>
            </a:r>
            <a:r>
              <a:rPr lang="en-US" altLang="zh-CN" sz="1800" dirty="0" smtClean="0"/>
              <a:t>0,0.01</a:t>
            </a:r>
            <a:r>
              <a:rPr lang="zh-CN" altLang="en-US" sz="1800" dirty="0" smtClean="0"/>
              <a:t>）</a:t>
            </a:r>
            <a:endParaRPr lang="en-US" altLang="zh-CN" sz="1800" dirty="0" smtClean="0"/>
          </a:p>
          <a:p>
            <a:pPr lvl="2"/>
            <a:r>
              <a:rPr lang="zh-CN" altLang="en-US" sz="1800" dirty="0"/>
              <a:t>神经</a:t>
            </a:r>
            <a:r>
              <a:rPr lang="zh-CN" altLang="en-US" sz="1800" dirty="0" smtClean="0"/>
              <a:t>元偏置设为</a:t>
            </a:r>
            <a:r>
              <a:rPr lang="en-US" altLang="zh-CN" sz="1800" dirty="0" smtClean="0"/>
              <a:t>1</a:t>
            </a:r>
            <a:r>
              <a:rPr lang="zh-CN" altLang="en-US" sz="1800" dirty="0" smtClean="0"/>
              <a:t>：</a:t>
            </a:r>
            <a:r>
              <a:rPr lang="en-US" altLang="zh-CN" sz="1800" dirty="0" err="1" smtClean="0"/>
              <a:t>ReLU</a:t>
            </a:r>
            <a:r>
              <a:rPr lang="zh-CN" altLang="en-US" sz="1800" dirty="0" smtClean="0"/>
              <a:t>可以获得正输入</a:t>
            </a:r>
            <a:endParaRPr lang="en-US" altLang="zh-CN" sz="1800" dirty="0" smtClean="0"/>
          </a:p>
          <a:p>
            <a:pPr lvl="2"/>
            <a:endParaRPr lang="en-US" altLang="zh-CN" sz="1800" dirty="0" smtClean="0"/>
          </a:p>
          <a:p>
            <a:pPr lvl="1"/>
            <a:r>
              <a:rPr lang="en-US" altLang="zh-CN" sz="2000" dirty="0" smtClean="0"/>
              <a:t>5~6</a:t>
            </a:r>
            <a:r>
              <a:rPr lang="zh-CN" altLang="en-US" sz="2000" dirty="0" smtClean="0"/>
              <a:t>天：两块</a:t>
            </a:r>
            <a:r>
              <a:rPr lang="en-US" altLang="zh-CN" sz="2000" dirty="0"/>
              <a:t>NVIDIA GTX 580 3GB </a:t>
            </a:r>
            <a:r>
              <a:rPr lang="en-US" altLang="zh-CN" sz="2000" dirty="0" smtClean="0"/>
              <a:t>GPUs</a:t>
            </a:r>
          </a:p>
          <a:p>
            <a:pPr marL="685800" lvl="2" indent="0">
              <a:buNone/>
            </a:pPr>
            <a:r>
              <a:rPr lang="en-US" altLang="zh-CN" sz="1600" dirty="0" smtClean="0"/>
              <a:t>	</a:t>
            </a:r>
          </a:p>
          <a:p>
            <a:pPr marL="685800" lvl="2" indent="0">
              <a:buNone/>
            </a:pPr>
            <a:endParaRPr lang="en-US" altLang="zh-CN" sz="1600" dirty="0" smtClean="0"/>
          </a:p>
          <a:p>
            <a:pPr marL="685800" lvl="2" indent="0">
              <a:buNone/>
            </a:pPr>
            <a:r>
              <a:rPr lang="en-US" altLang="zh-CN" sz="1600" dirty="0" smtClean="0"/>
              <a:t> </a:t>
            </a:r>
          </a:p>
          <a:p>
            <a:endParaRPr lang="zh-CN" altLang="en-US" sz="2400" dirty="0"/>
          </a:p>
        </p:txBody>
      </p:sp>
      <p:pic>
        <p:nvPicPr>
          <p:cNvPr id="5" name="Picture 4"/>
          <p:cNvPicPr>
            <a:picLocks noChangeAspect="1"/>
          </p:cNvPicPr>
          <p:nvPr/>
        </p:nvPicPr>
        <p:blipFill>
          <a:blip r:embed="rId3"/>
          <a:stretch>
            <a:fillRect/>
          </a:stretch>
        </p:blipFill>
        <p:spPr>
          <a:xfrm>
            <a:off x="4754287" y="2333451"/>
            <a:ext cx="5107087" cy="961236"/>
          </a:xfrm>
          <a:prstGeom prst="rect">
            <a:avLst/>
          </a:prstGeom>
        </p:spPr>
      </p:pic>
      <p:sp>
        <p:nvSpPr>
          <p:cNvPr id="6" name="Title 1"/>
          <p:cNvSpPr>
            <a:spLocks noGrp="1"/>
          </p:cNvSpPr>
          <p:nvPr>
            <p:ph type="title"/>
          </p:nvPr>
        </p:nvSpPr>
        <p:spPr>
          <a:xfrm>
            <a:off x="838200" y="299684"/>
            <a:ext cx="10515600" cy="1325563"/>
          </a:xfrm>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Tree>
    <p:extLst>
      <p:ext uri="{BB962C8B-B14F-4D97-AF65-F5344CB8AC3E}">
        <p14:creationId xmlns="" xmlns:p14="http://schemas.microsoft.com/office/powerpoint/2010/main" val="3399751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lstStyle/>
          <a:p>
            <a:r>
              <a:rPr lang="zh-CN" altLang="en-US" dirty="0"/>
              <a:t>机</a:t>
            </a:r>
            <a:r>
              <a:rPr lang="zh-CN" altLang="en-US" dirty="0" smtClean="0"/>
              <a:t>器视觉任务</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a:blip r:embed="rId3"/>
          <a:stretch>
            <a:fillRect/>
          </a:stretch>
        </p:blipFill>
        <p:spPr>
          <a:xfrm>
            <a:off x="1825942" y="1194945"/>
            <a:ext cx="7637551" cy="5300225"/>
          </a:xfrm>
          <a:prstGeom prst="rect">
            <a:avLst/>
          </a:prstGeom>
        </p:spPr>
      </p:pic>
      <p:sp>
        <p:nvSpPr>
          <p:cNvPr id="5" name="TextBox 4"/>
          <p:cNvSpPr txBox="1"/>
          <p:nvPr/>
        </p:nvSpPr>
        <p:spPr>
          <a:xfrm>
            <a:off x="6096001" y="1263001"/>
            <a:ext cx="3211033"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sz="2400" dirty="0" smtClean="0"/>
              <a:t>图像分类</a:t>
            </a:r>
            <a:endParaRPr lang="en-US" altLang="zh-CN" sz="2400" dirty="0" smtClean="0"/>
          </a:p>
          <a:p>
            <a:pPr marL="285750" indent="-285750">
              <a:buFont typeface="Arial" panose="020B0604020202020204" pitchFamily="34" charset="0"/>
              <a:buChar char="•"/>
            </a:pPr>
            <a:r>
              <a:rPr lang="zh-CN" altLang="en-US" sz="2400" dirty="0" smtClean="0"/>
              <a:t>物体检测</a:t>
            </a:r>
            <a:endParaRPr lang="en-US" altLang="zh-CN" sz="2400" dirty="0" smtClean="0"/>
          </a:p>
          <a:p>
            <a:pPr marL="285750" indent="-285750">
              <a:buFont typeface="Arial" panose="020B0604020202020204" pitchFamily="34" charset="0"/>
              <a:buChar char="•"/>
            </a:pPr>
            <a:r>
              <a:rPr lang="zh-CN" altLang="en-US" sz="2400" dirty="0"/>
              <a:t>实例</a:t>
            </a:r>
            <a:r>
              <a:rPr lang="zh-CN" altLang="en-US" sz="2400" dirty="0" smtClean="0"/>
              <a:t>分割</a:t>
            </a:r>
            <a:endParaRPr lang="en-US" altLang="zh-CN" sz="2400" dirty="0" smtClean="0"/>
          </a:p>
          <a:p>
            <a:pPr marL="285750" indent="-285750">
              <a:buFont typeface="Arial" panose="020B0604020202020204" pitchFamily="34" charset="0"/>
              <a:buChar char="•"/>
            </a:pPr>
            <a:r>
              <a:rPr lang="zh-CN" altLang="en-US" sz="2400" dirty="0" smtClean="0"/>
              <a:t>动作</a:t>
            </a:r>
            <a:r>
              <a:rPr lang="zh-CN" altLang="en-US" sz="2400" dirty="0"/>
              <a:t>识</a:t>
            </a:r>
            <a:r>
              <a:rPr lang="zh-CN" altLang="en-US" sz="2400" dirty="0" smtClean="0"/>
              <a:t>别</a:t>
            </a:r>
            <a:endParaRPr lang="en-US" altLang="zh-CN" sz="2400" dirty="0" smtClean="0"/>
          </a:p>
          <a:p>
            <a:pPr marL="285750" indent="-285750">
              <a:buFont typeface="Arial" panose="020B0604020202020204" pitchFamily="34" charset="0"/>
              <a:buChar char="•"/>
            </a:pPr>
            <a:r>
              <a:rPr lang="zh-CN" altLang="en-US" sz="2400" dirty="0"/>
              <a:t>图</a:t>
            </a:r>
            <a:r>
              <a:rPr lang="zh-CN" altLang="en-US" sz="2400" dirty="0" smtClean="0"/>
              <a:t>像标题</a:t>
            </a:r>
            <a:endParaRPr lang="en-US" altLang="zh-CN" sz="2400" dirty="0" smtClean="0"/>
          </a:p>
          <a:p>
            <a:pPr marL="285750" indent="-285750">
              <a:buFont typeface="Arial" panose="020B0604020202020204" pitchFamily="34" charset="0"/>
              <a:buChar char="•"/>
            </a:pPr>
            <a:r>
              <a:rPr lang="en-US" altLang="zh-CN" sz="2400" dirty="0" smtClean="0"/>
              <a:t>……</a:t>
            </a:r>
            <a:endParaRPr lang="zh-CN" altLang="en-US" sz="2400" dirty="0"/>
          </a:p>
        </p:txBody>
      </p:sp>
      <p:sp>
        <p:nvSpPr>
          <p:cNvPr id="6" name="Rectangle 5"/>
          <p:cNvSpPr/>
          <p:nvPr/>
        </p:nvSpPr>
        <p:spPr>
          <a:xfrm>
            <a:off x="0" y="1003647"/>
            <a:ext cx="12192000" cy="5612708"/>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1968138" y="2474896"/>
            <a:ext cx="8255727" cy="954107"/>
          </a:xfrm>
          <a:prstGeom prst="rect">
            <a:avLst/>
          </a:prstGeom>
        </p:spPr>
        <p:txBody>
          <a:bodyPr wrap="square">
            <a:spAutoFit/>
          </a:bodyPr>
          <a:lstStyle/>
          <a:p>
            <a:pPr algn="ctr"/>
            <a:r>
              <a:rPr lang="zh-CN" altLang="en-US" sz="2800" dirty="0">
                <a:solidFill>
                  <a:srgbClr val="0000FF"/>
                </a:solidFill>
              </a:rPr>
              <a:t>Convolutional Neural Networks (CNN) </a:t>
            </a:r>
            <a:r>
              <a:rPr lang="zh-CN" altLang="en-US" sz="2800" dirty="0" smtClean="0">
                <a:solidFill>
                  <a:srgbClr val="0000FF"/>
                </a:solidFill>
              </a:rPr>
              <a:t>卷积神经网络成为了视觉识别任务的一个极为重要的工具</a:t>
            </a:r>
            <a:endParaRPr lang="zh-CN" altLang="en-US" sz="2800" dirty="0">
              <a:solidFill>
                <a:srgbClr val="0000FF"/>
              </a:solidFill>
            </a:endParaRPr>
          </a:p>
        </p:txBody>
      </p:sp>
    </p:spTree>
    <p:extLst>
      <p:ext uri="{BB962C8B-B14F-4D97-AF65-F5344CB8AC3E}">
        <p14:creationId xmlns="" xmlns:p14="http://schemas.microsoft.com/office/powerpoint/2010/main" val="8163341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AlexNet</a:t>
            </a:r>
            <a:endParaRPr lang="zh-CN" altLang="en-US" b="1" dirty="0"/>
          </a:p>
        </p:txBody>
      </p:sp>
      <p:sp>
        <p:nvSpPr>
          <p:cNvPr id="3" name="Content Placeholder 2"/>
          <p:cNvSpPr>
            <a:spLocks noGrp="1"/>
          </p:cNvSpPr>
          <p:nvPr>
            <p:ph idx="1"/>
          </p:nvPr>
        </p:nvSpPr>
        <p:spPr>
          <a:xfrm>
            <a:off x="609601" y="1788607"/>
            <a:ext cx="10572751" cy="4676362"/>
          </a:xfrm>
        </p:spPr>
        <p:txBody>
          <a:bodyPr/>
          <a:lstStyle/>
          <a:p>
            <a:r>
              <a:rPr lang="zh-CN" altLang="en-US" dirty="0"/>
              <a:t>网络</a:t>
            </a:r>
            <a:r>
              <a:rPr lang="zh-CN" altLang="en-US" dirty="0" smtClean="0"/>
              <a:t>学到了什么？</a:t>
            </a:r>
            <a:endParaRPr lang="en-US" altLang="zh-CN"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lvl="2"/>
            <a:endParaRPr lang="en-US" altLang="zh-CN" sz="1600" dirty="0"/>
          </a:p>
          <a:p>
            <a:pPr lvl="2"/>
            <a:endParaRPr lang="en-US" altLang="zh-CN" sz="1600" dirty="0" smtClean="0"/>
          </a:p>
          <a:p>
            <a:pPr marL="685800" lvl="2" indent="0">
              <a:buNone/>
            </a:pPr>
            <a:endParaRPr lang="en-US" altLang="zh-CN" sz="1600" dirty="0" smtClean="0"/>
          </a:p>
          <a:p>
            <a:pPr lvl="1"/>
            <a:endParaRPr lang="en-US" altLang="zh-CN" sz="1800" dirty="0" smtClean="0"/>
          </a:p>
          <a:p>
            <a:pPr marL="685800" lvl="2" indent="0">
              <a:buNone/>
            </a:pPr>
            <a:r>
              <a:rPr lang="en-US" altLang="zh-CN" sz="1600" dirty="0" smtClean="0"/>
              <a:t>	</a:t>
            </a:r>
          </a:p>
          <a:p>
            <a:pPr marL="685800" lvl="2" indent="0">
              <a:buNone/>
            </a:pPr>
            <a:endParaRPr lang="en-US" altLang="zh-CN" sz="1600" dirty="0" smtClean="0"/>
          </a:p>
          <a:p>
            <a:pPr marL="685800" lvl="2" indent="0">
              <a:buNone/>
            </a:pPr>
            <a:r>
              <a:rPr lang="en-US" altLang="zh-CN" sz="1600" dirty="0" smtClean="0"/>
              <a:t> </a:t>
            </a:r>
          </a:p>
          <a:p>
            <a:endParaRPr lang="zh-CN" altLang="en-US" sz="2400" dirty="0"/>
          </a:p>
        </p:txBody>
      </p:sp>
      <p:pic>
        <p:nvPicPr>
          <p:cNvPr id="6" name="Picture 5"/>
          <p:cNvPicPr>
            <a:picLocks noChangeAspect="1"/>
          </p:cNvPicPr>
          <p:nvPr/>
        </p:nvPicPr>
        <p:blipFill>
          <a:blip r:embed="rId3"/>
          <a:stretch>
            <a:fillRect/>
          </a:stretch>
        </p:blipFill>
        <p:spPr>
          <a:xfrm>
            <a:off x="838200" y="2457638"/>
            <a:ext cx="7106735" cy="2784610"/>
          </a:xfrm>
          <a:prstGeom prst="rect">
            <a:avLst/>
          </a:prstGeom>
        </p:spPr>
      </p:pic>
      <p:pic>
        <p:nvPicPr>
          <p:cNvPr id="7" name="Picture 6"/>
          <p:cNvPicPr>
            <a:picLocks noChangeAspect="1"/>
          </p:cNvPicPr>
          <p:nvPr/>
        </p:nvPicPr>
        <p:blipFill>
          <a:blip r:embed="rId4"/>
          <a:stretch>
            <a:fillRect/>
          </a:stretch>
        </p:blipFill>
        <p:spPr>
          <a:xfrm>
            <a:off x="8173537" y="2647916"/>
            <a:ext cx="3723105" cy="1097514"/>
          </a:xfrm>
          <a:prstGeom prst="rect">
            <a:avLst/>
          </a:prstGeom>
        </p:spPr>
      </p:pic>
      <p:sp>
        <p:nvSpPr>
          <p:cNvPr id="4" name="TextBox 3"/>
          <p:cNvSpPr txBox="1"/>
          <p:nvPr/>
        </p:nvSpPr>
        <p:spPr>
          <a:xfrm>
            <a:off x="838200" y="5364113"/>
            <a:ext cx="7106735" cy="646331"/>
          </a:xfrm>
          <a:prstGeom prst="rect">
            <a:avLst/>
          </a:prstGeom>
          <a:noFill/>
        </p:spPr>
        <p:txBody>
          <a:bodyPr wrap="square" rtlCol="0">
            <a:spAutoFit/>
          </a:bodyPr>
          <a:lstStyle/>
          <a:p>
            <a:pPr algn="ctr"/>
            <a:r>
              <a:rPr lang="zh-CN" altLang="en-US" dirty="0" smtClean="0"/>
              <a:t>第一层卷积的</a:t>
            </a:r>
            <a:r>
              <a:rPr lang="en-US" altLang="zh-CN" dirty="0" smtClean="0"/>
              <a:t>96</a:t>
            </a:r>
            <a:r>
              <a:rPr lang="zh-CN" altLang="en-US" dirty="0" smtClean="0"/>
              <a:t>个卷积核：</a:t>
            </a:r>
            <a:endParaRPr lang="en-US" altLang="zh-CN" dirty="0" smtClean="0"/>
          </a:p>
          <a:p>
            <a:pPr algn="ctr"/>
            <a:r>
              <a:rPr lang="zh-CN" altLang="en-US" dirty="0" smtClean="0"/>
              <a:t>一系列与</a:t>
            </a:r>
            <a:r>
              <a:rPr lang="zh-CN" altLang="en-US" b="1" dirty="0" smtClean="0"/>
              <a:t>频率</a:t>
            </a:r>
            <a:r>
              <a:rPr lang="zh-CN" altLang="en-US" dirty="0" smtClean="0"/>
              <a:t>、</a:t>
            </a:r>
            <a:r>
              <a:rPr lang="zh-CN" altLang="en-US" b="1" dirty="0" smtClean="0"/>
              <a:t>方向</a:t>
            </a:r>
            <a:r>
              <a:rPr lang="zh-CN" altLang="en-US" dirty="0" smtClean="0"/>
              <a:t>相关的卷积核，和</a:t>
            </a:r>
            <a:r>
              <a:rPr lang="zh-CN" altLang="en-US" b="1" dirty="0" smtClean="0"/>
              <a:t>斑点</a:t>
            </a:r>
            <a:r>
              <a:rPr lang="zh-CN" altLang="en-US" dirty="0" smtClean="0"/>
              <a:t>检测核</a:t>
            </a:r>
            <a:endParaRPr lang="zh-CN" altLang="en-US" dirty="0"/>
          </a:p>
        </p:txBody>
      </p:sp>
    </p:spTree>
    <p:extLst>
      <p:ext uri="{BB962C8B-B14F-4D97-AF65-F5344CB8AC3E}">
        <p14:creationId xmlns="" xmlns:p14="http://schemas.microsoft.com/office/powerpoint/2010/main" val="303075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smtClean="0"/>
              <a:t>---</a:t>
            </a:r>
            <a:r>
              <a:rPr lang="en-US" altLang="zh-CN" dirty="0" err="1" smtClean="0"/>
              <a:t>AlexNet</a:t>
            </a:r>
            <a:endParaRPr lang="zh-CN" altLang="en-US" dirty="0"/>
          </a:p>
        </p:txBody>
      </p:sp>
      <p:sp>
        <p:nvSpPr>
          <p:cNvPr id="3" name="Content Placeholder 2"/>
          <p:cNvSpPr>
            <a:spLocks noGrp="1"/>
          </p:cNvSpPr>
          <p:nvPr>
            <p:ph idx="1"/>
          </p:nvPr>
        </p:nvSpPr>
        <p:spPr/>
        <p:txBody>
          <a:bodyPr>
            <a:normAutofit/>
          </a:bodyPr>
          <a:lstStyle/>
          <a:p>
            <a:r>
              <a:rPr lang="zh-CN" altLang="en-US" sz="2400" b="1" dirty="0" smtClean="0">
                <a:solidFill>
                  <a:srgbClr val="0000FF"/>
                </a:solidFill>
              </a:rPr>
              <a:t>测试阶段</a:t>
            </a:r>
            <a:endParaRPr lang="en-US" altLang="zh-CN" sz="2400" b="1" dirty="0" smtClean="0">
              <a:solidFill>
                <a:srgbClr val="0000FF"/>
              </a:solidFill>
            </a:endParaRPr>
          </a:p>
          <a:p>
            <a:endParaRPr lang="en-US" altLang="zh-CN" sz="2400" b="1" dirty="0">
              <a:solidFill>
                <a:srgbClr val="0000FF"/>
              </a:solidFill>
            </a:endParaRPr>
          </a:p>
          <a:p>
            <a:endParaRPr lang="en-US" altLang="zh-CN" sz="2400" b="1" dirty="0" smtClean="0">
              <a:solidFill>
                <a:srgbClr val="0000FF"/>
              </a:solidFill>
            </a:endParaRPr>
          </a:p>
          <a:p>
            <a:endParaRPr lang="en-US" altLang="zh-CN" sz="2400" b="1" dirty="0">
              <a:solidFill>
                <a:srgbClr val="0000FF"/>
              </a:solidFill>
            </a:endParaRPr>
          </a:p>
          <a:p>
            <a:endParaRPr lang="en-US" altLang="zh-CN" sz="2400" b="1" dirty="0" smtClean="0">
              <a:solidFill>
                <a:srgbClr val="0000FF"/>
              </a:solidFill>
            </a:endParaRPr>
          </a:p>
          <a:p>
            <a:endParaRPr lang="en-US" altLang="zh-CN" sz="2400" b="1" dirty="0">
              <a:solidFill>
                <a:srgbClr val="0000FF"/>
              </a:solidFill>
            </a:endParaRPr>
          </a:p>
          <a:p>
            <a:endParaRPr lang="en-US" altLang="zh-CN" sz="2400" b="1" dirty="0" smtClean="0">
              <a:solidFill>
                <a:srgbClr val="0000FF"/>
              </a:solidFill>
            </a:endParaRPr>
          </a:p>
          <a:p>
            <a:endParaRPr lang="en-US" altLang="zh-CN" sz="2400" b="1" dirty="0">
              <a:solidFill>
                <a:srgbClr val="0000FF"/>
              </a:solidFill>
            </a:endParaRPr>
          </a:p>
          <a:p>
            <a:endParaRPr lang="en-US" altLang="zh-CN" sz="2400" b="1" dirty="0">
              <a:solidFill>
                <a:srgbClr val="0000FF"/>
              </a:solidFill>
            </a:endParaRPr>
          </a:p>
          <a:p>
            <a:endParaRPr lang="en-US" altLang="zh-CN" sz="2400" b="1" dirty="0">
              <a:solidFill>
                <a:srgbClr val="0000FF"/>
              </a:solidFill>
            </a:endParaRPr>
          </a:p>
          <a:p>
            <a:endParaRPr lang="en-US" altLang="zh-CN" sz="2400" b="1" dirty="0" smtClean="0">
              <a:solidFill>
                <a:srgbClr val="0000FF"/>
              </a:solidFill>
            </a:endParaRPr>
          </a:p>
        </p:txBody>
      </p:sp>
      <p:pic>
        <p:nvPicPr>
          <p:cNvPr id="7172" name="Picture 4" descr="ç¸å³å¾ç"/>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92674" y="2273913"/>
            <a:ext cx="2460431" cy="200679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249722" y="2369162"/>
            <a:ext cx="6657975" cy="2059622"/>
          </a:xfrm>
          <a:prstGeom prst="rect">
            <a:avLst/>
          </a:prstGeom>
        </p:spPr>
      </p:pic>
      <p:sp>
        <p:nvSpPr>
          <p:cNvPr id="4" name="TextBox 3"/>
          <p:cNvSpPr txBox="1"/>
          <p:nvPr/>
        </p:nvSpPr>
        <p:spPr>
          <a:xfrm>
            <a:off x="3678221" y="4428785"/>
            <a:ext cx="1724025" cy="646331"/>
          </a:xfrm>
          <a:prstGeom prst="rect">
            <a:avLst/>
          </a:prstGeom>
          <a:noFill/>
        </p:spPr>
        <p:txBody>
          <a:bodyPr wrap="square" rtlCol="0">
            <a:spAutoFit/>
          </a:bodyPr>
          <a:lstStyle/>
          <a:p>
            <a:pPr algn="ctr"/>
            <a:r>
              <a:rPr lang="zh-CN" altLang="en-US" b="1" dirty="0" smtClean="0">
                <a:solidFill>
                  <a:srgbClr val="0070C0"/>
                </a:solidFill>
              </a:rPr>
              <a:t>输入</a:t>
            </a:r>
            <a:endParaRPr lang="en-US" altLang="zh-CN" b="1" dirty="0" smtClean="0">
              <a:solidFill>
                <a:srgbClr val="0070C0"/>
              </a:solidFill>
            </a:endParaRPr>
          </a:p>
          <a:p>
            <a:pPr algn="ctr"/>
            <a:r>
              <a:rPr lang="en-US" altLang="zh-CN" b="1" dirty="0" smtClean="0">
                <a:solidFill>
                  <a:srgbClr val="0070C0"/>
                </a:solidFill>
              </a:rPr>
              <a:t>224x224</a:t>
            </a:r>
            <a:endParaRPr lang="zh-CN" altLang="en-US" b="1" dirty="0">
              <a:solidFill>
                <a:srgbClr val="0070C0"/>
              </a:solidFill>
            </a:endParaRPr>
          </a:p>
        </p:txBody>
      </p:sp>
      <p:sp>
        <p:nvSpPr>
          <p:cNvPr id="7" name="TextBox 6"/>
          <p:cNvSpPr txBox="1"/>
          <p:nvPr/>
        </p:nvSpPr>
        <p:spPr>
          <a:xfrm>
            <a:off x="9888521" y="4105620"/>
            <a:ext cx="1724025" cy="646331"/>
          </a:xfrm>
          <a:prstGeom prst="rect">
            <a:avLst/>
          </a:prstGeom>
          <a:noFill/>
        </p:spPr>
        <p:txBody>
          <a:bodyPr wrap="square" rtlCol="0">
            <a:spAutoFit/>
          </a:bodyPr>
          <a:lstStyle/>
          <a:p>
            <a:pPr algn="ctr"/>
            <a:r>
              <a:rPr lang="zh-CN" altLang="en-US" dirty="0" smtClean="0"/>
              <a:t>输出</a:t>
            </a:r>
            <a:endParaRPr lang="en-US" altLang="zh-CN" dirty="0" smtClean="0"/>
          </a:p>
          <a:p>
            <a:pPr algn="ctr"/>
            <a:r>
              <a:rPr lang="en-US" altLang="zh-CN" dirty="0" smtClean="0"/>
              <a:t>1000</a:t>
            </a:r>
            <a:endParaRPr lang="zh-CN" altLang="en-US" dirty="0"/>
          </a:p>
        </p:txBody>
      </p:sp>
      <p:sp>
        <p:nvSpPr>
          <p:cNvPr id="8" name="TextBox 7"/>
          <p:cNvSpPr txBox="1"/>
          <p:nvPr/>
        </p:nvSpPr>
        <p:spPr>
          <a:xfrm>
            <a:off x="1360876" y="4567283"/>
            <a:ext cx="1724025" cy="369332"/>
          </a:xfrm>
          <a:prstGeom prst="rect">
            <a:avLst/>
          </a:prstGeom>
          <a:noFill/>
        </p:spPr>
        <p:txBody>
          <a:bodyPr wrap="square" rtlCol="0">
            <a:spAutoFit/>
          </a:bodyPr>
          <a:lstStyle/>
          <a:p>
            <a:pPr algn="ctr"/>
            <a:r>
              <a:rPr lang="zh-CN" altLang="en-US" b="1" dirty="0" smtClean="0">
                <a:solidFill>
                  <a:srgbClr val="0070C0"/>
                </a:solidFill>
              </a:rPr>
              <a:t>任意图像尺寸</a:t>
            </a:r>
            <a:endParaRPr lang="zh-CN" altLang="en-US" b="1" dirty="0">
              <a:solidFill>
                <a:srgbClr val="0070C0"/>
              </a:solidFill>
            </a:endParaRPr>
          </a:p>
        </p:txBody>
      </p:sp>
    </p:spTree>
    <p:extLst>
      <p:ext uri="{BB962C8B-B14F-4D97-AF65-F5344CB8AC3E}">
        <p14:creationId xmlns="" xmlns:p14="http://schemas.microsoft.com/office/powerpoint/2010/main" val="110594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smtClean="0"/>
              <a:t>---</a:t>
            </a:r>
            <a:r>
              <a:rPr lang="en-US" altLang="zh-CN" dirty="0" err="1" smtClean="0"/>
              <a:t>AlexNet</a:t>
            </a:r>
            <a:endParaRPr lang="zh-CN" altLang="en-US" dirty="0"/>
          </a:p>
        </p:txBody>
      </p:sp>
      <p:sp>
        <p:nvSpPr>
          <p:cNvPr id="3" name="Content Placeholder 2"/>
          <p:cNvSpPr>
            <a:spLocks noGrp="1"/>
          </p:cNvSpPr>
          <p:nvPr>
            <p:ph idx="1"/>
          </p:nvPr>
        </p:nvSpPr>
        <p:spPr/>
        <p:txBody>
          <a:bodyPr>
            <a:normAutofit fontScale="70000" lnSpcReduction="20000"/>
          </a:bodyPr>
          <a:lstStyle/>
          <a:p>
            <a:r>
              <a:rPr lang="zh-CN" altLang="en-US" b="1" dirty="0" smtClean="0">
                <a:solidFill>
                  <a:srgbClr val="0000FF"/>
                </a:solidFill>
              </a:rPr>
              <a:t>测试阶段</a:t>
            </a:r>
            <a:endParaRPr lang="en-US" altLang="zh-CN" b="1" dirty="0" smtClean="0">
              <a:solidFill>
                <a:srgbClr val="0000FF"/>
              </a:solidFill>
            </a:endParaRPr>
          </a:p>
          <a:p>
            <a:endParaRPr lang="en-US" altLang="zh-CN" b="1" dirty="0">
              <a:solidFill>
                <a:srgbClr val="0000FF"/>
              </a:solidFill>
            </a:endParaRPr>
          </a:p>
          <a:p>
            <a:endParaRPr lang="en-US" altLang="zh-CN" b="1" dirty="0" smtClean="0">
              <a:solidFill>
                <a:srgbClr val="0000FF"/>
              </a:solidFill>
            </a:endParaRPr>
          </a:p>
          <a:p>
            <a:endParaRPr lang="en-US" altLang="zh-CN" b="1" dirty="0">
              <a:solidFill>
                <a:srgbClr val="0000FF"/>
              </a:solidFill>
            </a:endParaRPr>
          </a:p>
          <a:p>
            <a:endParaRPr lang="en-US" altLang="zh-CN" b="1" dirty="0" smtClean="0">
              <a:solidFill>
                <a:srgbClr val="0000FF"/>
              </a:solidFill>
            </a:endParaRPr>
          </a:p>
          <a:p>
            <a:endParaRPr lang="en-US" altLang="zh-CN" b="1" dirty="0">
              <a:solidFill>
                <a:srgbClr val="0000FF"/>
              </a:solidFill>
            </a:endParaRPr>
          </a:p>
          <a:p>
            <a:endParaRPr lang="en-US" altLang="zh-CN" b="1" dirty="0" smtClean="0">
              <a:solidFill>
                <a:srgbClr val="0000FF"/>
              </a:solidFill>
            </a:endParaRPr>
          </a:p>
          <a:p>
            <a:endParaRPr lang="en-US" altLang="zh-CN" b="1" dirty="0">
              <a:solidFill>
                <a:srgbClr val="0000FF"/>
              </a:solidFill>
            </a:endParaRPr>
          </a:p>
          <a:p>
            <a:endParaRPr lang="en-US" altLang="zh-CN" b="1" dirty="0" smtClean="0">
              <a:solidFill>
                <a:srgbClr val="0000FF"/>
              </a:solidFill>
            </a:endParaRPr>
          </a:p>
          <a:p>
            <a:endParaRPr lang="en-US" altLang="zh-CN" b="1" dirty="0">
              <a:solidFill>
                <a:srgbClr val="0000FF"/>
              </a:solidFill>
            </a:endParaRPr>
          </a:p>
          <a:p>
            <a:r>
              <a:rPr lang="zh-CN" altLang="en-US" dirty="0"/>
              <a:t>对左上、右上、左下、右下、中间分别</a:t>
            </a:r>
            <a:r>
              <a:rPr lang="zh-CN" altLang="en-US" dirty="0" smtClean="0"/>
              <a:t>做</a:t>
            </a:r>
            <a:r>
              <a:rPr lang="en-US" altLang="zh-CN" dirty="0" smtClean="0"/>
              <a:t>5</a:t>
            </a:r>
            <a:r>
              <a:rPr lang="zh-CN" altLang="en-US" dirty="0"/>
              <a:t>次裁剪，然后翻转</a:t>
            </a:r>
            <a:r>
              <a:rPr lang="zh-CN" altLang="en-US" dirty="0" smtClean="0"/>
              <a:t>，最后对</a:t>
            </a:r>
            <a:r>
              <a:rPr lang="en-US" altLang="zh-CN" dirty="0" smtClean="0"/>
              <a:t>10</a:t>
            </a:r>
            <a:r>
              <a:rPr lang="zh-CN" altLang="en-US" dirty="0" smtClean="0"/>
              <a:t>个预测结</a:t>
            </a:r>
            <a:r>
              <a:rPr lang="zh-CN" altLang="en-US" dirty="0"/>
              <a:t>果求平</a:t>
            </a:r>
            <a:r>
              <a:rPr lang="zh-CN" altLang="en-US" dirty="0" smtClean="0"/>
              <a:t>均</a:t>
            </a:r>
            <a:endParaRPr lang="en-US" altLang="zh-CN" dirty="0" smtClean="0"/>
          </a:p>
          <a:p>
            <a:r>
              <a:rPr lang="zh-CN" altLang="en-US" dirty="0">
                <a:solidFill>
                  <a:srgbClr val="FF0000"/>
                </a:solidFill>
              </a:rPr>
              <a:t>问</a:t>
            </a:r>
            <a:r>
              <a:rPr lang="zh-CN" altLang="en-US" dirty="0" smtClean="0">
                <a:solidFill>
                  <a:srgbClr val="FF0000"/>
                </a:solidFill>
              </a:rPr>
              <a:t>题？</a:t>
            </a:r>
            <a:r>
              <a:rPr lang="zh-CN" altLang="en-US" dirty="0" smtClean="0"/>
              <a:t> </a:t>
            </a:r>
            <a:endParaRPr lang="en-US" altLang="zh-CN" b="1" dirty="0" smtClean="0">
              <a:solidFill>
                <a:srgbClr val="0000FF"/>
              </a:solidFill>
            </a:endParaRPr>
          </a:p>
          <a:p>
            <a:pPr lvl="1"/>
            <a:r>
              <a:rPr lang="zh-CN" altLang="en-US" b="1" dirty="0">
                <a:solidFill>
                  <a:srgbClr val="FF0000"/>
                </a:solidFill>
              </a:rPr>
              <a:t>卷</a:t>
            </a:r>
            <a:r>
              <a:rPr lang="zh-CN" altLang="en-US" b="1" dirty="0" smtClean="0">
                <a:solidFill>
                  <a:srgbClr val="FF0000"/>
                </a:solidFill>
              </a:rPr>
              <a:t>积重复</a:t>
            </a:r>
            <a:r>
              <a:rPr lang="zh-CN" altLang="en-US" b="1" dirty="0">
                <a:solidFill>
                  <a:srgbClr val="FF0000"/>
                </a:solidFill>
              </a:rPr>
              <a:t>计算</a:t>
            </a:r>
          </a:p>
        </p:txBody>
      </p:sp>
      <p:pic>
        <p:nvPicPr>
          <p:cNvPr id="7172" name="Picture 4" descr="ç¸å³å¾ç"/>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92674" y="2273913"/>
            <a:ext cx="2460431" cy="200679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249722" y="2369162"/>
            <a:ext cx="6657975" cy="2059622"/>
          </a:xfrm>
          <a:prstGeom prst="rect">
            <a:avLst/>
          </a:prstGeom>
        </p:spPr>
      </p:pic>
      <p:sp>
        <p:nvSpPr>
          <p:cNvPr id="4" name="TextBox 3"/>
          <p:cNvSpPr txBox="1"/>
          <p:nvPr/>
        </p:nvSpPr>
        <p:spPr>
          <a:xfrm>
            <a:off x="3678221" y="4428785"/>
            <a:ext cx="1724025" cy="646331"/>
          </a:xfrm>
          <a:prstGeom prst="rect">
            <a:avLst/>
          </a:prstGeom>
          <a:noFill/>
        </p:spPr>
        <p:txBody>
          <a:bodyPr wrap="square" rtlCol="0">
            <a:spAutoFit/>
          </a:bodyPr>
          <a:lstStyle/>
          <a:p>
            <a:pPr algn="ctr"/>
            <a:r>
              <a:rPr lang="zh-CN" altLang="en-US" b="1" dirty="0" smtClean="0">
                <a:solidFill>
                  <a:srgbClr val="0070C0"/>
                </a:solidFill>
              </a:rPr>
              <a:t>输入</a:t>
            </a:r>
            <a:endParaRPr lang="en-US" altLang="zh-CN" b="1" dirty="0" smtClean="0">
              <a:solidFill>
                <a:srgbClr val="0070C0"/>
              </a:solidFill>
            </a:endParaRPr>
          </a:p>
          <a:p>
            <a:pPr algn="ctr"/>
            <a:r>
              <a:rPr lang="en-US" altLang="zh-CN" b="1" dirty="0" smtClean="0">
                <a:solidFill>
                  <a:srgbClr val="0070C0"/>
                </a:solidFill>
              </a:rPr>
              <a:t>224x224</a:t>
            </a:r>
            <a:endParaRPr lang="zh-CN" altLang="en-US" b="1" dirty="0">
              <a:solidFill>
                <a:srgbClr val="0070C0"/>
              </a:solidFill>
            </a:endParaRPr>
          </a:p>
        </p:txBody>
      </p:sp>
      <p:sp>
        <p:nvSpPr>
          <p:cNvPr id="7" name="TextBox 6"/>
          <p:cNvSpPr txBox="1"/>
          <p:nvPr/>
        </p:nvSpPr>
        <p:spPr>
          <a:xfrm>
            <a:off x="9888521" y="4105620"/>
            <a:ext cx="1724025" cy="646331"/>
          </a:xfrm>
          <a:prstGeom prst="rect">
            <a:avLst/>
          </a:prstGeom>
          <a:noFill/>
        </p:spPr>
        <p:txBody>
          <a:bodyPr wrap="square" rtlCol="0">
            <a:spAutoFit/>
          </a:bodyPr>
          <a:lstStyle/>
          <a:p>
            <a:pPr algn="ctr"/>
            <a:r>
              <a:rPr lang="zh-CN" altLang="en-US" dirty="0" smtClean="0"/>
              <a:t>输出</a:t>
            </a:r>
            <a:endParaRPr lang="en-US" altLang="zh-CN" dirty="0" smtClean="0"/>
          </a:p>
          <a:p>
            <a:pPr algn="ctr"/>
            <a:r>
              <a:rPr lang="en-US" altLang="zh-CN" dirty="0" smtClean="0"/>
              <a:t>1000</a:t>
            </a:r>
            <a:endParaRPr lang="zh-CN" altLang="en-US" dirty="0"/>
          </a:p>
        </p:txBody>
      </p:sp>
      <p:sp>
        <p:nvSpPr>
          <p:cNvPr id="8" name="TextBox 7"/>
          <p:cNvSpPr txBox="1"/>
          <p:nvPr/>
        </p:nvSpPr>
        <p:spPr>
          <a:xfrm>
            <a:off x="1360876" y="4567283"/>
            <a:ext cx="1724025" cy="369332"/>
          </a:xfrm>
          <a:prstGeom prst="rect">
            <a:avLst/>
          </a:prstGeom>
          <a:noFill/>
        </p:spPr>
        <p:txBody>
          <a:bodyPr wrap="square" rtlCol="0">
            <a:spAutoFit/>
          </a:bodyPr>
          <a:lstStyle/>
          <a:p>
            <a:pPr algn="ctr"/>
            <a:r>
              <a:rPr lang="zh-CN" altLang="en-US" b="1" dirty="0" smtClean="0">
                <a:solidFill>
                  <a:srgbClr val="0070C0"/>
                </a:solidFill>
              </a:rPr>
              <a:t>任意图像尺寸</a:t>
            </a:r>
            <a:endParaRPr lang="zh-CN" altLang="en-US" b="1" dirty="0">
              <a:solidFill>
                <a:srgbClr val="0070C0"/>
              </a:solidFill>
            </a:endParaRPr>
          </a:p>
        </p:txBody>
      </p:sp>
    </p:spTree>
    <p:extLst>
      <p:ext uri="{BB962C8B-B14F-4D97-AF65-F5344CB8AC3E}">
        <p14:creationId xmlns="" xmlns:p14="http://schemas.microsoft.com/office/powerpoint/2010/main" val="22944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4"/>
            <a:ext cx="10515600" cy="1325563"/>
          </a:xfrm>
        </p:spPr>
        <p:txBody>
          <a:bodyPr/>
          <a:lstStyle/>
          <a:p>
            <a:r>
              <a:rPr lang="zh-CN" altLang="en-US" dirty="0" smtClean="0"/>
              <a:t>经典卷积神经网络</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rotWithShape="1">
          <a:blip r:embed="rId2"/>
          <a:srcRect l="8571"/>
          <a:stretch/>
        </p:blipFill>
        <p:spPr>
          <a:xfrm>
            <a:off x="1858736" y="1003100"/>
            <a:ext cx="8247291" cy="5320095"/>
          </a:xfrm>
          <a:prstGeom prst="rect">
            <a:avLst/>
          </a:prstGeom>
        </p:spPr>
      </p:pic>
      <p:sp>
        <p:nvSpPr>
          <p:cNvPr id="5" name="Rectangle 4"/>
          <p:cNvSpPr/>
          <p:nvPr/>
        </p:nvSpPr>
        <p:spPr>
          <a:xfrm>
            <a:off x="8806895" y="6488645"/>
            <a:ext cx="2916183" cy="369332"/>
          </a:xfrm>
          <a:prstGeom prst="rect">
            <a:avLst/>
          </a:prstGeom>
        </p:spPr>
        <p:txBody>
          <a:bodyPr wrap="none">
            <a:spAutoFit/>
          </a:bodyPr>
          <a:lstStyle/>
          <a:p>
            <a:r>
              <a:rPr lang="en-US" altLang="zh-CN" dirty="0" smtClean="0"/>
              <a:t>Slide from </a:t>
            </a:r>
            <a:r>
              <a:rPr lang="zh-CN" altLang="en-US" dirty="0" smtClean="0"/>
              <a:t>Bolei Zhou</a:t>
            </a:r>
            <a:r>
              <a:rPr lang="en-US" altLang="zh-CN" dirty="0" smtClean="0"/>
              <a:t>, MIT</a:t>
            </a:r>
            <a:endParaRPr lang="zh-CN" altLang="en-US" dirty="0"/>
          </a:p>
        </p:txBody>
      </p:sp>
      <p:sp>
        <p:nvSpPr>
          <p:cNvPr id="6" name="Rectangle 5"/>
          <p:cNvSpPr/>
          <p:nvPr/>
        </p:nvSpPr>
        <p:spPr>
          <a:xfrm>
            <a:off x="3629025" y="1811115"/>
            <a:ext cx="2228851" cy="4479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5834350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34"/>
            <a:ext cx="10515600" cy="1325563"/>
          </a:xfrm>
        </p:spPr>
        <p:txBody>
          <a:bodyPr/>
          <a:lstStyle/>
          <a:p>
            <a:r>
              <a:rPr lang="en-US" altLang="zh-CN" dirty="0" smtClean="0"/>
              <a:t>CNN</a:t>
            </a:r>
            <a:r>
              <a:rPr lang="zh-CN" altLang="en-US" dirty="0" smtClean="0"/>
              <a:t>经典模型</a:t>
            </a:r>
            <a:r>
              <a:rPr lang="en-US" altLang="zh-CN" dirty="0" smtClean="0"/>
              <a:t>---</a:t>
            </a:r>
            <a:r>
              <a:rPr lang="en-US" altLang="zh-CN" b="1" dirty="0" err="1" smtClean="0"/>
              <a:t>VGGNet</a:t>
            </a:r>
            <a:r>
              <a:rPr lang="en-US" altLang="zh-CN" b="1" dirty="0" smtClean="0"/>
              <a:t> 201</a:t>
            </a:r>
            <a:r>
              <a:rPr lang="en-US" altLang="zh-CN" dirty="0" smtClean="0"/>
              <a:t>4 </a:t>
            </a:r>
            <a:endParaRPr lang="zh-CN" altLang="en-US" dirty="0"/>
          </a:p>
        </p:txBody>
      </p:sp>
      <p:pic>
        <p:nvPicPr>
          <p:cNvPr id="4" name="Picture 3"/>
          <p:cNvPicPr>
            <a:picLocks noChangeAspect="1"/>
          </p:cNvPicPr>
          <p:nvPr/>
        </p:nvPicPr>
        <p:blipFill>
          <a:blip r:embed="rId3"/>
          <a:stretch>
            <a:fillRect/>
          </a:stretch>
        </p:blipFill>
        <p:spPr>
          <a:xfrm>
            <a:off x="914904" y="1338997"/>
            <a:ext cx="6696075" cy="1866900"/>
          </a:xfrm>
          <a:prstGeom prst="rect">
            <a:avLst/>
          </a:prstGeom>
        </p:spPr>
      </p:pic>
      <p:sp>
        <p:nvSpPr>
          <p:cNvPr id="8" name="Content Placeholder 2"/>
          <p:cNvSpPr txBox="1">
            <a:spLocks/>
          </p:cNvSpPr>
          <p:nvPr/>
        </p:nvSpPr>
        <p:spPr bwMode="auto">
          <a:xfrm>
            <a:off x="838201" y="4060638"/>
            <a:ext cx="9801225" cy="2874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Font typeface="Arial" panose="020B0604020202020204" pitchFamily="34" charset="0"/>
              <a:buChar char="•"/>
              <a:defRPr sz="20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1pPr>
            <a:lvl2pPr marL="557213" indent="-214313" algn="l" rtl="0" eaLnBrk="1" fontAlgn="base" hangingPunct="1">
              <a:spcBef>
                <a:spcPct val="20000"/>
              </a:spcBef>
              <a:spcAft>
                <a:spcPct val="0"/>
              </a:spcAft>
              <a:buFont typeface="Arial" panose="020B0604020202020204" pitchFamily="34" charset="0"/>
              <a:buChar char="–"/>
              <a:defRPr sz="16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2pPr>
            <a:lvl3pPr marL="8572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3pPr>
            <a:lvl4pPr marL="12001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4pPr>
            <a:lvl5pPr marL="15430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5pPr>
            <a:lvl6pPr marL="18859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6pPr>
            <a:lvl7pPr marL="22288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7pPr>
            <a:lvl8pPr marL="25717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8pPr>
            <a:lvl9pPr marL="29146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9pPr>
          </a:lstStyle>
          <a:p>
            <a:r>
              <a:rPr lang="zh-CN" altLang="en-US" sz="2400" b="1" kern="0" dirty="0" smtClean="0">
                <a:solidFill>
                  <a:srgbClr val="0000FF"/>
                </a:solidFill>
              </a:rPr>
              <a:t>网络深度在卷积神经网络设计中的作用</a:t>
            </a:r>
            <a:endParaRPr lang="en-US" altLang="zh-CN" sz="2400" b="1" kern="0" dirty="0" smtClean="0">
              <a:solidFill>
                <a:srgbClr val="0000FF"/>
              </a:solidFill>
            </a:endParaRPr>
          </a:p>
          <a:p>
            <a:pPr lvl="1"/>
            <a:r>
              <a:rPr lang="zh-CN" altLang="en-US" sz="1800" kern="0" dirty="0" smtClean="0"/>
              <a:t>使用固定尺寸的小卷积核 </a:t>
            </a:r>
            <a:r>
              <a:rPr lang="en-US" altLang="zh-CN" sz="1800" kern="0" dirty="0" smtClean="0"/>
              <a:t>3x3</a:t>
            </a:r>
          </a:p>
          <a:p>
            <a:pPr lvl="1"/>
            <a:r>
              <a:rPr lang="en-US" altLang="zh-CN" sz="1800" kern="0" dirty="0" smtClean="0"/>
              <a:t>16-19</a:t>
            </a:r>
            <a:r>
              <a:rPr lang="zh-CN" altLang="en-US" sz="1800" kern="0" dirty="0" smtClean="0"/>
              <a:t>层的网络结构</a:t>
            </a:r>
            <a:endParaRPr lang="en-US" altLang="zh-CN" sz="1800" kern="0" dirty="0" smtClean="0"/>
          </a:p>
          <a:p>
            <a:pPr lvl="1"/>
            <a:r>
              <a:rPr lang="zh-CN" altLang="en-US" sz="1800" kern="0" dirty="0" smtClean="0"/>
              <a:t>在多个数据集上带来较大的性能提升</a:t>
            </a:r>
            <a:endParaRPr lang="en-US" altLang="zh-CN" sz="1800" kern="0" dirty="0" smtClean="0"/>
          </a:p>
          <a:p>
            <a:pPr lvl="2"/>
            <a:endParaRPr lang="en-US" altLang="zh-CN" sz="1600" kern="0" dirty="0" smtClean="0"/>
          </a:p>
          <a:p>
            <a:pPr lvl="2"/>
            <a:endParaRPr lang="en-US" altLang="zh-CN" sz="1600" kern="0" dirty="0" smtClean="0"/>
          </a:p>
          <a:p>
            <a:pPr lvl="2"/>
            <a:endParaRPr lang="en-US" altLang="zh-CN" sz="1600" kern="0" dirty="0" smtClean="0"/>
          </a:p>
          <a:p>
            <a:pPr lvl="2"/>
            <a:endParaRPr lang="en-US" altLang="zh-CN" sz="1600" kern="0" dirty="0" smtClean="0"/>
          </a:p>
          <a:p>
            <a:pPr lvl="2"/>
            <a:endParaRPr lang="en-US" altLang="zh-CN" sz="1600" kern="0" dirty="0" smtClean="0"/>
          </a:p>
          <a:p>
            <a:pPr lvl="2"/>
            <a:endParaRPr lang="en-US" altLang="zh-CN" sz="1600" kern="0" dirty="0" smtClean="0"/>
          </a:p>
          <a:p>
            <a:pPr lvl="2"/>
            <a:endParaRPr lang="en-US" altLang="zh-CN" sz="1600" kern="0" dirty="0" smtClean="0"/>
          </a:p>
          <a:p>
            <a:pPr lvl="2"/>
            <a:endParaRPr lang="en-US" altLang="zh-CN" sz="1600" kern="0" dirty="0" smtClean="0"/>
          </a:p>
          <a:p>
            <a:pPr marL="685800" lvl="2" indent="0">
              <a:buFont typeface="Arial" panose="020B0604020202020204" pitchFamily="34" charset="0"/>
              <a:buNone/>
            </a:pPr>
            <a:endParaRPr lang="en-US" altLang="zh-CN" sz="1600" kern="0" dirty="0" smtClean="0"/>
          </a:p>
          <a:p>
            <a:pPr lvl="1"/>
            <a:endParaRPr lang="en-US" altLang="zh-CN" sz="1800" kern="0" dirty="0" smtClean="0"/>
          </a:p>
          <a:p>
            <a:pPr marL="685800" lvl="2" indent="0">
              <a:buFont typeface="Arial" panose="020B0604020202020204" pitchFamily="34" charset="0"/>
              <a:buNone/>
            </a:pPr>
            <a:r>
              <a:rPr lang="en-US" altLang="zh-CN" sz="1600" kern="0" dirty="0" smtClean="0"/>
              <a:t>	</a:t>
            </a:r>
          </a:p>
          <a:p>
            <a:pPr marL="685800" lvl="2" indent="0">
              <a:buFont typeface="Arial" panose="020B0604020202020204" pitchFamily="34" charset="0"/>
              <a:buNone/>
            </a:pPr>
            <a:endParaRPr lang="en-US" altLang="zh-CN" sz="1600" kern="0" dirty="0" smtClean="0"/>
          </a:p>
          <a:p>
            <a:pPr marL="685800" lvl="2" indent="0">
              <a:buFont typeface="Arial" panose="020B0604020202020204" pitchFamily="34" charset="0"/>
              <a:buNone/>
            </a:pPr>
            <a:r>
              <a:rPr lang="en-US" altLang="zh-CN" sz="1600" kern="0" dirty="0" smtClean="0"/>
              <a:t> </a:t>
            </a:r>
          </a:p>
          <a:p>
            <a:endParaRPr lang="zh-CN" altLang="en-US" sz="2400" kern="0" dirty="0"/>
          </a:p>
        </p:txBody>
      </p:sp>
      <p:pic>
        <p:nvPicPr>
          <p:cNvPr id="12" name="Picture 11"/>
          <p:cNvPicPr>
            <a:picLocks noChangeAspect="1"/>
          </p:cNvPicPr>
          <p:nvPr/>
        </p:nvPicPr>
        <p:blipFill rotWithShape="1">
          <a:blip r:embed="rId4"/>
          <a:srcRect l="4611"/>
          <a:stretch/>
        </p:blipFill>
        <p:spPr>
          <a:xfrm>
            <a:off x="9908327" y="13434"/>
            <a:ext cx="1806099" cy="6626894"/>
          </a:xfrm>
          <a:prstGeom prst="rect">
            <a:avLst/>
          </a:prstGeom>
        </p:spPr>
      </p:pic>
      <p:sp>
        <p:nvSpPr>
          <p:cNvPr id="3" name="TextBox 2"/>
          <p:cNvSpPr txBox="1"/>
          <p:nvPr/>
        </p:nvSpPr>
        <p:spPr>
          <a:xfrm>
            <a:off x="1106473" y="3205897"/>
            <a:ext cx="5060272" cy="369332"/>
          </a:xfrm>
          <a:prstGeom prst="rect">
            <a:avLst/>
          </a:prstGeom>
          <a:noFill/>
        </p:spPr>
        <p:txBody>
          <a:bodyPr wrap="square" rtlCol="0">
            <a:spAutoFit/>
          </a:bodyPr>
          <a:lstStyle/>
          <a:p>
            <a:r>
              <a:rPr lang="en-US" altLang="zh-CN" smtClean="0"/>
              <a:t>ICLR </a:t>
            </a:r>
            <a:r>
              <a:rPr lang="en-US" altLang="zh-CN" dirty="0" smtClean="0"/>
              <a:t>2015, </a:t>
            </a:r>
            <a:r>
              <a:rPr lang="zh-CN" altLang="en-US" dirty="0" smtClean="0"/>
              <a:t>被引用次数：</a:t>
            </a:r>
            <a:r>
              <a:rPr lang="en-US" altLang="zh-CN" dirty="0" smtClean="0"/>
              <a:t>16993</a:t>
            </a:r>
            <a:endParaRPr lang="zh-CN" altLang="en-US" dirty="0"/>
          </a:p>
        </p:txBody>
      </p:sp>
    </p:spTree>
    <p:extLst>
      <p:ext uri="{BB962C8B-B14F-4D97-AF65-F5344CB8AC3E}">
        <p14:creationId xmlns="" xmlns:p14="http://schemas.microsoft.com/office/powerpoint/2010/main" val="8285420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3"/>
            <a:ext cx="10515600" cy="1325563"/>
          </a:xfrm>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609602" y="1155036"/>
            <a:ext cx="5743575" cy="5309935"/>
          </a:xfrm>
        </p:spPr>
        <p:txBody>
          <a:bodyPr>
            <a:normAutofit/>
          </a:bodyPr>
          <a:lstStyle/>
          <a:p>
            <a:r>
              <a:rPr lang="en-US" altLang="zh-CN" sz="2400" dirty="0" smtClean="0"/>
              <a:t>6</a:t>
            </a:r>
            <a:r>
              <a:rPr lang="zh-CN" altLang="en-US" sz="2400" dirty="0" smtClean="0"/>
              <a:t>个不同配置的网络结构，</a:t>
            </a:r>
            <a:r>
              <a:rPr lang="en-US" altLang="zh-CN" sz="2400" dirty="0" smtClean="0"/>
              <a:t>11-19</a:t>
            </a:r>
            <a:r>
              <a:rPr lang="zh-CN" altLang="en-US" sz="2400" dirty="0" smtClean="0"/>
              <a:t>层</a:t>
            </a:r>
            <a:endParaRPr lang="en-US" altLang="zh-CN" sz="2400" dirty="0" smtClean="0"/>
          </a:p>
          <a:p>
            <a:r>
              <a:rPr lang="zh-CN" altLang="en-US" sz="2400" dirty="0"/>
              <a:t>堆</a:t>
            </a:r>
            <a:r>
              <a:rPr lang="zh-CN" altLang="en-US" sz="2400" dirty="0" smtClean="0"/>
              <a:t>叠相同的卷积核</a:t>
            </a:r>
            <a:endParaRPr lang="en-US" altLang="zh-CN" sz="2400" dirty="0" smtClean="0"/>
          </a:p>
          <a:p>
            <a:pPr lvl="1"/>
            <a:r>
              <a:rPr lang="en-US" altLang="zh-CN" sz="2000" dirty="0" smtClean="0"/>
              <a:t>3x3</a:t>
            </a:r>
            <a:r>
              <a:rPr lang="zh-CN" altLang="en-US" sz="2000" dirty="0" smtClean="0"/>
              <a:t>，</a:t>
            </a:r>
            <a:r>
              <a:rPr lang="en-US" altLang="zh-CN" sz="2000" dirty="0" smtClean="0"/>
              <a:t>Stride=1</a:t>
            </a:r>
          </a:p>
          <a:p>
            <a:pPr lvl="1"/>
            <a:r>
              <a:rPr lang="zh-CN" altLang="en-US" sz="2000" dirty="0"/>
              <a:t>感知</a:t>
            </a:r>
            <a:r>
              <a:rPr lang="zh-CN" altLang="en-US" sz="2000" dirty="0" smtClean="0"/>
              <a:t>野随深度增加</a:t>
            </a:r>
            <a:endParaRPr lang="en-US" altLang="zh-CN" sz="2000" dirty="0" smtClean="0"/>
          </a:p>
          <a:p>
            <a:r>
              <a:rPr lang="zh-CN" altLang="en-US" sz="2400" dirty="0"/>
              <a:t>池</a:t>
            </a:r>
            <a:r>
              <a:rPr lang="zh-CN" altLang="en-US" sz="2400" dirty="0" smtClean="0"/>
              <a:t>化层：</a:t>
            </a:r>
            <a:r>
              <a:rPr lang="en-US" altLang="zh-CN" sz="2400" dirty="0" smtClean="0"/>
              <a:t>5</a:t>
            </a:r>
            <a:r>
              <a:rPr lang="zh-CN" altLang="en-US" sz="2400" dirty="0" smtClean="0"/>
              <a:t>层</a:t>
            </a:r>
            <a:r>
              <a:rPr lang="en-US" altLang="zh-CN" sz="2400" dirty="0" smtClean="0"/>
              <a:t>maxpool,2x2,stride=2</a:t>
            </a:r>
          </a:p>
          <a:p>
            <a:r>
              <a:rPr lang="zh-CN" altLang="en-US" sz="2400" dirty="0" smtClean="0"/>
              <a:t>特</a:t>
            </a:r>
            <a:r>
              <a:rPr lang="zh-CN" altLang="en-US" sz="2400" dirty="0"/>
              <a:t>征</a:t>
            </a:r>
            <a:r>
              <a:rPr lang="zh-CN" altLang="en-US" sz="2400" dirty="0" smtClean="0"/>
              <a:t>图的通道数随深度增加（</a:t>
            </a:r>
            <a:r>
              <a:rPr lang="en-US" altLang="zh-CN" sz="2400" dirty="0" smtClean="0"/>
              <a:t>64-&gt;512</a:t>
            </a:r>
            <a:r>
              <a:rPr lang="zh-CN" altLang="en-US" sz="2400" dirty="0" smtClean="0"/>
              <a:t>）</a:t>
            </a:r>
            <a:endParaRPr lang="en-US" altLang="zh-CN" sz="2400" dirty="0" smtClean="0"/>
          </a:p>
          <a:p>
            <a:pPr lvl="1"/>
            <a:r>
              <a:rPr lang="zh-CN" altLang="en-US" sz="2000" dirty="0"/>
              <a:t>底</a:t>
            </a:r>
            <a:r>
              <a:rPr lang="zh-CN" altLang="en-US" sz="2000" dirty="0" smtClean="0"/>
              <a:t>层特征（边界、方向、斑点）</a:t>
            </a:r>
            <a:endParaRPr lang="en-US" altLang="zh-CN" sz="2000" dirty="0" smtClean="0"/>
          </a:p>
          <a:p>
            <a:pPr lvl="1"/>
            <a:r>
              <a:rPr lang="zh-CN" altLang="en-US" sz="2000" dirty="0"/>
              <a:t>高</a:t>
            </a:r>
            <a:r>
              <a:rPr lang="zh-CN" altLang="en-US" sz="2000" dirty="0" smtClean="0"/>
              <a:t>层特征</a:t>
            </a:r>
            <a:endParaRPr lang="en-US" altLang="zh-CN" sz="2000" dirty="0" smtClean="0"/>
          </a:p>
          <a:p>
            <a:endParaRPr lang="zh-CN" altLang="en-US" sz="2400" dirty="0"/>
          </a:p>
        </p:txBody>
      </p:sp>
      <p:pic>
        <p:nvPicPr>
          <p:cNvPr id="4" name="Picture 3"/>
          <p:cNvPicPr>
            <a:picLocks noChangeAspect="1"/>
          </p:cNvPicPr>
          <p:nvPr/>
        </p:nvPicPr>
        <p:blipFill>
          <a:blip r:embed="rId3"/>
          <a:stretch>
            <a:fillRect/>
          </a:stretch>
        </p:blipFill>
        <p:spPr>
          <a:xfrm>
            <a:off x="6438901" y="1155034"/>
            <a:ext cx="5257800" cy="5343432"/>
          </a:xfrm>
          <a:prstGeom prst="rect">
            <a:avLst/>
          </a:prstGeom>
        </p:spPr>
      </p:pic>
      <p:sp>
        <p:nvSpPr>
          <p:cNvPr id="5" name="TextBox 4"/>
          <p:cNvSpPr txBox="1"/>
          <p:nvPr/>
        </p:nvSpPr>
        <p:spPr>
          <a:xfrm>
            <a:off x="609600" y="4613632"/>
            <a:ext cx="5391151" cy="369332"/>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r>
              <a:rPr lang="zh-CN" altLang="en-US" b="1" dirty="0">
                <a:solidFill>
                  <a:srgbClr val="002060"/>
                </a:solidFill>
              </a:rPr>
              <a:t>思</a:t>
            </a:r>
            <a:r>
              <a:rPr lang="zh-CN" altLang="en-US" b="1" dirty="0" smtClean="0">
                <a:solidFill>
                  <a:srgbClr val="002060"/>
                </a:solidFill>
              </a:rPr>
              <a:t>考</a:t>
            </a:r>
            <a:r>
              <a:rPr lang="en-US" altLang="zh-CN" dirty="0" smtClean="0">
                <a:solidFill>
                  <a:srgbClr val="002060"/>
                </a:solidFill>
              </a:rPr>
              <a:t>: 3</a:t>
            </a:r>
            <a:r>
              <a:rPr lang="zh-CN" altLang="en-US" dirty="0" smtClean="0">
                <a:solidFill>
                  <a:srgbClr val="002060"/>
                </a:solidFill>
              </a:rPr>
              <a:t>层</a:t>
            </a:r>
            <a:r>
              <a:rPr lang="en-US" altLang="zh-CN" dirty="0" smtClean="0">
                <a:solidFill>
                  <a:srgbClr val="002060"/>
                </a:solidFill>
              </a:rPr>
              <a:t>3x3</a:t>
            </a:r>
            <a:r>
              <a:rPr lang="zh-CN" altLang="en-US" dirty="0" smtClean="0">
                <a:solidFill>
                  <a:srgbClr val="002060"/>
                </a:solidFill>
              </a:rPr>
              <a:t>的卷积层与一层</a:t>
            </a:r>
            <a:r>
              <a:rPr lang="en-US" altLang="zh-CN" dirty="0" smtClean="0">
                <a:solidFill>
                  <a:srgbClr val="002060"/>
                </a:solidFill>
              </a:rPr>
              <a:t>7x7</a:t>
            </a:r>
            <a:r>
              <a:rPr lang="zh-CN" altLang="en-US" dirty="0" smtClean="0">
                <a:solidFill>
                  <a:srgbClr val="002060"/>
                </a:solidFill>
              </a:rPr>
              <a:t>的卷积层的区别？</a:t>
            </a:r>
            <a:endParaRPr lang="zh-CN" altLang="en-US" dirty="0">
              <a:solidFill>
                <a:srgbClr val="002060"/>
              </a:solidFill>
            </a:endParaRPr>
          </a:p>
        </p:txBody>
      </p:sp>
      <p:sp>
        <p:nvSpPr>
          <p:cNvPr id="16" name="TextBox 15"/>
          <p:cNvSpPr txBox="1"/>
          <p:nvPr/>
        </p:nvSpPr>
        <p:spPr>
          <a:xfrm>
            <a:off x="614363" y="5023481"/>
            <a:ext cx="5386388" cy="1200329"/>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pPr marL="285750" indent="-285750">
              <a:buFont typeface="Wingdings" panose="05000000000000000000" pitchFamily="2" charset="2"/>
              <a:buChar char="u"/>
            </a:pPr>
            <a:r>
              <a:rPr lang="en-US" altLang="zh-CN" dirty="0" smtClean="0">
                <a:solidFill>
                  <a:srgbClr val="002060"/>
                </a:solidFill>
              </a:rPr>
              <a:t>3</a:t>
            </a:r>
            <a:r>
              <a:rPr lang="zh-CN" altLang="en-US" dirty="0" smtClean="0">
                <a:solidFill>
                  <a:srgbClr val="002060"/>
                </a:solidFill>
              </a:rPr>
              <a:t>层卷积层叠加有三次非线性变换（</a:t>
            </a:r>
            <a:r>
              <a:rPr lang="en-US" altLang="zh-CN" dirty="0" err="1" smtClean="0">
                <a:solidFill>
                  <a:srgbClr val="002060"/>
                </a:solidFill>
              </a:rPr>
              <a:t>ReLU</a:t>
            </a:r>
            <a:r>
              <a:rPr lang="zh-CN" altLang="en-US" dirty="0" smtClean="0">
                <a:solidFill>
                  <a:srgbClr val="002060"/>
                </a:solidFill>
              </a:rPr>
              <a:t>），组合成</a:t>
            </a:r>
            <a:endParaRPr lang="en-US" altLang="zh-CN" dirty="0" smtClean="0">
              <a:solidFill>
                <a:srgbClr val="002060"/>
              </a:solidFill>
            </a:endParaRPr>
          </a:p>
          <a:p>
            <a:pPr marL="285750" indent="-285750">
              <a:buFont typeface="Wingdings" panose="05000000000000000000" pitchFamily="2" charset="2"/>
              <a:buChar char="u"/>
            </a:pPr>
            <a:r>
              <a:rPr lang="zh-CN" altLang="en-US" dirty="0" smtClean="0">
                <a:solidFill>
                  <a:srgbClr val="002060"/>
                </a:solidFill>
              </a:rPr>
              <a:t>更复杂的决策函数，使其判别能力大大增强</a:t>
            </a:r>
            <a:endParaRPr lang="en-US" altLang="zh-CN" dirty="0" smtClean="0">
              <a:solidFill>
                <a:srgbClr val="002060"/>
              </a:solidFill>
            </a:endParaRPr>
          </a:p>
          <a:p>
            <a:pPr marL="285750" indent="-285750">
              <a:buFont typeface="Wingdings" panose="05000000000000000000" pitchFamily="2" charset="2"/>
              <a:buChar char="u"/>
            </a:pPr>
            <a:r>
              <a:rPr lang="zh-CN" altLang="en-US" dirty="0">
                <a:solidFill>
                  <a:srgbClr val="002060"/>
                </a:solidFill>
              </a:rPr>
              <a:t>参</a:t>
            </a:r>
            <a:r>
              <a:rPr lang="zh-CN" altLang="en-US" dirty="0" smtClean="0">
                <a:solidFill>
                  <a:srgbClr val="002060"/>
                </a:solidFill>
              </a:rPr>
              <a:t>数减少：</a:t>
            </a:r>
            <a:r>
              <a:rPr lang="en-US" altLang="zh-CN" dirty="0" smtClean="0">
                <a:solidFill>
                  <a:srgbClr val="002060"/>
                </a:solidFill>
              </a:rPr>
              <a:t>27 vs 49</a:t>
            </a:r>
            <a:endParaRPr lang="zh-CN" altLang="en-US" dirty="0">
              <a:solidFill>
                <a:srgbClr val="002060"/>
              </a:solidFill>
            </a:endParaRPr>
          </a:p>
        </p:txBody>
      </p:sp>
    </p:spTree>
    <p:extLst>
      <p:ext uri="{BB962C8B-B14F-4D97-AF65-F5344CB8AC3E}">
        <p14:creationId xmlns="" xmlns:p14="http://schemas.microsoft.com/office/powerpoint/2010/main" val="19000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3"/>
            <a:ext cx="10515600" cy="1325563"/>
          </a:xfrm>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609602" y="1155036"/>
            <a:ext cx="5743575" cy="5309935"/>
          </a:xfrm>
        </p:spPr>
        <p:txBody>
          <a:bodyPr>
            <a:normAutofit/>
          </a:bodyPr>
          <a:lstStyle/>
          <a:p>
            <a:r>
              <a:rPr lang="en-US" altLang="zh-CN" sz="2400" dirty="0" smtClean="0"/>
              <a:t>6</a:t>
            </a:r>
            <a:r>
              <a:rPr lang="zh-CN" altLang="en-US" sz="2400" dirty="0" smtClean="0"/>
              <a:t>个不同配置的网络结构，</a:t>
            </a:r>
            <a:r>
              <a:rPr lang="en-US" altLang="zh-CN" sz="2400" dirty="0" smtClean="0"/>
              <a:t>11-19</a:t>
            </a:r>
            <a:r>
              <a:rPr lang="zh-CN" altLang="en-US" sz="2400" dirty="0" smtClean="0"/>
              <a:t>层</a:t>
            </a:r>
            <a:endParaRPr lang="en-US" altLang="zh-CN" sz="2400" dirty="0" smtClean="0"/>
          </a:p>
          <a:p>
            <a:r>
              <a:rPr lang="zh-CN" altLang="en-US" sz="2400" dirty="0"/>
              <a:t>堆</a:t>
            </a:r>
            <a:r>
              <a:rPr lang="zh-CN" altLang="en-US" sz="2400" dirty="0" smtClean="0"/>
              <a:t>叠相同的卷积核</a:t>
            </a:r>
            <a:endParaRPr lang="en-US" altLang="zh-CN" sz="2400" dirty="0" smtClean="0"/>
          </a:p>
          <a:p>
            <a:pPr lvl="1"/>
            <a:r>
              <a:rPr lang="en-US" altLang="zh-CN" sz="2000" dirty="0" smtClean="0"/>
              <a:t>3x3</a:t>
            </a:r>
            <a:r>
              <a:rPr lang="zh-CN" altLang="en-US" sz="2000" dirty="0" smtClean="0"/>
              <a:t>，</a:t>
            </a:r>
            <a:r>
              <a:rPr lang="en-US" altLang="zh-CN" sz="2000" dirty="0" smtClean="0"/>
              <a:t>Stride=1</a:t>
            </a:r>
          </a:p>
          <a:p>
            <a:pPr lvl="1"/>
            <a:r>
              <a:rPr lang="zh-CN" altLang="en-US" sz="2000" dirty="0"/>
              <a:t>感知</a:t>
            </a:r>
            <a:r>
              <a:rPr lang="zh-CN" altLang="en-US" sz="2000" dirty="0" smtClean="0"/>
              <a:t>野随深度增加</a:t>
            </a:r>
            <a:endParaRPr lang="en-US" altLang="zh-CN" sz="2000" dirty="0" smtClean="0"/>
          </a:p>
          <a:p>
            <a:r>
              <a:rPr lang="zh-CN" altLang="en-US" sz="2400" dirty="0"/>
              <a:t>池</a:t>
            </a:r>
            <a:r>
              <a:rPr lang="zh-CN" altLang="en-US" sz="2400" dirty="0" smtClean="0"/>
              <a:t>化层：</a:t>
            </a:r>
            <a:r>
              <a:rPr lang="en-US" altLang="zh-CN" sz="2400" dirty="0" smtClean="0"/>
              <a:t>5</a:t>
            </a:r>
            <a:r>
              <a:rPr lang="zh-CN" altLang="en-US" sz="2400" dirty="0" smtClean="0"/>
              <a:t>层</a:t>
            </a:r>
            <a:r>
              <a:rPr lang="en-US" altLang="zh-CN" sz="2400" dirty="0" smtClean="0"/>
              <a:t>maxpool,2x2,stride=2</a:t>
            </a:r>
          </a:p>
          <a:p>
            <a:r>
              <a:rPr lang="zh-CN" altLang="en-US" sz="2400" dirty="0" smtClean="0"/>
              <a:t>特</a:t>
            </a:r>
            <a:r>
              <a:rPr lang="zh-CN" altLang="en-US" sz="2400" dirty="0"/>
              <a:t>征</a:t>
            </a:r>
            <a:r>
              <a:rPr lang="zh-CN" altLang="en-US" sz="2400" dirty="0" smtClean="0"/>
              <a:t>图的通道数随深度增加（</a:t>
            </a:r>
            <a:r>
              <a:rPr lang="en-US" altLang="zh-CN" sz="2400" dirty="0" smtClean="0"/>
              <a:t>64-&gt;512</a:t>
            </a:r>
            <a:r>
              <a:rPr lang="zh-CN" altLang="en-US" sz="2400" dirty="0" smtClean="0"/>
              <a:t>）</a:t>
            </a:r>
            <a:endParaRPr lang="en-US" altLang="zh-CN" sz="2400" dirty="0" smtClean="0"/>
          </a:p>
          <a:p>
            <a:pPr lvl="1"/>
            <a:r>
              <a:rPr lang="zh-CN" altLang="en-US" sz="2000" dirty="0"/>
              <a:t>底</a:t>
            </a:r>
            <a:r>
              <a:rPr lang="zh-CN" altLang="en-US" sz="2000" dirty="0" smtClean="0"/>
              <a:t>层特征（边界、方向、斑点）</a:t>
            </a:r>
            <a:endParaRPr lang="en-US" altLang="zh-CN" sz="2000" dirty="0" smtClean="0"/>
          </a:p>
          <a:p>
            <a:pPr lvl="1"/>
            <a:r>
              <a:rPr lang="zh-CN" altLang="en-US" sz="2000" dirty="0"/>
              <a:t>高</a:t>
            </a:r>
            <a:r>
              <a:rPr lang="zh-CN" altLang="en-US" sz="2000" dirty="0" smtClean="0"/>
              <a:t>层特征</a:t>
            </a:r>
            <a:endParaRPr lang="en-US" altLang="zh-CN" sz="2000" dirty="0" smtClean="0"/>
          </a:p>
          <a:p>
            <a:endParaRPr lang="zh-CN" altLang="en-US" sz="2400" dirty="0"/>
          </a:p>
        </p:txBody>
      </p:sp>
      <p:pic>
        <p:nvPicPr>
          <p:cNvPr id="4" name="Picture 3"/>
          <p:cNvPicPr>
            <a:picLocks noChangeAspect="1"/>
          </p:cNvPicPr>
          <p:nvPr/>
        </p:nvPicPr>
        <p:blipFill>
          <a:blip r:embed="rId3"/>
          <a:stretch>
            <a:fillRect/>
          </a:stretch>
        </p:blipFill>
        <p:spPr>
          <a:xfrm>
            <a:off x="6438901" y="1155034"/>
            <a:ext cx="5257800" cy="5343432"/>
          </a:xfrm>
          <a:prstGeom prst="rect">
            <a:avLst/>
          </a:prstGeom>
        </p:spPr>
      </p:pic>
      <p:sp>
        <p:nvSpPr>
          <p:cNvPr id="7" name="TextBox 6"/>
          <p:cNvSpPr txBox="1"/>
          <p:nvPr/>
        </p:nvSpPr>
        <p:spPr>
          <a:xfrm>
            <a:off x="671513" y="4380228"/>
            <a:ext cx="5386388" cy="1200329"/>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pPr marL="285750" indent="-285750">
              <a:buFont typeface="Wingdings" panose="05000000000000000000" pitchFamily="2" charset="2"/>
              <a:buChar char="u"/>
            </a:pPr>
            <a:r>
              <a:rPr lang="zh-CN" altLang="en-US" dirty="0">
                <a:solidFill>
                  <a:srgbClr val="002060"/>
                </a:solidFill>
              </a:rPr>
              <a:t>局部响应归一化</a:t>
            </a:r>
            <a:r>
              <a:rPr lang="en-US" altLang="zh-CN" dirty="0">
                <a:solidFill>
                  <a:srgbClr val="002060"/>
                </a:solidFill>
              </a:rPr>
              <a:t>LRN</a:t>
            </a:r>
            <a:r>
              <a:rPr lang="zh-CN" altLang="en-US" dirty="0">
                <a:solidFill>
                  <a:srgbClr val="002060"/>
                </a:solidFill>
              </a:rPr>
              <a:t>的作用</a:t>
            </a:r>
            <a:endParaRPr lang="en-US" altLang="zh-CN" dirty="0">
              <a:solidFill>
                <a:srgbClr val="002060"/>
              </a:solidFill>
            </a:endParaRPr>
          </a:p>
          <a:p>
            <a:pPr marL="742950" lvl="1" indent="-285750">
              <a:buFont typeface="Wingdings" panose="05000000000000000000" pitchFamily="2" charset="2"/>
              <a:buChar char="u"/>
            </a:pPr>
            <a:r>
              <a:rPr lang="zh-CN" altLang="en-US" dirty="0" smtClean="0">
                <a:solidFill>
                  <a:srgbClr val="002060"/>
                </a:solidFill>
              </a:rPr>
              <a:t>在</a:t>
            </a:r>
            <a:r>
              <a:rPr lang="en-US" altLang="zh-CN" dirty="0" err="1" smtClean="0">
                <a:solidFill>
                  <a:srgbClr val="002060"/>
                </a:solidFill>
              </a:rPr>
              <a:t>VGGNet</a:t>
            </a:r>
            <a:r>
              <a:rPr lang="zh-CN" altLang="en-US" dirty="0" smtClean="0">
                <a:solidFill>
                  <a:srgbClr val="002060"/>
                </a:solidFill>
              </a:rPr>
              <a:t>中并未有性能提升</a:t>
            </a:r>
            <a:endParaRPr lang="en-US" altLang="zh-CN" dirty="0" smtClean="0">
              <a:solidFill>
                <a:srgbClr val="002060"/>
              </a:solidFill>
            </a:endParaRPr>
          </a:p>
          <a:p>
            <a:pPr marL="742950" lvl="1" indent="-285750">
              <a:buFont typeface="Wingdings" panose="05000000000000000000" pitchFamily="2" charset="2"/>
              <a:buChar char="u"/>
            </a:pPr>
            <a:r>
              <a:rPr lang="zh-CN" altLang="en-US" dirty="0" smtClean="0">
                <a:solidFill>
                  <a:srgbClr val="002060"/>
                </a:solidFill>
              </a:rPr>
              <a:t>内存和计算资源消耗更多</a:t>
            </a:r>
            <a:endParaRPr lang="en-US" altLang="zh-CN" dirty="0" smtClean="0">
              <a:solidFill>
                <a:srgbClr val="002060"/>
              </a:solidFill>
            </a:endParaRPr>
          </a:p>
          <a:p>
            <a:pPr marL="285750" indent="-285750">
              <a:buFont typeface="Wingdings" panose="05000000000000000000" pitchFamily="2" charset="2"/>
              <a:buChar char="u"/>
            </a:pPr>
            <a:endParaRPr lang="zh-CN" altLang="en-US" dirty="0">
              <a:solidFill>
                <a:srgbClr val="002060"/>
              </a:solidFill>
            </a:endParaRPr>
          </a:p>
        </p:txBody>
      </p:sp>
      <p:sp>
        <p:nvSpPr>
          <p:cNvPr id="8" name="Rectangle 7"/>
          <p:cNvSpPr/>
          <p:nvPr/>
        </p:nvSpPr>
        <p:spPr>
          <a:xfrm>
            <a:off x="7524751" y="2238375"/>
            <a:ext cx="447675"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7610103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3"/>
            <a:ext cx="10515600" cy="1325563"/>
          </a:xfrm>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609602" y="1155036"/>
            <a:ext cx="5743575" cy="5309935"/>
          </a:xfrm>
        </p:spPr>
        <p:txBody>
          <a:bodyPr>
            <a:normAutofit/>
          </a:bodyPr>
          <a:lstStyle/>
          <a:p>
            <a:r>
              <a:rPr lang="en-US" altLang="zh-CN" sz="2400" dirty="0" smtClean="0"/>
              <a:t>6</a:t>
            </a:r>
            <a:r>
              <a:rPr lang="zh-CN" altLang="en-US" sz="2400" dirty="0" smtClean="0"/>
              <a:t>个不同配置的网络结构，</a:t>
            </a:r>
            <a:r>
              <a:rPr lang="en-US" altLang="zh-CN" sz="2400" dirty="0" smtClean="0"/>
              <a:t>11-19</a:t>
            </a:r>
            <a:r>
              <a:rPr lang="zh-CN" altLang="en-US" sz="2400" dirty="0" smtClean="0"/>
              <a:t>层</a:t>
            </a:r>
            <a:endParaRPr lang="en-US" altLang="zh-CN" sz="2400" dirty="0" smtClean="0"/>
          </a:p>
          <a:p>
            <a:r>
              <a:rPr lang="zh-CN" altLang="en-US" sz="2400" dirty="0"/>
              <a:t>堆</a:t>
            </a:r>
            <a:r>
              <a:rPr lang="zh-CN" altLang="en-US" sz="2400" dirty="0" smtClean="0"/>
              <a:t>叠相同的卷积核</a:t>
            </a:r>
            <a:endParaRPr lang="en-US" altLang="zh-CN" sz="2400" dirty="0" smtClean="0"/>
          </a:p>
          <a:p>
            <a:pPr lvl="1"/>
            <a:r>
              <a:rPr lang="en-US" altLang="zh-CN" sz="2000" dirty="0" smtClean="0"/>
              <a:t>3x3</a:t>
            </a:r>
            <a:r>
              <a:rPr lang="zh-CN" altLang="en-US" sz="2000" dirty="0" smtClean="0"/>
              <a:t>，</a:t>
            </a:r>
            <a:r>
              <a:rPr lang="en-US" altLang="zh-CN" sz="2000" dirty="0" smtClean="0"/>
              <a:t>Stride=1</a:t>
            </a:r>
          </a:p>
          <a:p>
            <a:pPr lvl="1"/>
            <a:r>
              <a:rPr lang="zh-CN" altLang="en-US" sz="2000" dirty="0"/>
              <a:t>感知</a:t>
            </a:r>
            <a:r>
              <a:rPr lang="zh-CN" altLang="en-US" sz="2000" dirty="0" smtClean="0"/>
              <a:t>野随深度增加</a:t>
            </a:r>
            <a:endParaRPr lang="en-US" altLang="zh-CN" sz="2000" dirty="0" smtClean="0"/>
          </a:p>
          <a:p>
            <a:r>
              <a:rPr lang="zh-CN" altLang="en-US" sz="2400" dirty="0"/>
              <a:t>池</a:t>
            </a:r>
            <a:r>
              <a:rPr lang="zh-CN" altLang="en-US" sz="2400" dirty="0" smtClean="0"/>
              <a:t>化层：</a:t>
            </a:r>
            <a:r>
              <a:rPr lang="en-US" altLang="zh-CN" sz="2400" dirty="0" smtClean="0"/>
              <a:t>5</a:t>
            </a:r>
            <a:r>
              <a:rPr lang="zh-CN" altLang="en-US" sz="2400" dirty="0" smtClean="0"/>
              <a:t>层</a:t>
            </a:r>
            <a:r>
              <a:rPr lang="en-US" altLang="zh-CN" sz="2400" dirty="0" smtClean="0"/>
              <a:t>maxpool,2x2,stride=2</a:t>
            </a:r>
          </a:p>
          <a:p>
            <a:r>
              <a:rPr lang="zh-CN" altLang="en-US" sz="2400" dirty="0" smtClean="0"/>
              <a:t>特</a:t>
            </a:r>
            <a:r>
              <a:rPr lang="zh-CN" altLang="en-US" sz="2400" dirty="0"/>
              <a:t>征</a:t>
            </a:r>
            <a:r>
              <a:rPr lang="zh-CN" altLang="en-US" sz="2400" dirty="0" smtClean="0"/>
              <a:t>图的通道数随深度增加（</a:t>
            </a:r>
            <a:r>
              <a:rPr lang="en-US" altLang="zh-CN" sz="2400" dirty="0" smtClean="0"/>
              <a:t>64-&gt;512</a:t>
            </a:r>
            <a:r>
              <a:rPr lang="zh-CN" altLang="en-US" sz="2400" dirty="0" smtClean="0"/>
              <a:t>）</a:t>
            </a:r>
            <a:endParaRPr lang="en-US" altLang="zh-CN" sz="2400" dirty="0" smtClean="0"/>
          </a:p>
          <a:p>
            <a:pPr lvl="1"/>
            <a:r>
              <a:rPr lang="zh-CN" altLang="en-US" sz="2000" dirty="0"/>
              <a:t>底</a:t>
            </a:r>
            <a:r>
              <a:rPr lang="zh-CN" altLang="en-US" sz="2000" dirty="0" smtClean="0"/>
              <a:t>层特征（边界、方向、斑点）</a:t>
            </a:r>
            <a:endParaRPr lang="en-US" altLang="zh-CN" sz="2000" dirty="0" smtClean="0"/>
          </a:p>
          <a:p>
            <a:pPr lvl="1"/>
            <a:r>
              <a:rPr lang="zh-CN" altLang="en-US" sz="2000" dirty="0"/>
              <a:t>高</a:t>
            </a:r>
            <a:r>
              <a:rPr lang="zh-CN" altLang="en-US" sz="2000" dirty="0" smtClean="0"/>
              <a:t>层特征</a:t>
            </a:r>
            <a:endParaRPr lang="en-US" altLang="zh-CN" sz="2000" dirty="0" smtClean="0"/>
          </a:p>
          <a:p>
            <a:endParaRPr lang="zh-CN" altLang="en-US" sz="2400" dirty="0"/>
          </a:p>
        </p:txBody>
      </p:sp>
      <p:pic>
        <p:nvPicPr>
          <p:cNvPr id="4" name="Picture 3"/>
          <p:cNvPicPr>
            <a:picLocks noChangeAspect="1"/>
          </p:cNvPicPr>
          <p:nvPr/>
        </p:nvPicPr>
        <p:blipFill>
          <a:blip r:embed="rId3"/>
          <a:stretch>
            <a:fillRect/>
          </a:stretch>
        </p:blipFill>
        <p:spPr>
          <a:xfrm>
            <a:off x="6438901" y="1155034"/>
            <a:ext cx="5257800" cy="5343432"/>
          </a:xfrm>
          <a:prstGeom prst="rect">
            <a:avLst/>
          </a:prstGeom>
        </p:spPr>
      </p:pic>
      <p:sp>
        <p:nvSpPr>
          <p:cNvPr id="9" name="TextBox 8"/>
          <p:cNvSpPr txBox="1"/>
          <p:nvPr/>
        </p:nvSpPr>
        <p:spPr>
          <a:xfrm>
            <a:off x="671513" y="4380227"/>
            <a:ext cx="5386388" cy="1200329"/>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pPr marL="285750" indent="-285750">
              <a:buFont typeface="Wingdings" panose="05000000000000000000" pitchFamily="2" charset="2"/>
              <a:buChar char="u"/>
            </a:pPr>
            <a:r>
              <a:rPr lang="en-US" altLang="zh-CN" dirty="0" smtClean="0">
                <a:solidFill>
                  <a:srgbClr val="002060"/>
                </a:solidFill>
              </a:rPr>
              <a:t>1x1</a:t>
            </a:r>
            <a:r>
              <a:rPr lang="zh-CN" altLang="en-US" dirty="0" smtClean="0">
                <a:solidFill>
                  <a:srgbClr val="002060"/>
                </a:solidFill>
              </a:rPr>
              <a:t>卷积核</a:t>
            </a:r>
            <a:endParaRPr lang="en-US" altLang="zh-CN" dirty="0" smtClean="0">
              <a:solidFill>
                <a:srgbClr val="002060"/>
              </a:solidFill>
            </a:endParaRPr>
          </a:p>
          <a:p>
            <a:pPr marL="742950" lvl="1" indent="-285750">
              <a:buFont typeface="Wingdings" panose="05000000000000000000" pitchFamily="2" charset="2"/>
              <a:buChar char="u"/>
            </a:pPr>
            <a:r>
              <a:rPr lang="en-US" altLang="zh-CN" dirty="0" smtClean="0">
                <a:solidFill>
                  <a:srgbClr val="002060"/>
                </a:solidFill>
              </a:rPr>
              <a:t> </a:t>
            </a:r>
            <a:r>
              <a:rPr lang="zh-CN" altLang="en-US" dirty="0" smtClean="0">
                <a:solidFill>
                  <a:srgbClr val="002060"/>
                </a:solidFill>
              </a:rPr>
              <a:t>不影响感知野</a:t>
            </a:r>
            <a:endParaRPr lang="en-US" altLang="zh-CN" dirty="0" smtClean="0">
              <a:solidFill>
                <a:srgbClr val="002060"/>
              </a:solidFill>
            </a:endParaRPr>
          </a:p>
          <a:p>
            <a:pPr marL="742950" lvl="1" indent="-285750">
              <a:buFont typeface="Wingdings" panose="05000000000000000000" pitchFamily="2" charset="2"/>
              <a:buChar char="u"/>
            </a:pPr>
            <a:r>
              <a:rPr lang="zh-CN" altLang="en-US" dirty="0">
                <a:solidFill>
                  <a:srgbClr val="002060"/>
                </a:solidFill>
              </a:rPr>
              <a:t>增</a:t>
            </a:r>
            <a:r>
              <a:rPr lang="zh-CN" altLang="en-US" dirty="0" smtClean="0">
                <a:solidFill>
                  <a:srgbClr val="002060"/>
                </a:solidFill>
              </a:rPr>
              <a:t>加决策函数的非线性（</a:t>
            </a:r>
            <a:r>
              <a:rPr lang="en-US" altLang="zh-CN" dirty="0" err="1" smtClean="0">
                <a:solidFill>
                  <a:srgbClr val="002060"/>
                </a:solidFill>
              </a:rPr>
              <a:t>ReLU</a:t>
            </a:r>
            <a:r>
              <a:rPr lang="zh-CN" altLang="en-US" dirty="0" smtClean="0">
                <a:solidFill>
                  <a:srgbClr val="002060"/>
                </a:solidFill>
              </a:rPr>
              <a:t>）</a:t>
            </a:r>
            <a:endParaRPr lang="en-US" altLang="zh-CN" dirty="0" smtClean="0">
              <a:solidFill>
                <a:srgbClr val="002060"/>
              </a:solidFill>
            </a:endParaRPr>
          </a:p>
          <a:p>
            <a:pPr marL="285750" indent="-285750">
              <a:buFont typeface="Wingdings" panose="05000000000000000000" pitchFamily="2" charset="2"/>
              <a:buChar char="u"/>
            </a:pPr>
            <a:endParaRPr lang="zh-CN" altLang="en-US" dirty="0">
              <a:solidFill>
                <a:srgbClr val="002060"/>
              </a:solidFill>
            </a:endParaRPr>
          </a:p>
        </p:txBody>
      </p:sp>
      <p:sp>
        <p:nvSpPr>
          <p:cNvPr id="10" name="Rectangle 9"/>
          <p:cNvSpPr/>
          <p:nvPr/>
        </p:nvSpPr>
        <p:spPr>
          <a:xfrm>
            <a:off x="7524751" y="2238375"/>
            <a:ext cx="447675" cy="171450"/>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9096377" y="3476626"/>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9096379" y="4314827"/>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9963151" y="3476626"/>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9963151" y="4314826"/>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9105904" y="5206621"/>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p:cNvSpPr/>
          <p:nvPr/>
        </p:nvSpPr>
        <p:spPr>
          <a:xfrm>
            <a:off x="9972679" y="5206620"/>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p:cNvSpPr/>
          <p:nvPr/>
        </p:nvSpPr>
        <p:spPr>
          <a:xfrm>
            <a:off x="10829925" y="3626727"/>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a:xfrm>
            <a:off x="10829925" y="5380532"/>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41328323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3"/>
            <a:ext cx="10515600" cy="1325563"/>
          </a:xfrm>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609602" y="1155036"/>
            <a:ext cx="5743575" cy="5309935"/>
          </a:xfrm>
        </p:spPr>
        <p:txBody>
          <a:bodyPr>
            <a:normAutofit/>
          </a:bodyPr>
          <a:lstStyle/>
          <a:p>
            <a:r>
              <a:rPr lang="en-US" altLang="zh-CN" sz="2400" dirty="0" smtClean="0"/>
              <a:t>6</a:t>
            </a:r>
            <a:r>
              <a:rPr lang="zh-CN" altLang="en-US" sz="2400" dirty="0" smtClean="0"/>
              <a:t>个不同配置的网络结构，</a:t>
            </a:r>
            <a:r>
              <a:rPr lang="en-US" altLang="zh-CN" sz="2400" dirty="0" smtClean="0"/>
              <a:t>11-19</a:t>
            </a:r>
            <a:r>
              <a:rPr lang="zh-CN" altLang="en-US" sz="2400" dirty="0" smtClean="0"/>
              <a:t>层</a:t>
            </a:r>
            <a:endParaRPr lang="en-US" altLang="zh-CN" sz="2400" dirty="0" smtClean="0"/>
          </a:p>
          <a:p>
            <a:r>
              <a:rPr lang="zh-CN" altLang="en-US" sz="2400" dirty="0"/>
              <a:t>堆</a:t>
            </a:r>
            <a:r>
              <a:rPr lang="zh-CN" altLang="en-US" sz="2400" dirty="0" smtClean="0"/>
              <a:t>叠相同的卷积核</a:t>
            </a:r>
            <a:endParaRPr lang="en-US" altLang="zh-CN" sz="2400" dirty="0" smtClean="0"/>
          </a:p>
          <a:p>
            <a:pPr lvl="1"/>
            <a:r>
              <a:rPr lang="en-US" altLang="zh-CN" sz="2000" dirty="0" smtClean="0"/>
              <a:t>3x3</a:t>
            </a:r>
            <a:r>
              <a:rPr lang="zh-CN" altLang="en-US" sz="2000" dirty="0" smtClean="0"/>
              <a:t>，</a:t>
            </a:r>
            <a:r>
              <a:rPr lang="en-US" altLang="zh-CN" sz="2000" dirty="0" smtClean="0"/>
              <a:t>Stride=1</a:t>
            </a:r>
          </a:p>
          <a:p>
            <a:pPr lvl="1"/>
            <a:r>
              <a:rPr lang="zh-CN" altLang="en-US" sz="2000" dirty="0"/>
              <a:t>感知</a:t>
            </a:r>
            <a:r>
              <a:rPr lang="zh-CN" altLang="en-US" sz="2000" dirty="0" smtClean="0"/>
              <a:t>野随深度增加</a:t>
            </a:r>
            <a:endParaRPr lang="en-US" altLang="zh-CN" sz="2000" dirty="0" smtClean="0"/>
          </a:p>
          <a:p>
            <a:r>
              <a:rPr lang="zh-CN" altLang="en-US" sz="2400" dirty="0"/>
              <a:t>池</a:t>
            </a:r>
            <a:r>
              <a:rPr lang="zh-CN" altLang="en-US" sz="2400" dirty="0" smtClean="0"/>
              <a:t>化层：</a:t>
            </a:r>
            <a:r>
              <a:rPr lang="en-US" altLang="zh-CN" sz="2400" dirty="0" smtClean="0"/>
              <a:t>5</a:t>
            </a:r>
            <a:r>
              <a:rPr lang="zh-CN" altLang="en-US" sz="2400" dirty="0" smtClean="0"/>
              <a:t>层</a:t>
            </a:r>
            <a:r>
              <a:rPr lang="en-US" altLang="zh-CN" sz="2400" dirty="0" smtClean="0"/>
              <a:t>maxpool,2x2,stride=2</a:t>
            </a:r>
          </a:p>
          <a:p>
            <a:r>
              <a:rPr lang="zh-CN" altLang="en-US" sz="2400" dirty="0" smtClean="0"/>
              <a:t>特</a:t>
            </a:r>
            <a:r>
              <a:rPr lang="zh-CN" altLang="en-US" sz="2400" dirty="0"/>
              <a:t>征</a:t>
            </a:r>
            <a:r>
              <a:rPr lang="zh-CN" altLang="en-US" sz="2400" dirty="0" smtClean="0"/>
              <a:t>图的通道数随深度增加（</a:t>
            </a:r>
            <a:r>
              <a:rPr lang="en-US" altLang="zh-CN" sz="2400" dirty="0" smtClean="0"/>
              <a:t>64-&gt;512</a:t>
            </a:r>
            <a:r>
              <a:rPr lang="zh-CN" altLang="en-US" sz="2400" dirty="0" smtClean="0"/>
              <a:t>）</a:t>
            </a:r>
            <a:endParaRPr lang="en-US" altLang="zh-CN" sz="2400" dirty="0" smtClean="0"/>
          </a:p>
          <a:p>
            <a:pPr lvl="1"/>
            <a:r>
              <a:rPr lang="zh-CN" altLang="en-US" sz="2000" dirty="0"/>
              <a:t>底</a:t>
            </a:r>
            <a:r>
              <a:rPr lang="zh-CN" altLang="en-US" sz="2000" dirty="0" smtClean="0"/>
              <a:t>层特征（边界、方向、斑点）</a:t>
            </a:r>
            <a:endParaRPr lang="en-US" altLang="zh-CN" sz="2000" dirty="0" smtClean="0"/>
          </a:p>
          <a:p>
            <a:pPr lvl="1"/>
            <a:r>
              <a:rPr lang="zh-CN" altLang="en-US" sz="2000" dirty="0"/>
              <a:t>高</a:t>
            </a:r>
            <a:r>
              <a:rPr lang="zh-CN" altLang="en-US" sz="2000" dirty="0" smtClean="0"/>
              <a:t>层特征</a:t>
            </a:r>
            <a:endParaRPr lang="en-US" altLang="zh-CN" sz="2000" dirty="0" smtClean="0"/>
          </a:p>
          <a:p>
            <a:endParaRPr lang="zh-CN" altLang="en-US" sz="2400" dirty="0"/>
          </a:p>
        </p:txBody>
      </p:sp>
      <p:pic>
        <p:nvPicPr>
          <p:cNvPr id="4" name="Picture 3"/>
          <p:cNvPicPr>
            <a:picLocks noChangeAspect="1"/>
          </p:cNvPicPr>
          <p:nvPr/>
        </p:nvPicPr>
        <p:blipFill>
          <a:blip r:embed="rId3"/>
          <a:stretch>
            <a:fillRect/>
          </a:stretch>
        </p:blipFill>
        <p:spPr>
          <a:xfrm>
            <a:off x="6438901" y="1155034"/>
            <a:ext cx="5257800" cy="5343432"/>
          </a:xfrm>
          <a:prstGeom prst="rect">
            <a:avLst/>
          </a:prstGeom>
        </p:spPr>
      </p:pic>
      <p:sp>
        <p:nvSpPr>
          <p:cNvPr id="10" name="Rectangle 9"/>
          <p:cNvSpPr/>
          <p:nvPr/>
        </p:nvSpPr>
        <p:spPr>
          <a:xfrm>
            <a:off x="7524751" y="2238375"/>
            <a:ext cx="447675" cy="171450"/>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9096377" y="3476626"/>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9096379" y="4314827"/>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9963151" y="3476626"/>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9963151" y="4314826"/>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9105904" y="5206621"/>
            <a:ext cx="781048" cy="200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p:cNvSpPr/>
          <p:nvPr/>
        </p:nvSpPr>
        <p:spPr>
          <a:xfrm>
            <a:off x="9972679" y="5206620"/>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p:cNvSpPr/>
          <p:nvPr/>
        </p:nvSpPr>
        <p:spPr>
          <a:xfrm>
            <a:off x="10829925" y="3626727"/>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a:xfrm>
            <a:off x="10829925" y="5380532"/>
            <a:ext cx="781048" cy="20002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p:cNvPicPr>
            <a:picLocks noChangeAspect="1"/>
          </p:cNvPicPr>
          <p:nvPr/>
        </p:nvPicPr>
        <p:blipFill>
          <a:blip r:embed="rId4"/>
          <a:stretch>
            <a:fillRect/>
          </a:stretch>
        </p:blipFill>
        <p:spPr>
          <a:xfrm>
            <a:off x="828923" y="4688773"/>
            <a:ext cx="4911560" cy="691769"/>
          </a:xfrm>
          <a:prstGeom prst="rect">
            <a:avLst/>
          </a:prstGeom>
        </p:spPr>
      </p:pic>
      <p:sp>
        <p:nvSpPr>
          <p:cNvPr id="22" name="TextBox 21"/>
          <p:cNvSpPr txBox="1"/>
          <p:nvPr/>
        </p:nvSpPr>
        <p:spPr>
          <a:xfrm>
            <a:off x="838201" y="4514849"/>
            <a:ext cx="4902284" cy="369332"/>
          </a:xfrm>
          <a:prstGeom prst="rect">
            <a:avLst/>
          </a:prstGeom>
          <a:solidFill>
            <a:schemeClr val="accent4">
              <a:lumMod val="20000"/>
              <a:lumOff val="80000"/>
            </a:schemeClr>
          </a:solidFill>
          <a:ln>
            <a:solidFill>
              <a:schemeClr val="bg1">
                <a:lumMod val="65000"/>
              </a:schemeClr>
            </a:solidFill>
          </a:ln>
        </p:spPr>
        <p:txBody>
          <a:bodyPr wrap="square" rtlCol="0">
            <a:spAutoFit/>
          </a:bodyPr>
          <a:lstStyle/>
          <a:p>
            <a:pPr algn="ctr"/>
            <a:r>
              <a:rPr lang="zh-CN" altLang="en-US" dirty="0" smtClean="0"/>
              <a:t>不同网络结构的参数（百万）</a:t>
            </a:r>
            <a:endParaRPr lang="zh-CN" altLang="en-US" dirty="0"/>
          </a:p>
        </p:txBody>
      </p:sp>
    </p:spTree>
    <p:extLst>
      <p:ext uri="{BB962C8B-B14F-4D97-AF65-F5344CB8AC3E}">
        <p14:creationId xmlns="" xmlns:p14="http://schemas.microsoft.com/office/powerpoint/2010/main" val="9841680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838200" y="1405010"/>
            <a:ext cx="10515600" cy="4351338"/>
          </a:xfrm>
        </p:spPr>
        <p:txBody>
          <a:bodyPr>
            <a:noAutofit/>
          </a:bodyPr>
          <a:lstStyle/>
          <a:p>
            <a:r>
              <a:rPr lang="zh-CN" altLang="en-US" dirty="0"/>
              <a:t>训</a:t>
            </a:r>
            <a:r>
              <a:rPr lang="zh-CN" altLang="en-US" dirty="0" smtClean="0"/>
              <a:t>练</a:t>
            </a:r>
            <a:endParaRPr lang="en-US" altLang="zh-CN" dirty="0" smtClean="0"/>
          </a:p>
          <a:p>
            <a:pPr lvl="1"/>
            <a:r>
              <a:rPr lang="zh-CN" altLang="en-US" sz="2000" dirty="0"/>
              <a:t>图</a:t>
            </a:r>
            <a:r>
              <a:rPr lang="zh-CN" altLang="en-US" sz="2000" dirty="0" smtClean="0"/>
              <a:t>像集：</a:t>
            </a:r>
            <a:endParaRPr lang="en-US" altLang="zh-CN" sz="2000" dirty="0" smtClean="0"/>
          </a:p>
          <a:p>
            <a:pPr lvl="2"/>
            <a:r>
              <a:rPr lang="zh-CN" altLang="en-US" sz="1800" dirty="0" smtClean="0"/>
              <a:t>每个尺度下随机裁剪</a:t>
            </a:r>
            <a:r>
              <a:rPr lang="en-US" altLang="zh-CN" sz="1800" dirty="0" smtClean="0"/>
              <a:t>224x224</a:t>
            </a:r>
            <a:r>
              <a:rPr lang="zh-CN" altLang="en-US" sz="1800" dirty="0" smtClean="0"/>
              <a:t>的图像，进行随机裁剪、反转、颜色调整等数据扩充方法</a:t>
            </a:r>
            <a:endParaRPr lang="en-US" altLang="zh-CN" sz="1800" dirty="0" smtClean="0"/>
          </a:p>
          <a:p>
            <a:pPr lvl="2"/>
            <a:r>
              <a:rPr lang="zh-CN" altLang="en-US" sz="1800" b="1" dirty="0" smtClean="0"/>
              <a:t>图像缩放</a:t>
            </a:r>
            <a:r>
              <a:rPr lang="zh-CN" altLang="en-US" sz="1800" dirty="0" smtClean="0"/>
              <a:t>：不同物体尺寸、以及裁剪后部分物体</a:t>
            </a:r>
            <a:endParaRPr lang="en-US" altLang="zh-CN" sz="1800" dirty="0" smtClean="0"/>
          </a:p>
          <a:p>
            <a:pPr lvl="2"/>
            <a:r>
              <a:rPr lang="zh-CN" altLang="en-US" sz="1800" dirty="0"/>
              <a:t>两</a:t>
            </a:r>
            <a:r>
              <a:rPr lang="zh-CN" altLang="en-US" sz="1800" dirty="0" smtClean="0"/>
              <a:t>个固定尺寸：</a:t>
            </a:r>
            <a:r>
              <a:rPr lang="en-US" altLang="zh-CN" sz="1800" dirty="0" smtClean="0"/>
              <a:t>256</a:t>
            </a:r>
            <a:r>
              <a:rPr lang="zh-CN" altLang="en-US" sz="1800" dirty="0"/>
              <a:t>和</a:t>
            </a:r>
            <a:r>
              <a:rPr lang="en-US" altLang="zh-CN" sz="1800" dirty="0" smtClean="0"/>
              <a:t>384</a:t>
            </a:r>
            <a:r>
              <a:rPr lang="zh-CN" altLang="en-US" sz="1800" dirty="0" smtClean="0"/>
              <a:t>。</a:t>
            </a:r>
            <a:endParaRPr lang="en-US" altLang="zh-CN" sz="1800" dirty="0" smtClean="0"/>
          </a:p>
          <a:p>
            <a:pPr lvl="3"/>
            <a:r>
              <a:rPr lang="en-US" altLang="zh-CN" sz="1600" dirty="0" smtClean="0"/>
              <a:t>384</a:t>
            </a:r>
            <a:r>
              <a:rPr lang="zh-CN" altLang="en-US" sz="1600" dirty="0"/>
              <a:t>大</a:t>
            </a:r>
            <a:r>
              <a:rPr lang="zh-CN" altLang="en-US" sz="1600" dirty="0" smtClean="0"/>
              <a:t>小的图像集可以使用</a:t>
            </a:r>
            <a:r>
              <a:rPr lang="en-US" altLang="zh-CN" sz="1600" dirty="0" smtClean="0"/>
              <a:t>256</a:t>
            </a:r>
            <a:r>
              <a:rPr lang="zh-CN" altLang="en-US" sz="1600" dirty="0" smtClean="0"/>
              <a:t>图像集训练的基础上进行调优（</a:t>
            </a:r>
            <a:r>
              <a:rPr lang="en-US" altLang="zh-CN" sz="1600" dirty="0" smtClean="0"/>
              <a:t>fine-tuning</a:t>
            </a:r>
            <a:r>
              <a:rPr lang="zh-CN" altLang="en-US" sz="1600" dirty="0" smtClean="0"/>
              <a:t>）</a:t>
            </a:r>
            <a:endParaRPr lang="en-US" altLang="zh-CN" sz="1600" dirty="0"/>
          </a:p>
          <a:p>
            <a:pPr lvl="2"/>
            <a:r>
              <a:rPr lang="zh-CN" altLang="en-US" sz="1800" b="1" dirty="0" smtClean="0"/>
              <a:t>多尺度图像采样</a:t>
            </a:r>
            <a:r>
              <a:rPr lang="zh-CN" altLang="en-US" sz="1800" dirty="0" smtClean="0"/>
              <a:t>：将原图像随机缩放到</a:t>
            </a:r>
            <a:r>
              <a:rPr lang="en-US" altLang="zh-CN" sz="1800" dirty="0" smtClean="0"/>
              <a:t>[</a:t>
            </a:r>
            <a:r>
              <a:rPr lang="en-US" altLang="zh-CN" sz="1800" dirty="0" err="1" smtClean="0"/>
              <a:t>S_min</a:t>
            </a:r>
            <a:r>
              <a:rPr lang="en-US" altLang="zh-CN" sz="1800" dirty="0" smtClean="0"/>
              <a:t>, </a:t>
            </a:r>
            <a:r>
              <a:rPr lang="en-US" altLang="zh-CN" sz="1800" dirty="0" err="1" smtClean="0"/>
              <a:t>S_max</a:t>
            </a:r>
            <a:r>
              <a:rPr lang="en-US" altLang="zh-CN" sz="1800" dirty="0" smtClean="0"/>
              <a:t>]</a:t>
            </a:r>
            <a:r>
              <a:rPr lang="zh-CN" altLang="en-US" sz="1800" dirty="0" smtClean="0"/>
              <a:t>内的一个数值，再进行裁剪。</a:t>
            </a:r>
            <a:endParaRPr lang="en-US" altLang="zh-CN" sz="1800" dirty="0" smtClean="0"/>
          </a:p>
          <a:p>
            <a:pPr lvl="3"/>
            <a:r>
              <a:rPr lang="zh-CN" altLang="en-US" sz="1600" dirty="0" smtClean="0"/>
              <a:t>在</a:t>
            </a:r>
            <a:r>
              <a:rPr lang="en-US" altLang="zh-CN" sz="1600" dirty="0" smtClean="0"/>
              <a:t>384</a:t>
            </a:r>
            <a:r>
              <a:rPr lang="zh-CN" altLang="en-US" sz="1600" dirty="0" smtClean="0"/>
              <a:t>图像集训练模型的基础上调优</a:t>
            </a:r>
            <a:endParaRPr lang="en-US" altLang="zh-CN" sz="1600" dirty="0" smtClean="0"/>
          </a:p>
          <a:p>
            <a:pPr lvl="2"/>
            <a:endParaRPr lang="en-US" altLang="zh-CN" sz="1800" dirty="0" smtClean="0"/>
          </a:p>
          <a:p>
            <a:pPr lvl="1"/>
            <a:r>
              <a:rPr lang="zh-CN" altLang="en-US" sz="2000" dirty="0" smtClean="0"/>
              <a:t>训练参数</a:t>
            </a:r>
            <a:endParaRPr lang="en-US" altLang="zh-CN" sz="2000" dirty="0" smtClean="0"/>
          </a:p>
          <a:p>
            <a:pPr lvl="2"/>
            <a:r>
              <a:rPr lang="zh-CN" altLang="en-US" sz="1800" b="1" dirty="0"/>
              <a:t>优化方法</a:t>
            </a:r>
            <a:r>
              <a:rPr lang="en-US" altLang="zh-CN" sz="1800" dirty="0"/>
              <a:t>(optimizer</a:t>
            </a:r>
            <a:r>
              <a:rPr lang="en-US" altLang="zh-CN" sz="1800" dirty="0" smtClean="0"/>
              <a:t>)</a:t>
            </a:r>
            <a:r>
              <a:rPr lang="zh-CN" altLang="en-US" sz="1800" dirty="0" smtClean="0"/>
              <a:t>：含</a:t>
            </a:r>
            <a:r>
              <a:rPr lang="zh-CN" altLang="en-US" sz="1800" dirty="0"/>
              <a:t>有动量的随机梯度下降</a:t>
            </a:r>
            <a:r>
              <a:rPr lang="en-US" altLang="zh-CN" sz="1800" dirty="0" err="1"/>
              <a:t>SGD+momentum</a:t>
            </a:r>
            <a:r>
              <a:rPr lang="en-US" altLang="zh-CN" sz="1800" dirty="0"/>
              <a:t>(0.9)</a:t>
            </a:r>
            <a:r>
              <a:rPr lang="zh-CN" altLang="en-US" sz="1800" dirty="0" smtClean="0"/>
              <a:t>。</a:t>
            </a:r>
            <a:endParaRPr lang="en-US" altLang="zh-CN" sz="1800" dirty="0"/>
          </a:p>
          <a:p>
            <a:pPr lvl="2"/>
            <a:r>
              <a:rPr lang="zh-CN" altLang="en-US" sz="1800" b="1" dirty="0" smtClean="0"/>
              <a:t>批</a:t>
            </a:r>
            <a:r>
              <a:rPr lang="zh-CN" altLang="en-US" sz="1800" b="1" dirty="0"/>
              <a:t>尺寸</a:t>
            </a:r>
            <a:r>
              <a:rPr lang="en-US" altLang="zh-CN" sz="1800" dirty="0"/>
              <a:t>(batch </a:t>
            </a:r>
            <a:r>
              <a:rPr lang="en-US" altLang="zh-CN" sz="1800" dirty="0" smtClean="0"/>
              <a:t>size)</a:t>
            </a:r>
            <a:r>
              <a:rPr lang="zh-CN" altLang="en-US" sz="1800" dirty="0" smtClean="0"/>
              <a:t>：</a:t>
            </a:r>
            <a:r>
              <a:rPr lang="en-US" altLang="zh-CN" sz="1800" dirty="0" smtClean="0"/>
              <a:t>256</a:t>
            </a:r>
            <a:r>
              <a:rPr lang="en-US" altLang="zh-CN" sz="1800" dirty="0"/>
              <a:t>. </a:t>
            </a:r>
            <a:endParaRPr lang="en-US" altLang="zh-CN" sz="1800" dirty="0" smtClean="0"/>
          </a:p>
          <a:p>
            <a:pPr lvl="2"/>
            <a:r>
              <a:rPr lang="zh-CN" altLang="en-US" sz="1800" b="1" dirty="0" smtClean="0"/>
              <a:t>正</a:t>
            </a:r>
            <a:r>
              <a:rPr lang="zh-CN" altLang="en-US" sz="1800" b="1" dirty="0"/>
              <a:t>则化</a:t>
            </a:r>
            <a:r>
              <a:rPr lang="en-US" altLang="zh-CN" sz="1800" dirty="0"/>
              <a:t>(regularization):</a:t>
            </a:r>
            <a:r>
              <a:rPr lang="zh-CN" altLang="en-US" sz="1800" dirty="0"/>
              <a:t>采用</a:t>
            </a:r>
            <a:r>
              <a:rPr lang="en-US" altLang="zh-CN" sz="1800" dirty="0"/>
              <a:t>L2</a:t>
            </a:r>
            <a:r>
              <a:rPr lang="zh-CN" altLang="en-US" sz="1800" dirty="0"/>
              <a:t>正则化，</a:t>
            </a:r>
            <a:r>
              <a:rPr lang="en-US" altLang="zh-CN" sz="1800" dirty="0"/>
              <a:t>weight decay</a:t>
            </a:r>
            <a:r>
              <a:rPr lang="zh-CN" altLang="en-US" sz="1800" dirty="0"/>
              <a:t>是</a:t>
            </a:r>
            <a:r>
              <a:rPr lang="en-US" altLang="zh-CN" sz="1800" dirty="0"/>
              <a:t>5e-4</a:t>
            </a:r>
            <a:r>
              <a:rPr lang="zh-CN" altLang="en-US" sz="1800" dirty="0" smtClean="0"/>
              <a:t>。</a:t>
            </a:r>
            <a:endParaRPr lang="en-US" altLang="zh-CN" sz="1800" b="1" dirty="0" smtClean="0"/>
          </a:p>
          <a:p>
            <a:pPr lvl="2"/>
            <a:r>
              <a:rPr lang="en-US" altLang="zh-CN" sz="1800" b="1" dirty="0" smtClean="0"/>
              <a:t>Dropout</a:t>
            </a:r>
            <a:r>
              <a:rPr lang="zh-CN" altLang="en-US" sz="1800" dirty="0"/>
              <a:t>在前两个全连接层后，</a:t>
            </a:r>
            <a:r>
              <a:rPr lang="en-US" altLang="zh-CN" sz="1800" dirty="0"/>
              <a:t>p=0.5</a:t>
            </a:r>
            <a:r>
              <a:rPr lang="zh-CN" altLang="en-US" sz="1800" dirty="0" smtClean="0"/>
              <a:t>。</a:t>
            </a:r>
            <a:endParaRPr lang="en-US" altLang="zh-CN" sz="1800" dirty="0"/>
          </a:p>
          <a:p>
            <a:pPr lvl="1"/>
            <a:r>
              <a:rPr lang="zh-CN" altLang="en-US" sz="2000" dirty="0"/>
              <a:t>在装有</a:t>
            </a:r>
            <a:r>
              <a:rPr lang="en-US" altLang="zh-CN" sz="2000" dirty="0"/>
              <a:t>4</a:t>
            </a:r>
            <a:r>
              <a:rPr lang="zh-CN" altLang="en-US" sz="2000" dirty="0"/>
              <a:t>个</a:t>
            </a:r>
            <a:r>
              <a:rPr lang="en-US" altLang="zh-CN" sz="2000" dirty="0"/>
              <a:t>NVIDIA Titan Black GPUs</a:t>
            </a:r>
            <a:r>
              <a:rPr lang="zh-CN" altLang="en-US" sz="2000" dirty="0"/>
              <a:t>的电脑上，训练一个网络需要</a:t>
            </a:r>
            <a:r>
              <a:rPr lang="en-US" altLang="zh-CN" sz="2000" dirty="0"/>
              <a:t>2-3</a:t>
            </a:r>
            <a:r>
              <a:rPr lang="zh-CN" altLang="en-US" sz="2000" dirty="0"/>
              <a:t>周。</a:t>
            </a:r>
            <a:endParaRPr lang="en-US" altLang="zh-CN" sz="2000" dirty="0" smtClean="0"/>
          </a:p>
          <a:p>
            <a:endParaRPr lang="zh-CN" altLang="en-US" sz="3200" dirty="0"/>
          </a:p>
        </p:txBody>
      </p:sp>
    </p:spTree>
    <p:extLst>
      <p:ext uri="{BB962C8B-B14F-4D97-AF65-F5344CB8AC3E}">
        <p14:creationId xmlns="" xmlns:p14="http://schemas.microsoft.com/office/powerpoint/2010/main" val="60152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卷积神经网络的进展</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2" descr="https://gss2.bdstatic.com/9fo3dSag_xI4khGkpoWK1HF6hhy/baike/c0%3Dbaike92%2C5%2C5%2C92%2C30/sign=08f86b8468d0f703f2bf9d8e69933a58/f2deb48f8c5494ee72f4328a27f5e0fe98257e4a.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14467"/>
          <a:stretch/>
        </p:blipFill>
        <p:spPr bwMode="auto">
          <a:xfrm>
            <a:off x="0" y="-76621"/>
            <a:ext cx="12192000" cy="69333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411267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p:txBody>
          <a:bodyPr/>
          <a:lstStyle/>
          <a:p>
            <a:r>
              <a:rPr lang="zh-CN" altLang="en-US" b="1" dirty="0" smtClean="0">
                <a:solidFill>
                  <a:srgbClr val="0000FF"/>
                </a:solidFill>
              </a:rPr>
              <a:t>测试阶段</a:t>
            </a:r>
            <a:endParaRPr lang="en-US" altLang="zh-CN" b="1" dirty="0" smtClean="0">
              <a:solidFill>
                <a:srgbClr val="0000FF"/>
              </a:solidFill>
            </a:endParaRPr>
          </a:p>
          <a:p>
            <a:pPr lvl="1"/>
            <a:r>
              <a:rPr lang="zh-CN" altLang="en-US" b="1" dirty="0" smtClean="0"/>
              <a:t>多尺度求平均？</a:t>
            </a:r>
            <a:endParaRPr lang="zh-CN" altLang="en-US" b="1" dirty="0"/>
          </a:p>
        </p:txBody>
      </p:sp>
      <p:pic>
        <p:nvPicPr>
          <p:cNvPr id="7172" name="Picture 4" descr="ç¸å³å¾ç"/>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83089" y="2748907"/>
            <a:ext cx="3425825" cy="27941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087345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32"/>
            <a:ext cx="10515600" cy="1325563"/>
          </a:xfrm>
        </p:spPr>
        <p:txBody>
          <a:bodyPr/>
          <a:lstStyle/>
          <a:p>
            <a:r>
              <a:rPr lang="en-US" altLang="zh-CN" dirty="0"/>
              <a:t>CNN</a:t>
            </a:r>
            <a:r>
              <a:rPr lang="zh-CN" altLang="en-US" dirty="0"/>
              <a:t>经典模型</a:t>
            </a:r>
            <a:r>
              <a:rPr lang="en-US" altLang="zh-CN" dirty="0" smtClean="0"/>
              <a:t>---</a:t>
            </a:r>
            <a:r>
              <a:rPr lang="en-US" altLang="zh-CN" b="1" dirty="0" err="1" smtClean="0"/>
              <a:t>VGGNet</a:t>
            </a:r>
            <a:endParaRPr lang="zh-CN" altLang="en-US" b="1" dirty="0"/>
          </a:p>
        </p:txBody>
      </p:sp>
      <p:sp>
        <p:nvSpPr>
          <p:cNvPr id="3" name="Content Placeholder 2"/>
          <p:cNvSpPr>
            <a:spLocks noGrp="1"/>
          </p:cNvSpPr>
          <p:nvPr>
            <p:ph idx="1"/>
          </p:nvPr>
        </p:nvSpPr>
        <p:spPr>
          <a:xfrm>
            <a:off x="838200" y="1554329"/>
            <a:ext cx="10515600" cy="4351338"/>
          </a:xfrm>
        </p:spPr>
        <p:txBody>
          <a:bodyPr/>
          <a:lstStyle/>
          <a:p>
            <a:r>
              <a:rPr lang="zh-CN" altLang="en-US" b="1" dirty="0">
                <a:solidFill>
                  <a:srgbClr val="0000FF"/>
                </a:solidFill>
              </a:rPr>
              <a:t>实</a:t>
            </a:r>
            <a:r>
              <a:rPr lang="zh-CN" altLang="en-US" b="1" dirty="0" smtClean="0">
                <a:solidFill>
                  <a:srgbClr val="0000FF"/>
                </a:solidFill>
              </a:rPr>
              <a:t>验分析</a:t>
            </a:r>
            <a:r>
              <a:rPr lang="en-US" altLang="zh-CN" b="1" dirty="0" smtClean="0">
                <a:solidFill>
                  <a:srgbClr val="0000FF"/>
                </a:solidFill>
              </a:rPr>
              <a:t>:</a:t>
            </a:r>
            <a:r>
              <a:rPr lang="zh-CN" altLang="en-US" b="1" dirty="0" smtClean="0">
                <a:solidFill>
                  <a:srgbClr val="0000FF"/>
                </a:solidFill>
              </a:rPr>
              <a:t>单一测试尺度</a:t>
            </a:r>
            <a:endParaRPr lang="en-US" altLang="zh-CN" b="1" dirty="0">
              <a:solidFill>
                <a:srgbClr val="0000FF"/>
              </a:solidFill>
            </a:endParaRPr>
          </a:p>
          <a:p>
            <a:pPr lvl="1"/>
            <a:r>
              <a:rPr lang="en-US" altLang="zh-CN" sz="1800" dirty="0" smtClean="0"/>
              <a:t>local </a:t>
            </a:r>
            <a:r>
              <a:rPr lang="en-US" altLang="zh-CN" sz="1800" dirty="0"/>
              <a:t>response normalization(A-LRN)</a:t>
            </a:r>
            <a:r>
              <a:rPr lang="zh-CN" altLang="en-US" sz="1800" dirty="0"/>
              <a:t>并不能改善</a:t>
            </a:r>
            <a:r>
              <a:rPr lang="en-US" altLang="zh-CN" sz="1800" dirty="0"/>
              <a:t>A</a:t>
            </a:r>
            <a:r>
              <a:rPr lang="zh-CN" altLang="en-US" sz="1800" dirty="0"/>
              <a:t>网络性能</a:t>
            </a:r>
            <a:r>
              <a:rPr lang="zh-CN" altLang="en-US" sz="1800" dirty="0" smtClean="0"/>
              <a:t>。</a:t>
            </a:r>
            <a:endParaRPr lang="en-US" altLang="zh-CN" sz="1800" dirty="0" smtClean="0"/>
          </a:p>
          <a:p>
            <a:pPr lvl="1"/>
            <a:r>
              <a:rPr lang="zh-CN" altLang="en-US" sz="1800" dirty="0" smtClean="0"/>
              <a:t>分</a:t>
            </a:r>
            <a:r>
              <a:rPr lang="zh-CN" altLang="en-US" sz="1800" dirty="0"/>
              <a:t>类误差随着深度增加而降低</a:t>
            </a:r>
            <a:r>
              <a:rPr lang="zh-CN" altLang="en-US" sz="1800" dirty="0" smtClean="0"/>
              <a:t>。</a:t>
            </a:r>
            <a:endParaRPr lang="en-US" altLang="zh-CN" sz="1800" dirty="0" smtClean="0"/>
          </a:p>
          <a:p>
            <a:pPr lvl="1"/>
            <a:r>
              <a:rPr lang="zh-CN" altLang="en-US" sz="1800" dirty="0"/>
              <a:t>在训练时采用图像尺度抖动</a:t>
            </a:r>
            <a:r>
              <a:rPr lang="en-US" altLang="zh-CN" sz="1800" dirty="0"/>
              <a:t>(scale jittering)</a:t>
            </a:r>
            <a:r>
              <a:rPr lang="zh-CN" altLang="en-US" sz="1800" dirty="0"/>
              <a:t>可以改善图像分类效果。</a:t>
            </a:r>
            <a:endParaRPr lang="en-US" altLang="zh-CN" sz="1800" dirty="0"/>
          </a:p>
          <a:p>
            <a:pPr lvl="1"/>
            <a:endParaRPr lang="zh-CN" altLang="en-US" sz="1800" dirty="0"/>
          </a:p>
          <a:p>
            <a:endParaRPr lang="en-US" altLang="zh-CN" b="1" dirty="0" smtClean="0">
              <a:solidFill>
                <a:srgbClr val="0000FF"/>
              </a:solidFill>
            </a:endParaRPr>
          </a:p>
          <a:p>
            <a:pPr lvl="1"/>
            <a:endParaRPr lang="zh-CN" altLang="en-US" b="1" dirty="0"/>
          </a:p>
        </p:txBody>
      </p:sp>
      <p:pic>
        <p:nvPicPr>
          <p:cNvPr id="6" name="Picture 5"/>
          <p:cNvPicPr>
            <a:picLocks noChangeAspect="1"/>
          </p:cNvPicPr>
          <p:nvPr/>
        </p:nvPicPr>
        <p:blipFill>
          <a:blip r:embed="rId3"/>
          <a:stretch>
            <a:fillRect/>
          </a:stretch>
        </p:blipFill>
        <p:spPr>
          <a:xfrm>
            <a:off x="2415700" y="3050210"/>
            <a:ext cx="7562467" cy="3290300"/>
          </a:xfrm>
          <a:prstGeom prst="rect">
            <a:avLst/>
          </a:prstGeom>
        </p:spPr>
      </p:pic>
    </p:spTree>
    <p:extLst>
      <p:ext uri="{BB962C8B-B14F-4D97-AF65-F5344CB8AC3E}">
        <p14:creationId xmlns="" xmlns:p14="http://schemas.microsoft.com/office/powerpoint/2010/main" val="428093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32"/>
            <a:ext cx="10515600" cy="1325563"/>
          </a:xfrm>
        </p:spPr>
        <p:txBody>
          <a:bodyPr/>
          <a:lstStyle/>
          <a:p>
            <a:r>
              <a:rPr lang="en-US" altLang="zh-CN" dirty="0"/>
              <a:t>CNN</a:t>
            </a:r>
            <a:r>
              <a:rPr lang="zh-CN" altLang="en-US" dirty="0"/>
              <a:t>经典模型</a:t>
            </a:r>
            <a:r>
              <a:rPr lang="en-US" altLang="zh-CN" dirty="0"/>
              <a:t>---</a:t>
            </a:r>
            <a:r>
              <a:rPr lang="en-US" altLang="zh-CN" b="1" dirty="0" err="1"/>
              <a:t>VGGNet</a:t>
            </a:r>
            <a:endParaRPr lang="zh-CN" altLang="en-US" b="1" dirty="0"/>
          </a:p>
        </p:txBody>
      </p:sp>
      <p:sp>
        <p:nvSpPr>
          <p:cNvPr id="3" name="Content Placeholder 2"/>
          <p:cNvSpPr>
            <a:spLocks noGrp="1"/>
          </p:cNvSpPr>
          <p:nvPr>
            <p:ph idx="1"/>
          </p:nvPr>
        </p:nvSpPr>
        <p:spPr>
          <a:xfrm>
            <a:off x="838200" y="1554329"/>
            <a:ext cx="10515600" cy="4351338"/>
          </a:xfrm>
        </p:spPr>
        <p:txBody>
          <a:bodyPr/>
          <a:lstStyle/>
          <a:p>
            <a:r>
              <a:rPr lang="zh-CN" altLang="en-US" b="1" dirty="0">
                <a:solidFill>
                  <a:srgbClr val="0000FF"/>
                </a:solidFill>
              </a:rPr>
              <a:t>实验分析</a:t>
            </a:r>
            <a:r>
              <a:rPr lang="en-US" altLang="zh-CN" b="1" dirty="0" smtClean="0">
                <a:solidFill>
                  <a:srgbClr val="0000FF"/>
                </a:solidFill>
              </a:rPr>
              <a:t>:</a:t>
            </a:r>
            <a:r>
              <a:rPr lang="zh-CN" altLang="en-US" b="1" dirty="0" smtClean="0">
                <a:solidFill>
                  <a:srgbClr val="0000FF"/>
                </a:solidFill>
              </a:rPr>
              <a:t>多测</a:t>
            </a:r>
            <a:r>
              <a:rPr lang="zh-CN" altLang="en-US" b="1" dirty="0">
                <a:solidFill>
                  <a:srgbClr val="0000FF"/>
                </a:solidFill>
              </a:rPr>
              <a:t>试尺</a:t>
            </a:r>
            <a:r>
              <a:rPr lang="zh-CN" altLang="en-US" b="1" dirty="0" smtClean="0">
                <a:solidFill>
                  <a:srgbClr val="0000FF"/>
                </a:solidFill>
              </a:rPr>
              <a:t>度</a:t>
            </a:r>
            <a:endParaRPr lang="en-US" altLang="zh-CN" dirty="0" smtClean="0"/>
          </a:p>
          <a:p>
            <a:pPr lvl="1"/>
            <a:r>
              <a:rPr lang="zh-CN" altLang="en-US" dirty="0" smtClean="0"/>
              <a:t>相</a:t>
            </a:r>
            <a:r>
              <a:rPr lang="zh-CN" altLang="en-US" dirty="0"/>
              <a:t>对于单一尺度评估，多尺度评估提高了分类精度。 </a:t>
            </a:r>
            <a:endParaRPr lang="en-US" altLang="zh-CN" dirty="0" smtClean="0"/>
          </a:p>
          <a:p>
            <a:pPr lvl="1"/>
            <a:r>
              <a:rPr lang="zh-CN" altLang="en-US" dirty="0" smtClean="0"/>
              <a:t>在</a:t>
            </a:r>
            <a:r>
              <a:rPr lang="zh-CN" altLang="en-US" dirty="0"/>
              <a:t>训练时采用图像尺度抖动</a:t>
            </a:r>
            <a:r>
              <a:rPr lang="en-US" altLang="zh-CN" dirty="0"/>
              <a:t>(scale jittering)</a:t>
            </a:r>
            <a:r>
              <a:rPr lang="zh-CN" altLang="en-US" dirty="0"/>
              <a:t>可以改善图像分类效果。</a:t>
            </a:r>
            <a:endParaRPr lang="en-US" altLang="zh-CN" dirty="0" smtClean="0"/>
          </a:p>
          <a:p>
            <a:pPr lvl="1"/>
            <a:endParaRPr lang="zh-CN" altLang="en-US" dirty="0"/>
          </a:p>
        </p:txBody>
      </p:sp>
      <p:pic>
        <p:nvPicPr>
          <p:cNvPr id="5" name="Picture 4"/>
          <p:cNvPicPr>
            <a:picLocks noChangeAspect="1"/>
          </p:cNvPicPr>
          <p:nvPr/>
        </p:nvPicPr>
        <p:blipFill>
          <a:blip r:embed="rId2"/>
          <a:stretch>
            <a:fillRect/>
          </a:stretch>
        </p:blipFill>
        <p:spPr>
          <a:xfrm>
            <a:off x="1877537" y="3115738"/>
            <a:ext cx="8803863" cy="3196160"/>
          </a:xfrm>
          <a:prstGeom prst="rect">
            <a:avLst/>
          </a:prstGeom>
        </p:spPr>
      </p:pic>
    </p:spTree>
    <p:extLst>
      <p:ext uri="{BB962C8B-B14F-4D97-AF65-F5344CB8AC3E}">
        <p14:creationId xmlns="" xmlns:p14="http://schemas.microsoft.com/office/powerpoint/2010/main" val="17224439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32"/>
            <a:ext cx="10515600" cy="1325563"/>
          </a:xfrm>
        </p:spPr>
        <p:txBody>
          <a:bodyPr/>
          <a:lstStyle/>
          <a:p>
            <a:r>
              <a:rPr lang="en-US" altLang="zh-CN" dirty="0"/>
              <a:t>CNN</a:t>
            </a:r>
            <a:r>
              <a:rPr lang="zh-CN" altLang="en-US" dirty="0"/>
              <a:t>经典模型</a:t>
            </a:r>
            <a:r>
              <a:rPr lang="en-US" altLang="zh-CN" dirty="0"/>
              <a:t>---</a:t>
            </a:r>
            <a:r>
              <a:rPr lang="en-US" altLang="zh-CN" b="1" dirty="0" err="1"/>
              <a:t>VGGNet</a:t>
            </a:r>
            <a:endParaRPr lang="zh-CN" altLang="en-US" b="1" dirty="0"/>
          </a:p>
        </p:txBody>
      </p:sp>
      <p:sp>
        <p:nvSpPr>
          <p:cNvPr id="3" name="Content Placeholder 2"/>
          <p:cNvSpPr>
            <a:spLocks noGrp="1"/>
          </p:cNvSpPr>
          <p:nvPr>
            <p:ph idx="1"/>
          </p:nvPr>
        </p:nvSpPr>
        <p:spPr>
          <a:xfrm>
            <a:off x="838200" y="1554329"/>
            <a:ext cx="10515600" cy="4351338"/>
          </a:xfrm>
        </p:spPr>
        <p:txBody>
          <a:bodyPr/>
          <a:lstStyle/>
          <a:p>
            <a:r>
              <a:rPr lang="zh-CN" altLang="en-US" b="1" dirty="0">
                <a:solidFill>
                  <a:srgbClr val="0000FF"/>
                </a:solidFill>
              </a:rPr>
              <a:t>实验分析</a:t>
            </a:r>
            <a:r>
              <a:rPr lang="en-US" altLang="zh-CN" b="1" dirty="0" smtClean="0">
                <a:solidFill>
                  <a:srgbClr val="0000FF"/>
                </a:solidFill>
              </a:rPr>
              <a:t>:</a:t>
            </a:r>
            <a:r>
              <a:rPr lang="zh-CN" altLang="en-US" b="1" dirty="0" smtClean="0">
                <a:solidFill>
                  <a:srgbClr val="0000FF"/>
                </a:solidFill>
              </a:rPr>
              <a:t>多裁剪评估</a:t>
            </a:r>
            <a:endParaRPr lang="en-US" altLang="zh-CN" dirty="0" smtClean="0"/>
          </a:p>
          <a:p>
            <a:pPr lvl="1"/>
            <a:r>
              <a:rPr lang="zh-CN" altLang="en-US" dirty="0"/>
              <a:t>多裁剪</a:t>
            </a:r>
            <a:r>
              <a:rPr lang="en-US" altLang="zh-CN" dirty="0"/>
              <a:t>(multi-crop)</a:t>
            </a:r>
            <a:r>
              <a:rPr lang="zh-CN" altLang="en-US" dirty="0"/>
              <a:t>评估比起密集</a:t>
            </a:r>
            <a:r>
              <a:rPr lang="en-US" altLang="zh-CN" dirty="0"/>
              <a:t>(dense)</a:t>
            </a:r>
            <a:r>
              <a:rPr lang="zh-CN" altLang="en-US" dirty="0"/>
              <a:t>评估，效果更好。而且两者具有互补作用，结合两种方式，效果更好。 </a:t>
            </a:r>
            <a:endParaRPr lang="en-US" altLang="zh-CN" dirty="0" smtClean="0"/>
          </a:p>
          <a:p>
            <a:pPr lvl="1"/>
            <a:endParaRPr lang="zh-CN" altLang="en-US" dirty="0"/>
          </a:p>
        </p:txBody>
      </p:sp>
      <p:pic>
        <p:nvPicPr>
          <p:cNvPr id="4" name="Picture 3"/>
          <p:cNvPicPr>
            <a:picLocks noChangeAspect="1"/>
          </p:cNvPicPr>
          <p:nvPr/>
        </p:nvPicPr>
        <p:blipFill>
          <a:blip r:embed="rId2"/>
          <a:stretch>
            <a:fillRect/>
          </a:stretch>
        </p:blipFill>
        <p:spPr>
          <a:xfrm>
            <a:off x="1140016" y="3212249"/>
            <a:ext cx="10213784" cy="2553446"/>
          </a:xfrm>
          <a:prstGeom prst="rect">
            <a:avLst/>
          </a:prstGeom>
        </p:spPr>
      </p:pic>
    </p:spTree>
    <p:extLst>
      <p:ext uri="{BB962C8B-B14F-4D97-AF65-F5344CB8AC3E}">
        <p14:creationId xmlns="" xmlns:p14="http://schemas.microsoft.com/office/powerpoint/2010/main" val="16832299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20"/>
            <a:ext cx="10515600" cy="1325563"/>
          </a:xfrm>
        </p:spPr>
        <p:txBody>
          <a:bodyPr/>
          <a:lstStyle/>
          <a:p>
            <a:r>
              <a:rPr lang="en-US" altLang="zh-CN" dirty="0"/>
              <a:t>CNN</a:t>
            </a:r>
            <a:r>
              <a:rPr lang="zh-CN" altLang="en-US" dirty="0"/>
              <a:t>经典模型</a:t>
            </a:r>
            <a:r>
              <a:rPr lang="en-US" altLang="zh-CN" dirty="0"/>
              <a:t>---</a:t>
            </a:r>
            <a:r>
              <a:rPr lang="en-US" altLang="zh-CN" b="1" dirty="0" err="1"/>
              <a:t>VGGNet</a:t>
            </a:r>
            <a:endParaRPr lang="zh-CN" altLang="en-US" b="1" dirty="0"/>
          </a:p>
        </p:txBody>
      </p:sp>
      <p:sp>
        <p:nvSpPr>
          <p:cNvPr id="3" name="Content Placeholder 2"/>
          <p:cNvSpPr>
            <a:spLocks noGrp="1"/>
          </p:cNvSpPr>
          <p:nvPr>
            <p:ph idx="1"/>
          </p:nvPr>
        </p:nvSpPr>
        <p:spPr>
          <a:xfrm>
            <a:off x="838200" y="1554316"/>
            <a:ext cx="10515600" cy="4351338"/>
          </a:xfrm>
        </p:spPr>
        <p:txBody>
          <a:bodyPr/>
          <a:lstStyle/>
          <a:p>
            <a:r>
              <a:rPr lang="zh-CN" altLang="en-US" b="1" dirty="0">
                <a:solidFill>
                  <a:srgbClr val="0000FF"/>
                </a:solidFill>
              </a:rPr>
              <a:t>实验分析</a:t>
            </a:r>
            <a:r>
              <a:rPr lang="en-US" altLang="zh-CN" b="1" dirty="0" smtClean="0">
                <a:solidFill>
                  <a:srgbClr val="0000FF"/>
                </a:solidFill>
              </a:rPr>
              <a:t>:</a:t>
            </a:r>
            <a:r>
              <a:rPr lang="zh-CN" altLang="en-US" b="1" dirty="0" smtClean="0">
                <a:solidFill>
                  <a:srgbClr val="0000FF"/>
                </a:solidFill>
              </a:rPr>
              <a:t>多网络融合</a:t>
            </a:r>
            <a:endParaRPr lang="en-US" altLang="zh-CN" dirty="0" smtClean="0"/>
          </a:p>
          <a:p>
            <a:pPr lvl="1"/>
            <a:r>
              <a:rPr lang="zh-CN" altLang="en-US" dirty="0"/>
              <a:t>如果结合多个卷积网络的</a:t>
            </a:r>
            <a:r>
              <a:rPr lang="en-US" altLang="zh-CN" dirty="0" err="1"/>
              <a:t>sofamax</a:t>
            </a:r>
            <a:r>
              <a:rPr lang="zh-CN" altLang="en-US" dirty="0"/>
              <a:t>输出，分类效果会更好。 </a:t>
            </a:r>
            <a:br>
              <a:rPr lang="zh-CN" altLang="en-US" dirty="0"/>
            </a:br>
            <a:endParaRPr lang="zh-CN" altLang="en-US" dirty="0"/>
          </a:p>
        </p:txBody>
      </p:sp>
      <p:pic>
        <p:nvPicPr>
          <p:cNvPr id="5" name="Picture 4"/>
          <p:cNvPicPr>
            <a:picLocks noChangeAspect="1"/>
          </p:cNvPicPr>
          <p:nvPr/>
        </p:nvPicPr>
        <p:blipFill>
          <a:blip r:embed="rId3"/>
          <a:stretch>
            <a:fillRect/>
          </a:stretch>
        </p:blipFill>
        <p:spPr>
          <a:xfrm>
            <a:off x="1046489" y="2829384"/>
            <a:ext cx="10322783" cy="2888370"/>
          </a:xfrm>
          <a:prstGeom prst="rect">
            <a:avLst/>
          </a:prstGeom>
        </p:spPr>
      </p:pic>
    </p:spTree>
    <p:extLst>
      <p:ext uri="{BB962C8B-B14F-4D97-AF65-F5344CB8AC3E}">
        <p14:creationId xmlns="" xmlns:p14="http://schemas.microsoft.com/office/powerpoint/2010/main" val="36779709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4"/>
            <a:ext cx="10515600" cy="1325563"/>
          </a:xfrm>
        </p:spPr>
        <p:txBody>
          <a:bodyPr/>
          <a:lstStyle/>
          <a:p>
            <a:r>
              <a:rPr lang="zh-CN" altLang="en-US" dirty="0" smtClean="0"/>
              <a:t>经典卷积神经网络</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rotWithShape="1">
          <a:blip r:embed="rId2"/>
          <a:srcRect l="8571"/>
          <a:stretch/>
        </p:blipFill>
        <p:spPr>
          <a:xfrm>
            <a:off x="1858736" y="1003100"/>
            <a:ext cx="8247291" cy="5320095"/>
          </a:xfrm>
          <a:prstGeom prst="rect">
            <a:avLst/>
          </a:prstGeom>
        </p:spPr>
      </p:pic>
      <p:sp>
        <p:nvSpPr>
          <p:cNvPr id="5" name="Rectangle 4"/>
          <p:cNvSpPr/>
          <p:nvPr/>
        </p:nvSpPr>
        <p:spPr>
          <a:xfrm>
            <a:off x="8927475" y="6488645"/>
            <a:ext cx="2916183" cy="369332"/>
          </a:xfrm>
          <a:prstGeom prst="rect">
            <a:avLst/>
          </a:prstGeom>
        </p:spPr>
        <p:txBody>
          <a:bodyPr wrap="none">
            <a:spAutoFit/>
          </a:bodyPr>
          <a:lstStyle/>
          <a:p>
            <a:r>
              <a:rPr lang="en-US" altLang="zh-CN" dirty="0" smtClean="0"/>
              <a:t>Slide from </a:t>
            </a:r>
            <a:r>
              <a:rPr lang="zh-CN" altLang="en-US" dirty="0" smtClean="0"/>
              <a:t>Bolei Zhou</a:t>
            </a:r>
            <a:r>
              <a:rPr lang="en-US" altLang="zh-CN" dirty="0" smtClean="0"/>
              <a:t>, MIT</a:t>
            </a:r>
            <a:endParaRPr lang="zh-CN" altLang="en-US" dirty="0"/>
          </a:p>
        </p:txBody>
      </p:sp>
      <p:sp>
        <p:nvSpPr>
          <p:cNvPr id="6" name="Rectangle 5"/>
          <p:cNvSpPr/>
          <p:nvPr/>
        </p:nvSpPr>
        <p:spPr>
          <a:xfrm>
            <a:off x="5982381" y="1811115"/>
            <a:ext cx="2228851" cy="44793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9269587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b="24085"/>
          <a:stretch/>
        </p:blipFill>
        <p:spPr>
          <a:xfrm>
            <a:off x="2200702" y="1401866"/>
            <a:ext cx="6997789" cy="2175343"/>
          </a:xfrm>
          <a:prstGeom prst="rect">
            <a:avLst/>
          </a:prstGeom>
        </p:spPr>
      </p:pic>
      <p:sp>
        <p:nvSpPr>
          <p:cNvPr id="5" name="Rectangle 4"/>
          <p:cNvSpPr/>
          <p:nvPr/>
        </p:nvSpPr>
        <p:spPr>
          <a:xfrm>
            <a:off x="8435586" y="3485174"/>
            <a:ext cx="3262432" cy="369332"/>
          </a:xfrm>
          <a:prstGeom prst="rect">
            <a:avLst/>
          </a:prstGeom>
        </p:spPr>
        <p:txBody>
          <a:bodyPr wrap="none">
            <a:spAutoFit/>
          </a:bodyPr>
          <a:lstStyle/>
          <a:p>
            <a:pPr algn="r"/>
            <a:r>
              <a:rPr lang="en-US" altLang="zh-CN" dirty="0" smtClean="0"/>
              <a:t>CVPR 2015,</a:t>
            </a:r>
            <a:r>
              <a:rPr lang="zh-CN" altLang="en-US" dirty="0" smtClean="0"/>
              <a:t>被引用次数</a:t>
            </a:r>
            <a:r>
              <a:rPr lang="en-US" altLang="zh-CN" dirty="0" smtClean="0"/>
              <a:t>10333</a:t>
            </a:r>
            <a:endParaRPr lang="zh-CN" altLang="en-US" dirty="0"/>
          </a:p>
        </p:txBody>
      </p:sp>
      <p:pic>
        <p:nvPicPr>
          <p:cNvPr id="10" name="Picture 9"/>
          <p:cNvPicPr>
            <a:picLocks noChangeAspect="1"/>
          </p:cNvPicPr>
          <p:nvPr/>
        </p:nvPicPr>
        <p:blipFill>
          <a:blip r:embed="rId4"/>
          <a:stretch>
            <a:fillRect/>
          </a:stretch>
        </p:blipFill>
        <p:spPr>
          <a:xfrm>
            <a:off x="769861" y="3980448"/>
            <a:ext cx="10172700" cy="2314575"/>
          </a:xfrm>
          <a:prstGeom prst="rect">
            <a:avLst/>
          </a:prstGeom>
        </p:spPr>
      </p:pic>
      <p:sp>
        <p:nvSpPr>
          <p:cNvPr id="3" name="TextBox 2"/>
          <p:cNvSpPr txBox="1"/>
          <p:nvPr/>
        </p:nvSpPr>
        <p:spPr>
          <a:xfrm>
            <a:off x="8566487" y="5959597"/>
            <a:ext cx="3279151" cy="369332"/>
          </a:xfrm>
          <a:prstGeom prst="rect">
            <a:avLst/>
          </a:prstGeom>
          <a:noFill/>
        </p:spPr>
        <p:txBody>
          <a:bodyPr wrap="square" rtlCol="0">
            <a:spAutoFit/>
          </a:bodyPr>
          <a:lstStyle/>
          <a:p>
            <a:r>
              <a:rPr lang="zh-CN" altLang="en-US" b="1" dirty="0" smtClean="0">
                <a:solidFill>
                  <a:srgbClr val="C00000"/>
                </a:solidFill>
              </a:rPr>
              <a:t>新的结构设计、网络参数少</a:t>
            </a:r>
            <a:endParaRPr lang="zh-CN" altLang="en-US" b="1" dirty="0">
              <a:solidFill>
                <a:srgbClr val="C00000"/>
              </a:solidFill>
            </a:endParaRPr>
          </a:p>
        </p:txBody>
      </p:sp>
      <p:sp>
        <p:nvSpPr>
          <p:cNvPr id="8" name="Title 1"/>
          <p:cNvSpPr>
            <a:spLocks noGrp="1"/>
          </p:cNvSpPr>
          <p:nvPr>
            <p:ph type="title"/>
          </p:nvPr>
        </p:nvSpPr>
        <p:spPr>
          <a:xfrm>
            <a:off x="790575" y="1"/>
            <a:ext cx="10515600" cy="1325563"/>
          </a:xfrm>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Tree>
    <p:extLst>
      <p:ext uri="{BB962C8B-B14F-4D97-AF65-F5344CB8AC3E}">
        <p14:creationId xmlns="" xmlns:p14="http://schemas.microsoft.com/office/powerpoint/2010/main" val="3297255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7736"/>
            <a:ext cx="10515600" cy="4569228"/>
          </a:xfrm>
        </p:spPr>
        <p:txBody>
          <a:bodyPr>
            <a:normAutofit fontScale="77500" lnSpcReduction="20000"/>
          </a:bodyPr>
          <a:lstStyle/>
          <a:p>
            <a:pPr>
              <a:lnSpc>
                <a:spcPct val="100000"/>
              </a:lnSpc>
            </a:pPr>
            <a:r>
              <a:rPr lang="zh-CN" altLang="en-US" dirty="0" smtClean="0"/>
              <a:t>其他方法：提升网络的宽度（神经元个数）和深度（网络层数）</a:t>
            </a:r>
            <a:endParaRPr lang="en-US" altLang="zh-CN" dirty="0" smtClean="0"/>
          </a:p>
          <a:p>
            <a:pPr lvl="1">
              <a:lnSpc>
                <a:spcPct val="100000"/>
              </a:lnSpc>
            </a:pPr>
            <a:r>
              <a:rPr lang="zh-CN" altLang="en-US" dirty="0"/>
              <a:t>参数太多，如果训练数据集有限，很容易产生过拟合</a:t>
            </a:r>
            <a:r>
              <a:rPr lang="zh-CN" altLang="en-US" dirty="0" smtClean="0"/>
              <a:t>；</a:t>
            </a:r>
            <a:endParaRPr lang="en-US" altLang="zh-CN" dirty="0" smtClean="0"/>
          </a:p>
          <a:p>
            <a:pPr lvl="1">
              <a:lnSpc>
                <a:spcPct val="100000"/>
              </a:lnSpc>
            </a:pPr>
            <a:r>
              <a:rPr lang="zh-CN" altLang="en-US" dirty="0" smtClean="0"/>
              <a:t>网</a:t>
            </a:r>
            <a:r>
              <a:rPr lang="zh-CN" altLang="en-US" dirty="0"/>
              <a:t>络越大、参数越多，计算复杂度越大，难以应用</a:t>
            </a:r>
            <a:r>
              <a:rPr lang="zh-CN" altLang="en-US" dirty="0" smtClean="0"/>
              <a:t>；</a:t>
            </a:r>
            <a:endParaRPr lang="en-US" altLang="zh-CN" dirty="0" smtClean="0"/>
          </a:p>
          <a:p>
            <a:pPr lvl="1">
              <a:lnSpc>
                <a:spcPct val="100000"/>
              </a:lnSpc>
            </a:pPr>
            <a:r>
              <a:rPr lang="zh-CN" altLang="en-US" dirty="0" smtClean="0"/>
              <a:t>网</a:t>
            </a:r>
            <a:r>
              <a:rPr lang="zh-CN" altLang="en-US" dirty="0"/>
              <a:t>络越深，容易出现梯度弥散问题（梯度越往后穿越容易消失），难以优化模型</a:t>
            </a:r>
            <a:r>
              <a:rPr lang="zh-CN" altLang="en-US" dirty="0" smtClean="0"/>
              <a:t>。</a:t>
            </a:r>
            <a:endParaRPr lang="en-US" altLang="zh-CN" dirty="0" smtClean="0"/>
          </a:p>
          <a:p>
            <a:pPr lvl="1">
              <a:lnSpc>
                <a:spcPct val="100000"/>
              </a:lnSpc>
            </a:pPr>
            <a:endParaRPr lang="en-US" altLang="zh-CN" dirty="0" smtClean="0"/>
          </a:p>
          <a:p>
            <a:pPr>
              <a:lnSpc>
                <a:spcPct val="100000"/>
              </a:lnSpc>
            </a:pPr>
            <a:r>
              <a:rPr lang="zh-CN" altLang="en-US" dirty="0" smtClean="0"/>
              <a:t>全</a:t>
            </a:r>
            <a:r>
              <a:rPr lang="zh-CN" altLang="en-US" dirty="0"/>
              <a:t>连</a:t>
            </a:r>
            <a:r>
              <a:rPr lang="zh-CN" altLang="en-US" dirty="0" smtClean="0"/>
              <a:t>接</a:t>
            </a:r>
            <a:r>
              <a:rPr lang="en-US" altLang="zh-CN" dirty="0" smtClean="0"/>
              <a:t>--》</a:t>
            </a:r>
            <a:r>
              <a:rPr lang="zh-CN" altLang="en-US" dirty="0" smtClean="0"/>
              <a:t>稀疏连接</a:t>
            </a:r>
            <a:endParaRPr lang="en-US" altLang="zh-CN" dirty="0" smtClean="0"/>
          </a:p>
          <a:p>
            <a:pPr lvl="1">
              <a:lnSpc>
                <a:spcPct val="120000"/>
              </a:lnSpc>
            </a:pPr>
            <a:r>
              <a:rPr lang="zh-CN" altLang="en-US" dirty="0"/>
              <a:t>实际计算量并不会有质的提升，因为大部分硬件是针对密集矩阵计算优化的，稀疏矩阵虽然数据量少，但是计算所消耗的时间却很难减少</a:t>
            </a:r>
            <a:r>
              <a:rPr lang="zh-CN" altLang="en-US" dirty="0" smtClean="0"/>
              <a:t>。</a:t>
            </a:r>
            <a:endParaRPr lang="en-US" altLang="zh-CN" dirty="0" smtClean="0"/>
          </a:p>
          <a:p>
            <a:pPr marL="0" indent="0">
              <a:lnSpc>
                <a:spcPct val="100000"/>
              </a:lnSpc>
              <a:buNone/>
            </a:pPr>
            <a:endParaRPr lang="en-US" altLang="zh-CN" dirty="0"/>
          </a:p>
          <a:p>
            <a:pPr>
              <a:lnSpc>
                <a:spcPct val="100000"/>
              </a:lnSpc>
            </a:pPr>
            <a:endParaRPr lang="en-US" altLang="zh-CN" dirty="0" smtClean="0"/>
          </a:p>
          <a:p>
            <a:pPr>
              <a:lnSpc>
                <a:spcPct val="100000"/>
              </a:lnSpc>
            </a:pPr>
            <a:endParaRPr lang="en-US" altLang="zh-CN" dirty="0"/>
          </a:p>
          <a:p>
            <a:pPr>
              <a:lnSpc>
                <a:spcPct val="100000"/>
              </a:lnSpc>
            </a:pPr>
            <a:r>
              <a:rPr lang="zh-CN" altLang="en-US" dirty="0" smtClean="0"/>
              <a:t>结构上的改进</a:t>
            </a:r>
            <a:endParaRPr lang="en-US" altLang="zh-CN" dirty="0" smtClean="0"/>
          </a:p>
          <a:p>
            <a:pPr lvl="1">
              <a:lnSpc>
                <a:spcPct val="100000"/>
              </a:lnSpc>
            </a:pPr>
            <a:r>
              <a:rPr lang="zh-CN" altLang="en-US" dirty="0"/>
              <a:t>通</a:t>
            </a:r>
            <a:r>
              <a:rPr lang="zh-CN" altLang="en-US" dirty="0" smtClean="0"/>
              <a:t>过构建密集的块结构来近似最优的稀疏结构，从而提高性能而不增加计算量</a:t>
            </a:r>
            <a:endParaRPr lang="en-US" altLang="zh-CN" dirty="0" smtClean="0"/>
          </a:p>
          <a:p>
            <a:pPr>
              <a:lnSpc>
                <a:spcPct val="100000"/>
              </a:lnSpc>
            </a:pPr>
            <a:endParaRPr lang="zh-CN" altLang="en-US" dirty="0"/>
          </a:p>
        </p:txBody>
      </p:sp>
      <p:grpSp>
        <p:nvGrpSpPr>
          <p:cNvPr id="8" name="Group 7"/>
          <p:cNvGrpSpPr/>
          <p:nvPr/>
        </p:nvGrpSpPr>
        <p:grpSpPr>
          <a:xfrm>
            <a:off x="2780625" y="4312419"/>
            <a:ext cx="5876925" cy="866774"/>
            <a:chOff x="2276475" y="3810001"/>
            <a:chExt cx="5876925" cy="866774"/>
          </a:xfrm>
        </p:grpSpPr>
        <p:sp>
          <p:nvSpPr>
            <p:cNvPr id="5" name="Rounded Rectangle 4"/>
            <p:cNvSpPr/>
            <p:nvPr/>
          </p:nvSpPr>
          <p:spPr>
            <a:xfrm>
              <a:off x="2276475" y="3829050"/>
              <a:ext cx="2581275" cy="847725"/>
            </a:xfrm>
            <a:prstGeom prst="roundRect">
              <a:avLst/>
            </a:prstGeom>
            <a:solidFill>
              <a:srgbClr val="00B050"/>
            </a:solidFill>
            <a:ln>
              <a:solidFill>
                <a:srgbClr val="196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网络结构的稀疏性</a:t>
              </a:r>
            </a:p>
          </p:txBody>
        </p:sp>
        <p:sp>
          <p:nvSpPr>
            <p:cNvPr id="6" name="Rounded Rectangle 5"/>
            <p:cNvSpPr/>
            <p:nvPr/>
          </p:nvSpPr>
          <p:spPr>
            <a:xfrm>
              <a:off x="5572125" y="3810001"/>
              <a:ext cx="2581275" cy="847725"/>
            </a:xfrm>
            <a:prstGeom prst="roundRect">
              <a:avLst/>
            </a:prstGeom>
            <a:solidFill>
              <a:srgbClr val="00B050"/>
            </a:solidFill>
            <a:ln>
              <a:solidFill>
                <a:srgbClr val="196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密集矩阵的高计算性能</a:t>
              </a:r>
            </a:p>
          </p:txBody>
        </p:sp>
        <p:sp>
          <p:nvSpPr>
            <p:cNvPr id="7" name="Cross 6"/>
            <p:cNvSpPr/>
            <p:nvPr/>
          </p:nvSpPr>
          <p:spPr>
            <a:xfrm>
              <a:off x="4991100" y="4033837"/>
              <a:ext cx="447675" cy="438150"/>
            </a:xfrm>
            <a:prstGeom prst="plus">
              <a:avLst>
                <a:gd name="adj" fmla="val 40218"/>
              </a:avLst>
            </a:prstGeom>
            <a:solidFill>
              <a:srgbClr val="00B050"/>
            </a:solidFill>
            <a:ln>
              <a:solidFill>
                <a:srgbClr val="196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itle 1"/>
          <p:cNvSpPr>
            <a:spLocks noGrp="1"/>
          </p:cNvSpPr>
          <p:nvPr>
            <p:ph type="title"/>
          </p:nvPr>
        </p:nvSpPr>
        <p:spPr>
          <a:xfrm>
            <a:off x="790575" y="1"/>
            <a:ext cx="10515600" cy="1325563"/>
          </a:xfrm>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Tree>
    <p:extLst>
      <p:ext uri="{BB962C8B-B14F-4D97-AF65-F5344CB8AC3E}">
        <p14:creationId xmlns="" xmlns:p14="http://schemas.microsoft.com/office/powerpoint/2010/main" val="80659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75" y="1"/>
            <a:ext cx="10515600" cy="1325563"/>
          </a:xfrm>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
        <p:nvSpPr>
          <p:cNvPr id="3" name="Content Placeholder 2"/>
          <p:cNvSpPr>
            <a:spLocks noGrp="1"/>
          </p:cNvSpPr>
          <p:nvPr>
            <p:ph idx="1"/>
          </p:nvPr>
        </p:nvSpPr>
        <p:spPr>
          <a:xfrm>
            <a:off x="609600" y="1406245"/>
            <a:ext cx="5334000" cy="5309935"/>
          </a:xfrm>
        </p:spPr>
        <p:txBody>
          <a:bodyPr>
            <a:normAutofit/>
          </a:bodyPr>
          <a:lstStyle/>
          <a:p>
            <a:r>
              <a:rPr lang="zh-CN" altLang="en-US" dirty="0"/>
              <a:t>提</a:t>
            </a:r>
            <a:r>
              <a:rPr lang="zh-CN" altLang="en-US" dirty="0" smtClean="0"/>
              <a:t>出</a:t>
            </a:r>
            <a:r>
              <a:rPr lang="en-US" altLang="zh-CN" dirty="0" smtClean="0"/>
              <a:t>Inception</a:t>
            </a:r>
            <a:r>
              <a:rPr lang="zh-CN" altLang="en-US" dirty="0" smtClean="0"/>
              <a:t>网络结构：基础神经元结构</a:t>
            </a:r>
            <a:endParaRPr lang="en-US" altLang="zh-CN" dirty="0" smtClean="0"/>
          </a:p>
          <a:p>
            <a:pPr lvl="1"/>
            <a:r>
              <a:rPr lang="zh-CN" altLang="en-US" dirty="0"/>
              <a:t>增加了网络的宽</a:t>
            </a:r>
            <a:r>
              <a:rPr lang="zh-CN" altLang="en-US" dirty="0" smtClean="0"/>
              <a:t>度和对</a:t>
            </a:r>
            <a:r>
              <a:rPr lang="zh-CN" altLang="en-US" dirty="0"/>
              <a:t>尺度的适应</a:t>
            </a:r>
            <a:r>
              <a:rPr lang="zh-CN" altLang="en-US" dirty="0" smtClean="0"/>
              <a:t>性</a:t>
            </a:r>
            <a:endParaRPr lang="en-US" altLang="zh-CN" dirty="0" smtClean="0"/>
          </a:p>
          <a:p>
            <a:pPr lvl="1"/>
            <a:r>
              <a:rPr lang="zh-CN" altLang="en-US" dirty="0" smtClean="0"/>
              <a:t>不同大小的卷积核：不同尺度特征</a:t>
            </a:r>
            <a:endParaRPr lang="en-US" altLang="zh-CN" dirty="0" smtClean="0"/>
          </a:p>
          <a:p>
            <a:pPr lvl="1"/>
            <a:r>
              <a:rPr lang="en-US" altLang="zh-CN" dirty="0" smtClean="0"/>
              <a:t>1</a:t>
            </a:r>
            <a:r>
              <a:rPr lang="zh-CN" altLang="en-US" dirty="0" smtClean="0"/>
              <a:t>、</a:t>
            </a:r>
            <a:r>
              <a:rPr lang="en-US" altLang="zh-CN" dirty="0" smtClean="0"/>
              <a:t>3</a:t>
            </a:r>
            <a:r>
              <a:rPr lang="zh-CN" altLang="en-US" dirty="0" smtClean="0"/>
              <a:t>、</a:t>
            </a:r>
            <a:r>
              <a:rPr lang="en-US" altLang="zh-CN" dirty="0" smtClean="0"/>
              <a:t>5</a:t>
            </a:r>
            <a:r>
              <a:rPr lang="zh-CN" altLang="en-US" dirty="0" smtClean="0"/>
              <a:t>的卷积核尺寸方便对齐</a:t>
            </a:r>
            <a:endParaRPr lang="en-US" altLang="zh-CN" dirty="0" smtClean="0"/>
          </a:p>
          <a:p>
            <a:pPr lvl="1"/>
            <a:r>
              <a:rPr lang="zh-CN" altLang="en-US" dirty="0" smtClean="0"/>
              <a:t>池化操作：降低过拟合。</a:t>
            </a:r>
            <a:endParaRPr lang="en-US" altLang="zh-CN" dirty="0" smtClean="0"/>
          </a:p>
          <a:p>
            <a:pPr lvl="1"/>
            <a:r>
              <a:rPr lang="zh-CN" altLang="en-US" dirty="0"/>
              <a:t>随</a:t>
            </a:r>
            <a:r>
              <a:rPr lang="zh-CN" altLang="en-US" dirty="0" smtClean="0"/>
              <a:t>着网络深度增加，大卷积核比例要增加</a:t>
            </a:r>
            <a:endParaRPr lang="en-US" altLang="zh-CN" dirty="0" smtClean="0"/>
          </a:p>
          <a:p>
            <a:pPr lvl="1"/>
            <a:endParaRPr lang="en-US" altLang="zh-CN" dirty="0" smtClean="0"/>
          </a:p>
          <a:p>
            <a:endParaRPr lang="zh-CN" altLang="en-US" dirty="0"/>
          </a:p>
        </p:txBody>
      </p:sp>
      <p:pic>
        <p:nvPicPr>
          <p:cNvPr id="14338" name="Picture 2" descr="https://static.oschina.net/uploads/space/2018/0317/141510_fIW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41173" y="1690690"/>
            <a:ext cx="5141227" cy="246446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9425459" y="1617258"/>
            <a:ext cx="1848792" cy="400110"/>
          </a:xfrm>
          <a:prstGeom prst="rect">
            <a:avLst/>
          </a:prstGeom>
          <a:noFill/>
        </p:spPr>
        <p:txBody>
          <a:bodyPr wrap="square" rtlCol="0">
            <a:spAutoFit/>
          </a:bodyPr>
          <a:lstStyle/>
          <a:p>
            <a:r>
              <a:rPr lang="en-US" altLang="zh-CN" sz="2000" dirty="0" smtClean="0">
                <a:solidFill>
                  <a:srgbClr val="0070C0"/>
                </a:solidFill>
              </a:rPr>
              <a:t>Inception V0</a:t>
            </a:r>
            <a:endParaRPr lang="zh-CN" altLang="en-US" sz="2000" dirty="0">
              <a:solidFill>
                <a:srgbClr val="0070C0"/>
              </a:solidFill>
            </a:endParaRPr>
          </a:p>
        </p:txBody>
      </p:sp>
    </p:spTree>
    <p:extLst>
      <p:ext uri="{BB962C8B-B14F-4D97-AF65-F5344CB8AC3E}">
        <p14:creationId xmlns="" xmlns:p14="http://schemas.microsoft.com/office/powerpoint/2010/main" val="2309584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75" y="1"/>
            <a:ext cx="10515600" cy="1325563"/>
          </a:xfrm>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
        <p:nvSpPr>
          <p:cNvPr id="3" name="Content Placeholder 2"/>
          <p:cNvSpPr>
            <a:spLocks noGrp="1"/>
          </p:cNvSpPr>
          <p:nvPr>
            <p:ph idx="1"/>
          </p:nvPr>
        </p:nvSpPr>
        <p:spPr>
          <a:xfrm>
            <a:off x="609602" y="1406245"/>
            <a:ext cx="5438775" cy="5309935"/>
          </a:xfrm>
        </p:spPr>
        <p:txBody>
          <a:bodyPr/>
          <a:lstStyle/>
          <a:p>
            <a:r>
              <a:rPr lang="zh-CN" altLang="en-US" dirty="0"/>
              <a:t>提</a:t>
            </a:r>
            <a:r>
              <a:rPr lang="zh-CN" altLang="en-US" dirty="0" smtClean="0"/>
              <a:t>出</a:t>
            </a:r>
            <a:r>
              <a:rPr lang="en-US" altLang="zh-CN" dirty="0" smtClean="0"/>
              <a:t>Inception</a:t>
            </a:r>
            <a:r>
              <a:rPr lang="zh-CN" altLang="en-US" dirty="0" smtClean="0"/>
              <a:t>网络结构：基础神经元结构</a:t>
            </a:r>
            <a:endParaRPr lang="en-US" altLang="zh-CN" dirty="0" smtClean="0"/>
          </a:p>
          <a:p>
            <a:pPr lvl="1"/>
            <a:r>
              <a:rPr lang="zh-CN" altLang="en-US" dirty="0"/>
              <a:t>增加了网络的宽</a:t>
            </a:r>
            <a:r>
              <a:rPr lang="zh-CN" altLang="en-US" dirty="0" smtClean="0"/>
              <a:t>度和对</a:t>
            </a:r>
            <a:r>
              <a:rPr lang="zh-CN" altLang="en-US" dirty="0"/>
              <a:t>尺度的适应</a:t>
            </a:r>
            <a:r>
              <a:rPr lang="zh-CN" altLang="en-US" dirty="0" smtClean="0"/>
              <a:t>性</a:t>
            </a:r>
            <a:endParaRPr lang="en-US" altLang="zh-CN" dirty="0" smtClean="0"/>
          </a:p>
          <a:p>
            <a:pPr lvl="1"/>
            <a:r>
              <a:rPr lang="zh-CN" altLang="en-US" dirty="0" smtClean="0"/>
              <a:t>不同大小的卷积核：不同尺度特征</a:t>
            </a:r>
            <a:endParaRPr lang="en-US" altLang="zh-CN" dirty="0" smtClean="0"/>
          </a:p>
          <a:p>
            <a:pPr lvl="1"/>
            <a:r>
              <a:rPr lang="en-US" altLang="zh-CN" dirty="0" smtClean="0"/>
              <a:t>1</a:t>
            </a:r>
            <a:r>
              <a:rPr lang="zh-CN" altLang="en-US" dirty="0" smtClean="0"/>
              <a:t>、</a:t>
            </a:r>
            <a:r>
              <a:rPr lang="en-US" altLang="zh-CN" dirty="0" smtClean="0"/>
              <a:t>3</a:t>
            </a:r>
            <a:r>
              <a:rPr lang="zh-CN" altLang="en-US" dirty="0" smtClean="0"/>
              <a:t>、</a:t>
            </a:r>
            <a:r>
              <a:rPr lang="en-US" altLang="zh-CN" dirty="0" smtClean="0"/>
              <a:t>5</a:t>
            </a:r>
            <a:r>
              <a:rPr lang="zh-CN" altLang="en-US" dirty="0" smtClean="0"/>
              <a:t>的卷积核尺寸方便对齐</a:t>
            </a:r>
            <a:endParaRPr lang="en-US" altLang="zh-CN" dirty="0" smtClean="0"/>
          </a:p>
          <a:p>
            <a:pPr lvl="1"/>
            <a:r>
              <a:rPr lang="zh-CN" altLang="en-US" dirty="0" smtClean="0"/>
              <a:t>池化操作：降低过拟合。</a:t>
            </a:r>
            <a:endParaRPr lang="en-US" altLang="zh-CN" dirty="0" smtClean="0"/>
          </a:p>
          <a:p>
            <a:pPr lvl="1"/>
            <a:r>
              <a:rPr lang="zh-CN" altLang="en-US" dirty="0"/>
              <a:t>随</a:t>
            </a:r>
            <a:r>
              <a:rPr lang="zh-CN" altLang="en-US" dirty="0" smtClean="0"/>
              <a:t>着网络深度增加，大卷积核比例要增加</a:t>
            </a:r>
            <a:endParaRPr lang="en-US" altLang="zh-CN" dirty="0" smtClean="0"/>
          </a:p>
          <a:p>
            <a:pPr lvl="1"/>
            <a:endParaRPr lang="en-US" altLang="zh-CN" dirty="0" smtClean="0"/>
          </a:p>
          <a:p>
            <a:endParaRPr lang="zh-CN" altLang="en-US" dirty="0"/>
          </a:p>
        </p:txBody>
      </p:sp>
      <p:pic>
        <p:nvPicPr>
          <p:cNvPr id="14338" name="Picture 2" descr="https://static.oschina.net/uploads/space/2018/0317/141510_fIW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41173" y="1690690"/>
            <a:ext cx="5141227" cy="246446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9425459" y="1617258"/>
            <a:ext cx="1848792" cy="400110"/>
          </a:xfrm>
          <a:prstGeom prst="rect">
            <a:avLst/>
          </a:prstGeom>
          <a:noFill/>
        </p:spPr>
        <p:txBody>
          <a:bodyPr wrap="square" rtlCol="0">
            <a:spAutoFit/>
          </a:bodyPr>
          <a:lstStyle/>
          <a:p>
            <a:r>
              <a:rPr lang="en-US" altLang="zh-CN" sz="2000" dirty="0" smtClean="0">
                <a:solidFill>
                  <a:srgbClr val="0070C0"/>
                </a:solidFill>
              </a:rPr>
              <a:t>Inception V0</a:t>
            </a:r>
            <a:endParaRPr lang="zh-CN" altLang="en-US" sz="2000" dirty="0">
              <a:solidFill>
                <a:srgbClr val="0070C0"/>
              </a:solidFill>
            </a:endParaRPr>
          </a:p>
        </p:txBody>
      </p:sp>
      <p:sp>
        <p:nvSpPr>
          <p:cNvPr id="5" name="Rectangle 4"/>
          <p:cNvSpPr/>
          <p:nvPr/>
        </p:nvSpPr>
        <p:spPr>
          <a:xfrm>
            <a:off x="6357363" y="4520283"/>
            <a:ext cx="4241867" cy="400110"/>
          </a:xfrm>
          <a:prstGeom prst="rect">
            <a:avLst/>
          </a:prstGeom>
        </p:spPr>
        <p:txBody>
          <a:bodyPr wrap="none">
            <a:spAutoFit/>
          </a:bodyPr>
          <a:lstStyle/>
          <a:p>
            <a:pPr lvl="1"/>
            <a:r>
              <a:rPr lang="zh-CN" altLang="en-US" sz="2000" b="1" dirty="0">
                <a:solidFill>
                  <a:srgbClr val="FF0000"/>
                </a:solidFill>
              </a:rPr>
              <a:t>问题： </a:t>
            </a:r>
            <a:r>
              <a:rPr lang="en-US" altLang="zh-CN" sz="2000" b="1" dirty="0">
                <a:solidFill>
                  <a:srgbClr val="FF0000"/>
                </a:solidFill>
              </a:rPr>
              <a:t>5x5</a:t>
            </a:r>
            <a:r>
              <a:rPr lang="zh-CN" altLang="en-US" sz="2000" b="1" dirty="0">
                <a:solidFill>
                  <a:srgbClr val="FF0000"/>
                </a:solidFill>
              </a:rPr>
              <a:t>的卷积核计算量巨大</a:t>
            </a:r>
            <a:endParaRPr lang="en-US" altLang="zh-CN" sz="2000" b="1" dirty="0">
              <a:solidFill>
                <a:srgbClr val="FF0000"/>
              </a:solidFill>
            </a:endParaRPr>
          </a:p>
        </p:txBody>
      </p:sp>
    </p:spTree>
    <p:extLst>
      <p:ext uri="{BB962C8B-B14F-4D97-AF65-F5344CB8AC3E}">
        <p14:creationId xmlns="" xmlns:p14="http://schemas.microsoft.com/office/powerpoint/2010/main" val="3216593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 b="45303"/>
          <a:stretch/>
        </p:blipFill>
        <p:spPr>
          <a:xfrm>
            <a:off x="568827" y="104777"/>
            <a:ext cx="8501675" cy="6117353"/>
          </a:xfrm>
          <a:prstGeom prst="rect">
            <a:avLst/>
          </a:prstGeom>
        </p:spPr>
      </p:pic>
      <p:sp>
        <p:nvSpPr>
          <p:cNvPr id="6" name="Rectangle 5"/>
          <p:cNvSpPr/>
          <p:nvPr/>
        </p:nvSpPr>
        <p:spPr>
          <a:xfrm>
            <a:off x="9070502" y="1825625"/>
            <a:ext cx="2781300" cy="1862256"/>
          </a:xfrm>
          <a:prstGeom prst="rect">
            <a:avLst/>
          </a:prstGeom>
          <a:gradFill>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2004</a:t>
            </a:r>
            <a:r>
              <a:rPr lang="zh-CN" altLang="en-US" b="1" dirty="0" smtClean="0">
                <a:solidFill>
                  <a:schemeClr val="tx1"/>
                </a:solidFill>
              </a:rPr>
              <a:t>年图像分类任务</a:t>
            </a:r>
            <a:endParaRPr lang="en-US" altLang="zh-CN" b="1" dirty="0" smtClean="0">
              <a:solidFill>
                <a:schemeClr val="tx1"/>
              </a:solidFill>
            </a:endParaRPr>
          </a:p>
          <a:p>
            <a:pPr algn="ctr"/>
            <a:r>
              <a:rPr lang="en-US" altLang="zh-CN" dirty="0" smtClean="0">
                <a:solidFill>
                  <a:srgbClr val="0000FF"/>
                </a:solidFill>
              </a:rPr>
              <a:t>101 </a:t>
            </a:r>
            <a:r>
              <a:rPr lang="zh-CN" altLang="en-US" dirty="0">
                <a:solidFill>
                  <a:srgbClr val="0000FF"/>
                </a:solidFill>
              </a:rPr>
              <a:t>物</a:t>
            </a:r>
            <a:r>
              <a:rPr lang="zh-CN" altLang="en-US" dirty="0" smtClean="0">
                <a:solidFill>
                  <a:srgbClr val="0000FF"/>
                </a:solidFill>
              </a:rPr>
              <a:t>体类别</a:t>
            </a:r>
            <a:endParaRPr lang="en-US" altLang="zh-CN" dirty="0" smtClean="0">
              <a:solidFill>
                <a:srgbClr val="0000FF"/>
              </a:solidFill>
            </a:endParaRPr>
          </a:p>
          <a:p>
            <a:pPr algn="ctr"/>
            <a:r>
              <a:rPr lang="zh-CN" altLang="en-US" dirty="0" smtClean="0">
                <a:solidFill>
                  <a:srgbClr val="0000FF"/>
                </a:solidFill>
              </a:rPr>
              <a:t>每类</a:t>
            </a:r>
            <a:r>
              <a:rPr lang="en-US" altLang="zh-CN" dirty="0" smtClean="0">
                <a:solidFill>
                  <a:srgbClr val="0000FF"/>
                </a:solidFill>
              </a:rPr>
              <a:t>40 ~ </a:t>
            </a:r>
            <a:r>
              <a:rPr lang="en-US" altLang="zh-CN" dirty="0">
                <a:solidFill>
                  <a:srgbClr val="0000FF"/>
                </a:solidFill>
              </a:rPr>
              <a:t>800 </a:t>
            </a:r>
            <a:r>
              <a:rPr lang="zh-CN" altLang="en-US" dirty="0" smtClean="0">
                <a:solidFill>
                  <a:srgbClr val="0000FF"/>
                </a:solidFill>
              </a:rPr>
              <a:t>张图</a:t>
            </a:r>
            <a:endParaRPr lang="en-US" altLang="zh-CN" dirty="0" smtClean="0">
              <a:solidFill>
                <a:srgbClr val="0000FF"/>
              </a:solidFill>
            </a:endParaRPr>
          </a:p>
          <a:p>
            <a:pPr algn="ctr"/>
            <a:r>
              <a:rPr lang="zh-CN" altLang="en-US" dirty="0">
                <a:solidFill>
                  <a:srgbClr val="0000FF"/>
                </a:solidFill>
              </a:rPr>
              <a:t>图</a:t>
            </a:r>
            <a:r>
              <a:rPr lang="zh-CN" altLang="en-US" dirty="0" smtClean="0">
                <a:solidFill>
                  <a:srgbClr val="0000FF"/>
                </a:solidFill>
              </a:rPr>
              <a:t>像尺寸</a:t>
            </a:r>
            <a:r>
              <a:rPr lang="en-US" altLang="zh-CN" dirty="0" smtClean="0">
                <a:solidFill>
                  <a:srgbClr val="0000FF"/>
                </a:solidFill>
              </a:rPr>
              <a:t> ~ </a:t>
            </a:r>
            <a:r>
              <a:rPr lang="en-US" altLang="zh-CN" dirty="0">
                <a:solidFill>
                  <a:srgbClr val="0000FF"/>
                </a:solidFill>
              </a:rPr>
              <a:t>300 x 200 </a:t>
            </a:r>
            <a:r>
              <a:rPr lang="en-US" altLang="zh-CN" dirty="0" smtClean="0">
                <a:solidFill>
                  <a:srgbClr val="0000FF"/>
                </a:solidFill>
              </a:rPr>
              <a:t> </a:t>
            </a:r>
          </a:p>
          <a:p>
            <a:pPr algn="ctr"/>
            <a:endParaRPr lang="zh-CN" altLang="en-US" dirty="0">
              <a:solidFill>
                <a:schemeClr val="tx1"/>
              </a:solidFill>
            </a:endParaRPr>
          </a:p>
        </p:txBody>
      </p:sp>
      <p:sp>
        <p:nvSpPr>
          <p:cNvPr id="7" name="Rectangle 6"/>
          <p:cNvSpPr/>
          <p:nvPr/>
        </p:nvSpPr>
        <p:spPr>
          <a:xfrm>
            <a:off x="6971598" y="6222128"/>
            <a:ext cx="5220403" cy="369332"/>
          </a:xfrm>
          <a:prstGeom prst="rect">
            <a:avLst/>
          </a:prstGeom>
          <a:solidFill>
            <a:schemeClr val="bg1">
              <a:lumMod val="95000"/>
            </a:schemeClr>
          </a:solidFill>
        </p:spPr>
        <p:txBody>
          <a:bodyPr wrap="none">
            <a:spAutoFit/>
          </a:bodyPr>
          <a:lstStyle/>
          <a:p>
            <a:r>
              <a:rPr lang="pt-BR" altLang="zh-CN" b="0" i="0" dirty="0" smtClean="0">
                <a:effectLst/>
                <a:latin typeface="Arial" panose="020B0604020202020204" pitchFamily="34" charset="0"/>
              </a:rPr>
              <a:t>L. Fei-Fei, R. Fergus, and P. Perona</a:t>
            </a:r>
            <a:r>
              <a:rPr lang="en-US" altLang="zh-CN" dirty="0" smtClean="0">
                <a:latin typeface="Arial" panose="020B0604020202020204" pitchFamily="34" charset="0"/>
              </a:rPr>
              <a:t>, CVPR 2004</a:t>
            </a:r>
            <a:endParaRPr lang="zh-CN" altLang="en-US" dirty="0"/>
          </a:p>
        </p:txBody>
      </p:sp>
    </p:spTree>
    <p:extLst>
      <p:ext uri="{BB962C8B-B14F-4D97-AF65-F5344CB8AC3E}">
        <p14:creationId xmlns="" xmlns:p14="http://schemas.microsoft.com/office/powerpoint/2010/main" val="27153038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575" y="14139"/>
            <a:ext cx="10515600" cy="1325563"/>
          </a:xfrm>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
        <p:nvSpPr>
          <p:cNvPr id="3" name="Content Placeholder 2"/>
          <p:cNvSpPr>
            <a:spLocks noGrp="1"/>
          </p:cNvSpPr>
          <p:nvPr>
            <p:ph idx="1"/>
          </p:nvPr>
        </p:nvSpPr>
        <p:spPr>
          <a:xfrm>
            <a:off x="609602" y="1690692"/>
            <a:ext cx="5438775" cy="4774279"/>
          </a:xfrm>
        </p:spPr>
        <p:txBody>
          <a:bodyPr/>
          <a:lstStyle/>
          <a:p>
            <a:r>
              <a:rPr lang="zh-CN" altLang="en-US" dirty="0"/>
              <a:t>提</a:t>
            </a:r>
            <a:r>
              <a:rPr lang="zh-CN" altLang="en-US" dirty="0" smtClean="0"/>
              <a:t>出</a:t>
            </a:r>
            <a:r>
              <a:rPr lang="en-US" altLang="zh-CN" dirty="0" smtClean="0"/>
              <a:t>Inception</a:t>
            </a:r>
            <a:r>
              <a:rPr lang="zh-CN" altLang="en-US" dirty="0" smtClean="0"/>
              <a:t>网络结构：基础神经元结构</a:t>
            </a:r>
            <a:endParaRPr lang="en-US" altLang="zh-CN" dirty="0" smtClean="0"/>
          </a:p>
          <a:p>
            <a:pPr lvl="1"/>
            <a:r>
              <a:rPr lang="zh-CN" altLang="en-US" dirty="0" smtClean="0">
                <a:solidFill>
                  <a:srgbClr val="FF0000"/>
                </a:solidFill>
              </a:rPr>
              <a:t>问题： </a:t>
            </a:r>
            <a:r>
              <a:rPr lang="en-US" altLang="zh-CN" dirty="0" smtClean="0">
                <a:solidFill>
                  <a:srgbClr val="FF0000"/>
                </a:solidFill>
              </a:rPr>
              <a:t>5x5</a:t>
            </a:r>
            <a:r>
              <a:rPr lang="zh-CN" altLang="en-US" dirty="0" smtClean="0">
                <a:solidFill>
                  <a:srgbClr val="FF0000"/>
                </a:solidFill>
              </a:rPr>
              <a:t>的卷积核计算量巨大</a:t>
            </a:r>
            <a:endParaRPr lang="en-US" altLang="zh-CN" dirty="0" smtClean="0">
              <a:solidFill>
                <a:srgbClr val="FF0000"/>
              </a:solidFill>
            </a:endParaRPr>
          </a:p>
        </p:txBody>
      </p:sp>
      <p:pic>
        <p:nvPicPr>
          <p:cNvPr id="14338" name="Picture 2" descr="https://static.oschina.net/uploads/space/2018/0317/141510_fIW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4565" y="3743587"/>
            <a:ext cx="5141227" cy="2464466"/>
          </a:xfrm>
          <a:prstGeom prst="rect">
            <a:avLst/>
          </a:prstGeom>
          <a:noFill/>
          <a:extLst>
            <a:ext uri="{909E8E84-426E-40DD-AFC4-6F175D3DCCD1}">
              <a14:hiddenFill xmlns="" xmlns:a14="http://schemas.microsoft.com/office/drawing/2010/main">
                <a:solidFill>
                  <a:srgbClr val="FFFFFF"/>
                </a:solidFill>
              </a14:hiddenFill>
            </a:ext>
          </a:extLst>
        </p:spPr>
      </p:pic>
      <p:pic>
        <p:nvPicPr>
          <p:cNvPr id="14340" name="Picture 4" descr="https://static.oschina.net/uploads/space/2018/0317/141520_31TH_87635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147761" y="3392599"/>
            <a:ext cx="5305425" cy="28003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843280" y="3023266"/>
            <a:ext cx="1590675" cy="369332"/>
          </a:xfrm>
          <a:prstGeom prst="rect">
            <a:avLst/>
          </a:prstGeom>
          <a:noFill/>
        </p:spPr>
        <p:txBody>
          <a:bodyPr wrap="square" rtlCol="0">
            <a:spAutoFit/>
          </a:bodyPr>
          <a:lstStyle/>
          <a:p>
            <a:r>
              <a:rPr lang="en-US" altLang="zh-CN" dirty="0" smtClean="0">
                <a:solidFill>
                  <a:srgbClr val="0070C0"/>
                </a:solidFill>
              </a:rPr>
              <a:t>Inception V0</a:t>
            </a:r>
            <a:endParaRPr lang="zh-CN" altLang="en-US" dirty="0">
              <a:solidFill>
                <a:srgbClr val="0070C0"/>
              </a:solidFill>
            </a:endParaRPr>
          </a:p>
        </p:txBody>
      </p:sp>
      <p:sp>
        <p:nvSpPr>
          <p:cNvPr id="7" name="TextBox 6"/>
          <p:cNvSpPr txBox="1"/>
          <p:nvPr/>
        </p:nvSpPr>
        <p:spPr>
          <a:xfrm>
            <a:off x="9354509" y="3433205"/>
            <a:ext cx="1590675" cy="369332"/>
          </a:xfrm>
          <a:prstGeom prst="rect">
            <a:avLst/>
          </a:prstGeom>
          <a:noFill/>
        </p:spPr>
        <p:txBody>
          <a:bodyPr wrap="square" rtlCol="0">
            <a:spAutoFit/>
          </a:bodyPr>
          <a:lstStyle/>
          <a:p>
            <a:r>
              <a:rPr lang="en-US" altLang="zh-CN" dirty="0" smtClean="0">
                <a:solidFill>
                  <a:srgbClr val="0070C0"/>
                </a:solidFill>
              </a:rPr>
              <a:t>Inception V1</a:t>
            </a:r>
            <a:endParaRPr lang="zh-CN" altLang="en-US" dirty="0">
              <a:solidFill>
                <a:srgbClr val="0070C0"/>
              </a:solidFill>
            </a:endParaRPr>
          </a:p>
        </p:txBody>
      </p:sp>
      <p:sp>
        <p:nvSpPr>
          <p:cNvPr id="6" name="Rectangle 5"/>
          <p:cNvSpPr/>
          <p:nvPr/>
        </p:nvSpPr>
        <p:spPr>
          <a:xfrm>
            <a:off x="10278435" y="4242830"/>
            <a:ext cx="1066800" cy="523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8977820" y="4871480"/>
            <a:ext cx="1066800" cy="523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7724147" y="4876242"/>
            <a:ext cx="1066800" cy="523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18"/>
          <p:cNvGrpSpPr/>
          <p:nvPr/>
        </p:nvGrpSpPr>
        <p:grpSpPr>
          <a:xfrm>
            <a:off x="2767828" y="5090963"/>
            <a:ext cx="2917515" cy="888558"/>
            <a:chOff x="8904856" y="2527318"/>
            <a:chExt cx="2917514" cy="888558"/>
          </a:xfrm>
        </p:grpSpPr>
        <p:sp>
          <p:nvSpPr>
            <p:cNvPr id="8" name="TextBox 7"/>
            <p:cNvSpPr txBox="1"/>
            <p:nvPr/>
          </p:nvSpPr>
          <p:spPr>
            <a:xfrm>
              <a:off x="8904856" y="3108099"/>
              <a:ext cx="1295536" cy="307777"/>
            </a:xfrm>
            <a:prstGeom prst="rect">
              <a:avLst/>
            </a:prstGeom>
            <a:noFill/>
          </p:spPr>
          <p:txBody>
            <a:bodyPr wrap="square" rtlCol="0">
              <a:spAutoFit/>
            </a:bodyPr>
            <a:lstStyle/>
            <a:p>
              <a:r>
                <a:rPr lang="en-US" altLang="zh-CN" sz="1400" dirty="0" smtClean="0">
                  <a:solidFill>
                    <a:srgbClr val="0000FF"/>
                  </a:solidFill>
                </a:rPr>
                <a:t>100x100x128</a:t>
              </a:r>
              <a:endParaRPr lang="zh-CN" altLang="en-US" sz="1400" dirty="0">
                <a:solidFill>
                  <a:srgbClr val="0000FF"/>
                </a:solidFill>
              </a:endParaRPr>
            </a:p>
          </p:txBody>
        </p:sp>
        <p:sp>
          <p:nvSpPr>
            <p:cNvPr id="13" name="TextBox 12"/>
            <p:cNvSpPr txBox="1"/>
            <p:nvPr/>
          </p:nvSpPr>
          <p:spPr>
            <a:xfrm>
              <a:off x="9324975" y="2527318"/>
              <a:ext cx="1709546" cy="523220"/>
            </a:xfrm>
            <a:prstGeom prst="rect">
              <a:avLst/>
            </a:prstGeom>
            <a:noFill/>
          </p:spPr>
          <p:txBody>
            <a:bodyPr wrap="square" rtlCol="0">
              <a:spAutoFit/>
            </a:bodyPr>
            <a:lstStyle/>
            <a:p>
              <a:r>
                <a:rPr lang="en-US" altLang="zh-CN" sz="1400" dirty="0" smtClean="0">
                  <a:solidFill>
                    <a:srgbClr val="0000FF"/>
                  </a:solidFill>
                </a:rPr>
                <a:t>c=256,</a:t>
              </a:r>
            </a:p>
            <a:p>
              <a:r>
                <a:rPr lang="en-US" altLang="zh-CN" sz="1400" dirty="0" smtClean="0">
                  <a:solidFill>
                    <a:srgbClr val="0000FF"/>
                  </a:solidFill>
                </a:rPr>
                <a:t>stride=1,pad=2</a:t>
              </a:r>
              <a:endParaRPr lang="zh-CN" altLang="en-US" sz="1400" dirty="0">
                <a:solidFill>
                  <a:srgbClr val="0000FF"/>
                </a:solidFill>
              </a:endParaRPr>
            </a:p>
          </p:txBody>
        </p:sp>
        <p:sp>
          <p:nvSpPr>
            <p:cNvPr id="14" name="TextBox 13"/>
            <p:cNvSpPr txBox="1"/>
            <p:nvPr/>
          </p:nvSpPr>
          <p:spPr>
            <a:xfrm>
              <a:off x="10518601" y="3090059"/>
              <a:ext cx="1303769" cy="307777"/>
            </a:xfrm>
            <a:prstGeom prst="rect">
              <a:avLst/>
            </a:prstGeom>
            <a:noFill/>
            <a:ln>
              <a:solidFill>
                <a:schemeClr val="bg1">
                  <a:lumMod val="65000"/>
                </a:schemeClr>
              </a:solidFill>
            </a:ln>
          </p:spPr>
          <p:txBody>
            <a:bodyPr wrap="square" rtlCol="0">
              <a:spAutoFit/>
            </a:bodyPr>
            <a:lstStyle/>
            <a:p>
              <a:r>
                <a:rPr lang="en-US" altLang="zh-CN" sz="1400" dirty="0" smtClean="0">
                  <a:solidFill>
                    <a:srgbClr val="0000FF"/>
                  </a:solidFill>
                </a:rPr>
                <a:t>128x5x5x256</a:t>
              </a:r>
            </a:p>
          </p:txBody>
        </p:sp>
        <p:cxnSp>
          <p:nvCxnSpPr>
            <p:cNvPr id="12" name="Straight Arrow Connector 11"/>
            <p:cNvCxnSpPr>
              <a:stCxn id="13" idx="2"/>
              <a:endCxn id="14" idx="1"/>
            </p:cNvCxnSpPr>
            <p:nvPr/>
          </p:nvCxnSpPr>
          <p:spPr>
            <a:xfrm rot="16200000" flipH="1">
              <a:off x="10252470" y="2977816"/>
              <a:ext cx="193410" cy="338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14" idx="1"/>
            </p:cNvCxnSpPr>
            <p:nvPr/>
          </p:nvCxnSpPr>
          <p:spPr>
            <a:xfrm flipV="1">
              <a:off x="10200392" y="3243948"/>
              <a:ext cx="318210" cy="18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115507" y="3952430"/>
            <a:ext cx="3076492" cy="2109243"/>
            <a:chOff x="8865197" y="4412384"/>
            <a:chExt cx="2786609" cy="2109243"/>
          </a:xfrm>
        </p:grpSpPr>
        <p:grpSp>
          <p:nvGrpSpPr>
            <p:cNvPr id="22" name="Group 21"/>
            <p:cNvGrpSpPr/>
            <p:nvPr/>
          </p:nvGrpSpPr>
          <p:grpSpPr>
            <a:xfrm>
              <a:off x="8865197" y="4412384"/>
              <a:ext cx="2786609" cy="2109243"/>
              <a:chOff x="8904856" y="1389499"/>
              <a:chExt cx="2786609" cy="2109243"/>
            </a:xfrm>
          </p:grpSpPr>
          <p:sp>
            <p:nvSpPr>
              <p:cNvPr id="23" name="TextBox 22"/>
              <p:cNvSpPr txBox="1"/>
              <p:nvPr/>
            </p:nvSpPr>
            <p:spPr>
              <a:xfrm>
                <a:off x="8904856" y="3108099"/>
                <a:ext cx="1153660" cy="307777"/>
              </a:xfrm>
              <a:prstGeom prst="rect">
                <a:avLst/>
              </a:prstGeom>
              <a:noFill/>
            </p:spPr>
            <p:txBody>
              <a:bodyPr wrap="square" rtlCol="0">
                <a:spAutoFit/>
              </a:bodyPr>
              <a:lstStyle/>
              <a:p>
                <a:r>
                  <a:rPr lang="en-US" altLang="zh-CN" sz="1400" dirty="0" smtClean="0">
                    <a:solidFill>
                      <a:srgbClr val="0000FF"/>
                    </a:solidFill>
                  </a:rPr>
                  <a:t>100x100x</a:t>
                </a:r>
                <a:r>
                  <a:rPr lang="en-US" altLang="zh-CN" sz="1400" b="1" dirty="0" smtClean="0">
                    <a:solidFill>
                      <a:srgbClr val="C00000"/>
                    </a:solidFill>
                  </a:rPr>
                  <a:t>128</a:t>
                </a:r>
                <a:endParaRPr lang="zh-CN" altLang="en-US" sz="1400" b="1" dirty="0">
                  <a:solidFill>
                    <a:srgbClr val="C00000"/>
                  </a:solidFill>
                </a:endParaRPr>
              </a:p>
            </p:txBody>
          </p:sp>
          <p:sp>
            <p:nvSpPr>
              <p:cNvPr id="24" name="TextBox 23"/>
              <p:cNvSpPr txBox="1"/>
              <p:nvPr/>
            </p:nvSpPr>
            <p:spPr>
              <a:xfrm>
                <a:off x="9230378" y="1389499"/>
                <a:ext cx="1288223" cy="523220"/>
              </a:xfrm>
              <a:prstGeom prst="rect">
                <a:avLst/>
              </a:prstGeom>
              <a:noFill/>
            </p:spPr>
            <p:txBody>
              <a:bodyPr wrap="square" rtlCol="0">
                <a:spAutoFit/>
              </a:bodyPr>
              <a:lstStyle/>
              <a:p>
                <a:r>
                  <a:rPr lang="en-US" altLang="zh-CN" sz="1400" dirty="0" smtClean="0">
                    <a:solidFill>
                      <a:srgbClr val="0000FF"/>
                    </a:solidFill>
                  </a:rPr>
                  <a:t>c=</a:t>
                </a:r>
                <a:r>
                  <a:rPr lang="en-US" altLang="zh-CN" sz="1400" b="1" dirty="0" smtClean="0">
                    <a:solidFill>
                      <a:srgbClr val="C00000"/>
                    </a:solidFill>
                  </a:rPr>
                  <a:t>256</a:t>
                </a:r>
                <a:r>
                  <a:rPr lang="en-US" altLang="zh-CN" sz="1400" dirty="0" smtClean="0">
                    <a:solidFill>
                      <a:srgbClr val="0000FF"/>
                    </a:solidFill>
                  </a:rPr>
                  <a:t>,</a:t>
                </a:r>
              </a:p>
              <a:p>
                <a:r>
                  <a:rPr lang="en-US" altLang="zh-CN" sz="1400" dirty="0" smtClean="0">
                    <a:solidFill>
                      <a:srgbClr val="0000FF"/>
                    </a:solidFill>
                  </a:rPr>
                  <a:t>stride=1,pad=2</a:t>
                </a:r>
                <a:endParaRPr lang="zh-CN" altLang="en-US" sz="1400" dirty="0">
                  <a:solidFill>
                    <a:srgbClr val="0000FF"/>
                  </a:solidFill>
                </a:endParaRPr>
              </a:p>
            </p:txBody>
          </p:sp>
          <p:sp>
            <p:nvSpPr>
              <p:cNvPr id="25" name="TextBox 24"/>
              <p:cNvSpPr txBox="1"/>
              <p:nvPr/>
            </p:nvSpPr>
            <p:spPr>
              <a:xfrm>
                <a:off x="10516234" y="2975522"/>
                <a:ext cx="1175231" cy="523220"/>
              </a:xfrm>
              <a:prstGeom prst="rect">
                <a:avLst/>
              </a:prstGeom>
              <a:noFill/>
              <a:ln>
                <a:solidFill>
                  <a:schemeClr val="bg1">
                    <a:lumMod val="65000"/>
                  </a:schemeClr>
                </a:solidFill>
              </a:ln>
            </p:spPr>
            <p:txBody>
              <a:bodyPr wrap="square" rtlCol="0">
                <a:spAutoFit/>
              </a:bodyPr>
              <a:lstStyle/>
              <a:p>
                <a:r>
                  <a:rPr lang="en-US" altLang="zh-CN" sz="1400" dirty="0" smtClean="0">
                    <a:solidFill>
                      <a:srgbClr val="0000FF"/>
                    </a:solidFill>
                  </a:rPr>
                  <a:t>128x1x1x32+</a:t>
                </a:r>
              </a:p>
              <a:p>
                <a:r>
                  <a:rPr lang="en-US" altLang="zh-CN" sz="1400" dirty="0" smtClean="0">
                    <a:solidFill>
                      <a:srgbClr val="0000FF"/>
                    </a:solidFill>
                  </a:rPr>
                  <a:t>32x5x5x256</a:t>
                </a:r>
              </a:p>
            </p:txBody>
          </p:sp>
          <p:cxnSp>
            <p:nvCxnSpPr>
              <p:cNvPr id="26" name="Straight Arrow Connector 25"/>
              <p:cNvCxnSpPr>
                <a:stCxn id="24" idx="2"/>
                <a:endCxn id="25" idx="1"/>
              </p:cNvCxnSpPr>
              <p:nvPr/>
            </p:nvCxnSpPr>
            <p:spPr>
              <a:xfrm rot="16200000" flipH="1">
                <a:off x="9533155" y="2254052"/>
                <a:ext cx="1324413" cy="64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25" idx="1"/>
              </p:cNvCxnSpPr>
              <p:nvPr/>
            </p:nvCxnSpPr>
            <p:spPr>
              <a:xfrm flipV="1">
                <a:off x="10058516" y="3237132"/>
                <a:ext cx="457718" cy="2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9218847" y="5593164"/>
              <a:ext cx="1288223" cy="307777"/>
            </a:xfrm>
            <a:prstGeom prst="rect">
              <a:avLst/>
            </a:prstGeom>
            <a:noFill/>
          </p:spPr>
          <p:txBody>
            <a:bodyPr wrap="square" rtlCol="0">
              <a:spAutoFit/>
            </a:bodyPr>
            <a:lstStyle/>
            <a:p>
              <a:r>
                <a:rPr lang="en-US" altLang="zh-CN" sz="1400" dirty="0" smtClean="0">
                  <a:solidFill>
                    <a:srgbClr val="0000FF"/>
                  </a:solidFill>
                </a:rPr>
                <a:t>c=</a:t>
              </a:r>
              <a:r>
                <a:rPr lang="en-US" altLang="zh-CN" sz="1400" b="1" dirty="0" smtClean="0">
                  <a:solidFill>
                    <a:srgbClr val="C00000"/>
                  </a:solidFill>
                </a:rPr>
                <a:t>32</a:t>
              </a:r>
              <a:r>
                <a:rPr lang="en-US" altLang="zh-CN" sz="1400" dirty="0" smtClean="0">
                  <a:solidFill>
                    <a:srgbClr val="0000FF"/>
                  </a:solidFill>
                </a:rPr>
                <a:t> </a:t>
              </a:r>
            </a:p>
          </p:txBody>
        </p:sp>
        <p:cxnSp>
          <p:nvCxnSpPr>
            <p:cNvPr id="31" name="Straight Arrow Connector 30"/>
            <p:cNvCxnSpPr>
              <a:endCxn id="25" idx="1"/>
            </p:cNvCxnSpPr>
            <p:nvPr/>
          </p:nvCxnSpPr>
          <p:spPr>
            <a:xfrm>
              <a:off x="9583215" y="5700231"/>
              <a:ext cx="893360" cy="55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814021" y="4146723"/>
            <a:ext cx="1288223" cy="307777"/>
          </a:xfrm>
          <a:prstGeom prst="rect">
            <a:avLst/>
          </a:prstGeom>
          <a:noFill/>
        </p:spPr>
        <p:txBody>
          <a:bodyPr wrap="square" rtlCol="0">
            <a:spAutoFit/>
          </a:bodyPr>
          <a:lstStyle/>
          <a:p>
            <a:r>
              <a:rPr lang="en-US" altLang="zh-CN" sz="1400" dirty="0" smtClean="0">
                <a:solidFill>
                  <a:srgbClr val="0000FF"/>
                </a:solidFill>
              </a:rPr>
              <a:t>100x100x256</a:t>
            </a:r>
            <a:endParaRPr lang="zh-CN" altLang="en-US" sz="1400" dirty="0">
              <a:solidFill>
                <a:srgbClr val="0000FF"/>
              </a:solidFill>
            </a:endParaRPr>
          </a:p>
        </p:txBody>
      </p:sp>
      <p:sp>
        <p:nvSpPr>
          <p:cNvPr id="39" name="TextBox 38"/>
          <p:cNvSpPr txBox="1"/>
          <p:nvPr/>
        </p:nvSpPr>
        <p:spPr>
          <a:xfrm>
            <a:off x="8825046" y="3794528"/>
            <a:ext cx="1288223" cy="261610"/>
          </a:xfrm>
          <a:prstGeom prst="rect">
            <a:avLst/>
          </a:prstGeom>
          <a:noFill/>
        </p:spPr>
        <p:txBody>
          <a:bodyPr wrap="square" rtlCol="0">
            <a:spAutoFit/>
          </a:bodyPr>
          <a:lstStyle/>
          <a:p>
            <a:r>
              <a:rPr lang="en-US" altLang="zh-CN" sz="1100" dirty="0" smtClean="0">
                <a:solidFill>
                  <a:srgbClr val="0000FF"/>
                </a:solidFill>
              </a:rPr>
              <a:t>100x100x256</a:t>
            </a:r>
            <a:endParaRPr lang="zh-CN" altLang="en-US" sz="1100" dirty="0">
              <a:solidFill>
                <a:srgbClr val="0000FF"/>
              </a:solidFill>
            </a:endParaRPr>
          </a:p>
        </p:txBody>
      </p:sp>
      <p:sp>
        <p:nvSpPr>
          <p:cNvPr id="28" name="Content Placeholder 2"/>
          <p:cNvSpPr txBox="1">
            <a:spLocks/>
          </p:cNvSpPr>
          <p:nvPr/>
        </p:nvSpPr>
        <p:spPr>
          <a:xfrm>
            <a:off x="6366586" y="1690692"/>
            <a:ext cx="5438775" cy="4774279"/>
          </a:xfrm>
          <a:prstGeom prst="rect">
            <a:avLst/>
          </a:prstGeom>
        </p:spPr>
        <p:txBody>
          <a:bodyPr vert="horz" lIns="91440" tIns="45720" rIns="91440" bIns="45720" rtlCol="0">
            <a:normAutofit/>
          </a:bodyPr>
          <a:lstStyle>
            <a:lvl1pPr marL="228600" indent="-228600" algn="l" defTabSz="91439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9" indent="-228600" algn="l" defTabSz="91439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9"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8"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97" indent="-228600" algn="l" defTabSz="91439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b="1" dirty="0" smtClean="0">
                <a:solidFill>
                  <a:srgbClr val="0000FF"/>
                </a:solidFill>
              </a:rPr>
              <a:t>Inception V1</a:t>
            </a:r>
          </a:p>
          <a:p>
            <a:pPr lvl="1" fontAlgn="auto">
              <a:spcAft>
                <a:spcPts val="0"/>
              </a:spcAft>
            </a:pPr>
            <a:r>
              <a:rPr lang="zh-CN" altLang="en-US" dirty="0" smtClean="0"/>
              <a:t>在</a:t>
            </a:r>
            <a:r>
              <a:rPr lang="en-US" altLang="zh-CN" dirty="0" smtClean="0"/>
              <a:t>3x3</a:t>
            </a:r>
            <a:r>
              <a:rPr lang="zh-CN" altLang="en-US" dirty="0" smtClean="0"/>
              <a:t>前、</a:t>
            </a:r>
            <a:r>
              <a:rPr lang="en-US" altLang="zh-CN" dirty="0" smtClean="0"/>
              <a:t>5x5</a:t>
            </a:r>
            <a:r>
              <a:rPr lang="zh-CN" altLang="en-US" dirty="0" smtClean="0"/>
              <a:t>前、</a:t>
            </a:r>
            <a:r>
              <a:rPr lang="en-US" altLang="zh-CN" dirty="0" smtClean="0"/>
              <a:t>max pooling</a:t>
            </a:r>
            <a:r>
              <a:rPr lang="zh-CN" altLang="en-US" dirty="0" smtClean="0"/>
              <a:t>后分别加上了</a:t>
            </a:r>
            <a:r>
              <a:rPr lang="en-US" altLang="zh-CN" dirty="0" smtClean="0"/>
              <a:t>1x1</a:t>
            </a:r>
            <a:r>
              <a:rPr lang="zh-CN" altLang="en-US" dirty="0" smtClean="0"/>
              <a:t>的卷积核</a:t>
            </a:r>
            <a:r>
              <a:rPr lang="en-US" altLang="zh-CN" dirty="0" smtClean="0"/>
              <a:t> </a:t>
            </a:r>
          </a:p>
          <a:p>
            <a:pPr lvl="1" fontAlgn="auto">
              <a:spcAft>
                <a:spcPts val="0"/>
              </a:spcAft>
            </a:pPr>
            <a:r>
              <a:rPr lang="zh-CN" altLang="en-US" dirty="0" smtClean="0">
                <a:solidFill>
                  <a:srgbClr val="3D464D"/>
                </a:solidFill>
                <a:latin typeface="Pingfang SC"/>
              </a:rPr>
              <a:t>减少维度</a:t>
            </a:r>
            <a:r>
              <a:rPr lang="en-US" altLang="zh-CN" dirty="0" smtClean="0">
                <a:solidFill>
                  <a:srgbClr val="3D464D"/>
                </a:solidFill>
                <a:latin typeface="Pingfang SC"/>
              </a:rPr>
              <a:t>+</a:t>
            </a:r>
            <a:r>
              <a:rPr lang="zh-CN" altLang="en-US" dirty="0" smtClean="0">
                <a:solidFill>
                  <a:srgbClr val="3D464D"/>
                </a:solidFill>
                <a:latin typeface="Pingfang SC"/>
              </a:rPr>
              <a:t>修正线性激活（</a:t>
            </a:r>
            <a:r>
              <a:rPr lang="en-US" altLang="zh-CN" dirty="0" err="1" smtClean="0">
                <a:solidFill>
                  <a:srgbClr val="3D464D"/>
                </a:solidFill>
                <a:latin typeface="Pingfang SC"/>
              </a:rPr>
              <a:t>ReLU</a:t>
            </a:r>
            <a:r>
              <a:rPr lang="zh-CN" altLang="en-US" dirty="0" smtClean="0">
                <a:solidFill>
                  <a:srgbClr val="3D464D"/>
                </a:solidFill>
                <a:latin typeface="Pingfang SC"/>
              </a:rPr>
              <a:t>）</a:t>
            </a:r>
            <a:endParaRPr lang="en-US" altLang="zh-CN" dirty="0" smtClean="0"/>
          </a:p>
          <a:p>
            <a:pPr lvl="1" fontAlgn="auto">
              <a:spcAft>
                <a:spcPts val="0"/>
              </a:spcAft>
            </a:pPr>
            <a:endParaRPr lang="zh-CN" altLang="en-US" dirty="0"/>
          </a:p>
        </p:txBody>
      </p:sp>
    </p:spTree>
    <p:extLst>
      <p:ext uri="{BB962C8B-B14F-4D97-AF65-F5344CB8AC3E}">
        <p14:creationId xmlns="" xmlns:p14="http://schemas.microsoft.com/office/powerpoint/2010/main" val="158218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GoogLeNet</a:t>
            </a:r>
            <a:r>
              <a:rPr lang="en-US" altLang="zh-CN" b="1" dirty="0"/>
              <a:t> </a:t>
            </a:r>
            <a:endParaRPr lang="zh-CN" altLang="en-US" b="1" dirty="0"/>
          </a:p>
        </p:txBody>
      </p:sp>
      <p:sp>
        <p:nvSpPr>
          <p:cNvPr id="3" name="Content Placeholder 2"/>
          <p:cNvSpPr>
            <a:spLocks noGrp="1"/>
          </p:cNvSpPr>
          <p:nvPr>
            <p:ph idx="1"/>
          </p:nvPr>
        </p:nvSpPr>
        <p:spPr>
          <a:xfrm>
            <a:off x="609600" y="1467059"/>
            <a:ext cx="11277600" cy="4997910"/>
          </a:xfrm>
        </p:spPr>
        <p:txBody>
          <a:bodyPr>
            <a:normAutofit/>
          </a:bodyPr>
          <a:lstStyle/>
          <a:p>
            <a:r>
              <a:rPr lang="zh-CN" altLang="en-US" sz="2000" dirty="0" smtClean="0"/>
              <a:t>采用模</a:t>
            </a:r>
            <a:r>
              <a:rPr lang="zh-CN" altLang="en-US" sz="2000" dirty="0"/>
              <a:t>块化的结构，方便增添和修改； </a:t>
            </a:r>
            <a:endParaRPr lang="en-US" altLang="zh-CN" sz="2000" dirty="0" smtClean="0"/>
          </a:p>
          <a:p>
            <a:r>
              <a:rPr lang="zh-CN" altLang="en-US" sz="2000" dirty="0" smtClean="0"/>
              <a:t>网</a:t>
            </a:r>
            <a:r>
              <a:rPr lang="zh-CN" altLang="en-US" sz="2000" dirty="0"/>
              <a:t>络最后采用了</a:t>
            </a:r>
            <a:r>
              <a:rPr lang="en-US" altLang="zh-CN" sz="2000" dirty="0"/>
              <a:t>average pooling</a:t>
            </a:r>
            <a:r>
              <a:rPr lang="zh-CN" altLang="en-US" sz="2000" dirty="0"/>
              <a:t>来代替全连接层</a:t>
            </a:r>
            <a:r>
              <a:rPr lang="zh-CN" altLang="en-US" sz="2000" dirty="0" smtClean="0"/>
              <a:t>，将</a:t>
            </a:r>
            <a:r>
              <a:rPr lang="en-US" altLang="zh-CN" sz="2000" dirty="0"/>
              <a:t>TOP1 accuracy</a:t>
            </a:r>
            <a:r>
              <a:rPr lang="zh-CN" altLang="en-US" sz="2000" dirty="0"/>
              <a:t>提高</a:t>
            </a:r>
            <a:r>
              <a:rPr lang="en-US" altLang="zh-CN" sz="2000" dirty="0"/>
              <a:t>0.6%</a:t>
            </a:r>
            <a:r>
              <a:rPr lang="zh-CN" altLang="en-US" sz="2000" dirty="0" smtClean="0"/>
              <a:t>。</a:t>
            </a:r>
            <a:endParaRPr lang="en-US" altLang="zh-CN" sz="2000" dirty="0" smtClean="0"/>
          </a:p>
          <a:p>
            <a:r>
              <a:rPr lang="zh-CN" altLang="en-US" sz="2000" dirty="0" smtClean="0"/>
              <a:t>最后加</a:t>
            </a:r>
            <a:r>
              <a:rPr lang="zh-CN" altLang="en-US" sz="2000" dirty="0"/>
              <a:t>了一个全连接层</a:t>
            </a:r>
            <a:r>
              <a:rPr lang="zh-CN" altLang="en-US" sz="2000" dirty="0" smtClean="0"/>
              <a:t>，方便</a:t>
            </a:r>
            <a:r>
              <a:rPr lang="en-US" altLang="zh-CN" sz="2000" dirty="0" err="1" smtClean="0"/>
              <a:t>finetune</a:t>
            </a:r>
            <a:r>
              <a:rPr lang="zh-CN" altLang="en-US" sz="2000" dirty="0"/>
              <a:t>； </a:t>
            </a:r>
            <a:endParaRPr lang="en-US" altLang="zh-CN" sz="2000" dirty="0" smtClean="0"/>
          </a:p>
          <a:p>
            <a:r>
              <a:rPr lang="zh-CN" altLang="en-US" sz="2000" dirty="0" smtClean="0"/>
              <a:t>虽</a:t>
            </a:r>
            <a:r>
              <a:rPr lang="zh-CN" altLang="en-US" sz="2000" dirty="0"/>
              <a:t>然移除了全连接</a:t>
            </a:r>
            <a:r>
              <a:rPr lang="zh-CN" altLang="en-US" sz="2000" dirty="0" smtClean="0"/>
              <a:t>，网</a:t>
            </a:r>
            <a:r>
              <a:rPr lang="zh-CN" altLang="en-US" sz="2000" dirty="0"/>
              <a:t>络中依然使用了</a:t>
            </a:r>
            <a:r>
              <a:rPr lang="en-US" altLang="zh-CN" sz="2000" dirty="0"/>
              <a:t>Dropout ; </a:t>
            </a:r>
            <a:endParaRPr lang="en-US" altLang="zh-CN" sz="2000" dirty="0" smtClean="0"/>
          </a:p>
          <a:p>
            <a:r>
              <a:rPr lang="zh-CN" altLang="en-US" sz="2000" dirty="0" smtClean="0"/>
              <a:t>为</a:t>
            </a:r>
            <a:r>
              <a:rPr lang="zh-CN" altLang="en-US" sz="2000" dirty="0"/>
              <a:t>了避免梯度消失</a:t>
            </a:r>
            <a:r>
              <a:rPr lang="zh-CN" altLang="en-US" sz="2000" dirty="0" smtClean="0"/>
              <a:t>，增</a:t>
            </a:r>
            <a:r>
              <a:rPr lang="zh-CN" altLang="en-US" sz="2000" dirty="0"/>
              <a:t>加了</a:t>
            </a:r>
            <a:r>
              <a:rPr lang="en-US" altLang="zh-CN" sz="2000" dirty="0"/>
              <a:t>2</a:t>
            </a:r>
            <a:r>
              <a:rPr lang="zh-CN" altLang="en-US" sz="2000" dirty="0"/>
              <a:t>个辅助的</a:t>
            </a:r>
            <a:r>
              <a:rPr lang="en-US" altLang="zh-CN" sz="2000" dirty="0" err="1"/>
              <a:t>softmax</a:t>
            </a:r>
            <a:r>
              <a:rPr lang="zh-CN" altLang="en-US" sz="2000" dirty="0"/>
              <a:t>用于向前传导梯度</a:t>
            </a:r>
            <a:r>
              <a:rPr lang="zh-CN" altLang="en-US" sz="2000" dirty="0" smtClean="0"/>
              <a:t>。测试阶段去除这</a:t>
            </a:r>
            <a:r>
              <a:rPr lang="zh-CN" altLang="en-US" sz="2000" dirty="0"/>
              <a:t>两</a:t>
            </a:r>
            <a:r>
              <a:rPr lang="zh-CN" altLang="en-US" sz="2000" dirty="0" smtClean="0"/>
              <a:t>个</a:t>
            </a:r>
            <a:r>
              <a:rPr lang="en-US" altLang="zh-CN" sz="2000" dirty="0" err="1" smtClean="0"/>
              <a:t>softmax</a:t>
            </a:r>
            <a:r>
              <a:rPr lang="zh-CN" altLang="en-US" sz="2000" dirty="0" smtClean="0"/>
              <a:t>。</a:t>
            </a:r>
            <a:endParaRPr lang="zh-CN" altLang="en-US" sz="2000" dirty="0"/>
          </a:p>
        </p:txBody>
      </p:sp>
      <p:pic>
        <p:nvPicPr>
          <p:cNvPr id="5" name="Picture 4"/>
          <p:cNvPicPr>
            <a:picLocks noChangeAspect="1"/>
          </p:cNvPicPr>
          <p:nvPr/>
        </p:nvPicPr>
        <p:blipFill>
          <a:blip r:embed="rId3"/>
          <a:stretch>
            <a:fillRect/>
          </a:stretch>
        </p:blipFill>
        <p:spPr>
          <a:xfrm>
            <a:off x="300088" y="3727352"/>
            <a:ext cx="11684329" cy="2658513"/>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409189" y="5267106"/>
            <a:ext cx="1219371" cy="1038370"/>
          </a:xfrm>
          <a:prstGeom prst="rect">
            <a:avLst/>
          </a:prstGeom>
        </p:spPr>
      </p:pic>
    </p:spTree>
    <p:extLst>
      <p:ext uri="{BB962C8B-B14F-4D97-AF65-F5344CB8AC3E}">
        <p14:creationId xmlns="" xmlns:p14="http://schemas.microsoft.com/office/powerpoint/2010/main" val="5067761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
        <p:nvSpPr>
          <p:cNvPr id="3" name="Content Placeholder 2"/>
          <p:cNvSpPr>
            <a:spLocks noGrp="1"/>
          </p:cNvSpPr>
          <p:nvPr>
            <p:ph idx="1"/>
          </p:nvPr>
        </p:nvSpPr>
        <p:spPr>
          <a:xfrm>
            <a:off x="838200" y="1690692"/>
            <a:ext cx="10515600" cy="4486273"/>
          </a:xfrm>
        </p:spPr>
        <p:txBody>
          <a:bodyPr/>
          <a:lstStyle/>
          <a:p>
            <a:r>
              <a:rPr lang="en-US" altLang="zh-CN" sz="2400" dirty="0" smtClean="0"/>
              <a:t>Inception V2</a:t>
            </a:r>
          </a:p>
          <a:p>
            <a:pPr lvl="1"/>
            <a:r>
              <a:rPr lang="zh-CN" altLang="en-US" sz="1800" dirty="0"/>
              <a:t>单</a:t>
            </a:r>
            <a:r>
              <a:rPr lang="zh-CN" altLang="en-US" sz="1800" dirty="0" smtClean="0"/>
              <a:t>纯堆叠模块可以提供准确率，但计算效率降低</a:t>
            </a:r>
            <a:endParaRPr lang="en-US" altLang="zh-CN" sz="1800" dirty="0" smtClean="0"/>
          </a:p>
          <a:p>
            <a:pPr lvl="1"/>
            <a:r>
              <a:rPr lang="zh-CN" altLang="en-US" sz="1800" dirty="0"/>
              <a:t>提</a:t>
            </a:r>
            <a:r>
              <a:rPr lang="zh-CN" altLang="en-US" sz="1800" dirty="0" smtClean="0"/>
              <a:t>出卷积分解（</a:t>
            </a:r>
            <a:r>
              <a:rPr lang="en-US" altLang="zh-CN" sz="1800" dirty="0" smtClean="0"/>
              <a:t>Factorizing Convolutions</a:t>
            </a:r>
            <a:r>
              <a:rPr lang="zh-CN" altLang="en-US" sz="1800" dirty="0" smtClean="0"/>
              <a:t>）</a:t>
            </a:r>
            <a:endParaRPr lang="zh-CN" altLang="en-US" sz="1800" dirty="0"/>
          </a:p>
        </p:txBody>
      </p:sp>
      <p:pic>
        <p:nvPicPr>
          <p:cNvPr id="17410" name="Picture 2" descr="https://static.oschina.net/uploads/space/2018/0317/141655_QXsH_876354.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70944" y="2801252"/>
            <a:ext cx="2962093" cy="295384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370944" y="5187570"/>
            <a:ext cx="2965643" cy="1200329"/>
          </a:xfrm>
          <a:prstGeom prst="rect">
            <a:avLst/>
          </a:prstGeom>
        </p:spPr>
        <p:txBody>
          <a:bodyPr wrap="square">
            <a:spAutoFit/>
          </a:bodyPr>
          <a:lstStyle/>
          <a:p>
            <a:r>
              <a:rPr lang="en-US" altLang="zh-CN" dirty="0" smtClean="0">
                <a:solidFill>
                  <a:srgbClr val="3D464D"/>
                </a:solidFill>
                <a:latin typeface="Pingfang SC"/>
              </a:rPr>
              <a:t>2</a:t>
            </a:r>
            <a:r>
              <a:rPr lang="zh-CN" altLang="en-US" dirty="0">
                <a:solidFill>
                  <a:srgbClr val="3D464D"/>
                </a:solidFill>
                <a:latin typeface="Pingfang SC"/>
              </a:rPr>
              <a:t>个连续的</a:t>
            </a:r>
            <a:r>
              <a:rPr lang="en-US" altLang="zh-CN" dirty="0">
                <a:solidFill>
                  <a:srgbClr val="3D464D"/>
                </a:solidFill>
                <a:latin typeface="Pingfang SC"/>
              </a:rPr>
              <a:t>3x3</a:t>
            </a:r>
            <a:r>
              <a:rPr lang="zh-CN" altLang="en-US" dirty="0">
                <a:solidFill>
                  <a:srgbClr val="3D464D"/>
                </a:solidFill>
                <a:latin typeface="Pingfang SC"/>
              </a:rPr>
              <a:t>卷积</a:t>
            </a:r>
            <a:r>
              <a:rPr lang="zh-CN" altLang="en-US" dirty="0" smtClean="0">
                <a:solidFill>
                  <a:srgbClr val="3D464D"/>
                </a:solidFill>
                <a:latin typeface="Pingfang SC"/>
              </a:rPr>
              <a:t>层代</a:t>
            </a:r>
            <a:r>
              <a:rPr lang="zh-CN" altLang="en-US" dirty="0">
                <a:solidFill>
                  <a:srgbClr val="3D464D"/>
                </a:solidFill>
                <a:latin typeface="Pingfang SC"/>
              </a:rPr>
              <a:t>替单个的</a:t>
            </a:r>
            <a:r>
              <a:rPr lang="en-US" altLang="zh-CN" dirty="0">
                <a:solidFill>
                  <a:srgbClr val="3D464D"/>
                </a:solidFill>
                <a:latin typeface="Pingfang SC"/>
              </a:rPr>
              <a:t>5x5</a:t>
            </a:r>
            <a:r>
              <a:rPr lang="zh-CN" altLang="en-US" dirty="0">
                <a:solidFill>
                  <a:srgbClr val="3D464D"/>
                </a:solidFill>
                <a:latin typeface="Pingfang SC"/>
              </a:rPr>
              <a:t>卷积</a:t>
            </a:r>
            <a:r>
              <a:rPr lang="zh-CN" altLang="en-US" dirty="0" smtClean="0">
                <a:solidFill>
                  <a:srgbClr val="3D464D"/>
                </a:solidFill>
                <a:latin typeface="Pingfang SC"/>
              </a:rPr>
              <a:t>层，即</a:t>
            </a:r>
            <a:r>
              <a:rPr lang="zh-CN" altLang="en-US" dirty="0">
                <a:solidFill>
                  <a:srgbClr val="3D464D"/>
                </a:solidFill>
                <a:latin typeface="Pingfang SC"/>
              </a:rPr>
              <a:t>在保持感受野范围</a:t>
            </a:r>
            <a:r>
              <a:rPr lang="zh-CN" altLang="en-US" dirty="0" smtClean="0">
                <a:solidFill>
                  <a:srgbClr val="3D464D"/>
                </a:solidFill>
                <a:latin typeface="Pingfang SC"/>
              </a:rPr>
              <a:t>的同</a:t>
            </a:r>
            <a:r>
              <a:rPr lang="zh-CN" altLang="en-US" dirty="0">
                <a:solidFill>
                  <a:srgbClr val="3D464D"/>
                </a:solidFill>
                <a:latin typeface="Pingfang SC"/>
              </a:rPr>
              <a:t>时又减少了参数量</a:t>
            </a:r>
            <a:endParaRPr lang="zh-CN" altLang="en-US" dirty="0"/>
          </a:p>
        </p:txBody>
      </p:sp>
      <p:pic>
        <p:nvPicPr>
          <p:cNvPr id="17412" name="Picture 4" descr="https://static.oschina.net/uploads/space/2018/0317/141700_GV5l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80778" y="2687454"/>
            <a:ext cx="2206695" cy="306763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5301142" y="5517731"/>
            <a:ext cx="2933199" cy="923330"/>
          </a:xfrm>
          <a:prstGeom prst="rect">
            <a:avLst/>
          </a:prstGeom>
        </p:spPr>
        <p:txBody>
          <a:bodyPr wrap="square">
            <a:spAutoFit/>
          </a:bodyPr>
          <a:lstStyle/>
          <a:p>
            <a:r>
              <a:rPr lang="zh-CN" altLang="en-US" dirty="0">
                <a:solidFill>
                  <a:srgbClr val="3D464D"/>
                </a:solidFill>
                <a:latin typeface="Pingfang SC"/>
              </a:rPr>
              <a:t>任意</a:t>
            </a:r>
            <a:r>
              <a:rPr lang="en-US" altLang="zh-CN" dirty="0" err="1">
                <a:solidFill>
                  <a:srgbClr val="3D464D"/>
                </a:solidFill>
                <a:latin typeface="Pingfang SC"/>
              </a:rPr>
              <a:t>nxn</a:t>
            </a:r>
            <a:r>
              <a:rPr lang="zh-CN" altLang="en-US" dirty="0">
                <a:solidFill>
                  <a:srgbClr val="3D464D"/>
                </a:solidFill>
                <a:latin typeface="Pingfang SC"/>
              </a:rPr>
              <a:t>的卷积都可以通过</a:t>
            </a:r>
            <a:r>
              <a:rPr lang="en-US" altLang="zh-CN" dirty="0">
                <a:solidFill>
                  <a:srgbClr val="3D464D"/>
                </a:solidFill>
                <a:latin typeface="Pingfang SC"/>
              </a:rPr>
              <a:t>1xn</a:t>
            </a:r>
            <a:r>
              <a:rPr lang="zh-CN" altLang="en-US" dirty="0">
                <a:solidFill>
                  <a:srgbClr val="3D464D"/>
                </a:solidFill>
                <a:latin typeface="Pingfang SC"/>
              </a:rPr>
              <a:t>卷积后接</a:t>
            </a:r>
            <a:r>
              <a:rPr lang="en-US" altLang="zh-CN" dirty="0">
                <a:solidFill>
                  <a:srgbClr val="3D464D"/>
                </a:solidFill>
                <a:latin typeface="Pingfang SC"/>
              </a:rPr>
              <a:t>nx1</a:t>
            </a:r>
            <a:r>
              <a:rPr lang="zh-CN" altLang="en-US" dirty="0">
                <a:solidFill>
                  <a:srgbClr val="3D464D"/>
                </a:solidFill>
                <a:latin typeface="Pingfang SC"/>
              </a:rPr>
              <a:t>卷积来替代</a:t>
            </a:r>
            <a:endParaRPr lang="zh-CN" altLang="en-US" dirty="0"/>
          </a:p>
        </p:txBody>
      </p:sp>
      <p:grpSp>
        <p:nvGrpSpPr>
          <p:cNvPr id="8" name="Group 7"/>
          <p:cNvGrpSpPr/>
          <p:nvPr/>
        </p:nvGrpSpPr>
        <p:grpSpPr>
          <a:xfrm>
            <a:off x="8505064" y="1796497"/>
            <a:ext cx="3286637" cy="2013504"/>
            <a:chOff x="8566486" y="3763926"/>
            <a:chExt cx="3286637" cy="2013504"/>
          </a:xfrm>
        </p:grpSpPr>
        <p:sp>
          <p:nvSpPr>
            <p:cNvPr id="7" name="Flowchart: Card 6"/>
            <p:cNvSpPr/>
            <p:nvPr/>
          </p:nvSpPr>
          <p:spPr>
            <a:xfrm>
              <a:off x="8566486" y="3763926"/>
              <a:ext cx="3286636" cy="2013504"/>
            </a:xfrm>
            <a:prstGeom prst="flowChartPunchedCard">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8712974" y="3891516"/>
              <a:ext cx="3140149" cy="1754326"/>
            </a:xfrm>
            <a:prstGeom prst="rect">
              <a:avLst/>
            </a:prstGeom>
          </p:spPr>
          <p:txBody>
            <a:bodyPr wrap="square">
              <a:spAutoFit/>
            </a:bodyPr>
            <a:lstStyle/>
            <a:p>
              <a:r>
                <a:rPr lang="zh-CN" altLang="en-US" b="1" dirty="0" smtClean="0">
                  <a:solidFill>
                    <a:srgbClr val="3D464D"/>
                  </a:solidFill>
                  <a:latin typeface="Pingfang SC"/>
                </a:rPr>
                <a:t>         小提示  </a:t>
              </a:r>
              <a:endParaRPr lang="en-US" altLang="zh-CN" b="1" dirty="0" smtClean="0">
                <a:solidFill>
                  <a:srgbClr val="3D464D"/>
                </a:solidFill>
                <a:latin typeface="Pingfang SC"/>
              </a:endParaRPr>
            </a:p>
            <a:p>
              <a:r>
                <a:rPr lang="zh-CN" altLang="en-US" dirty="0" smtClean="0">
                  <a:solidFill>
                    <a:srgbClr val="3D464D"/>
                  </a:solidFill>
                  <a:latin typeface="Pingfang SC"/>
                </a:rPr>
                <a:t>在</a:t>
              </a:r>
              <a:r>
                <a:rPr lang="zh-CN" altLang="en-US" dirty="0">
                  <a:solidFill>
                    <a:srgbClr val="3D464D"/>
                  </a:solidFill>
                  <a:latin typeface="Pingfang SC"/>
                </a:rPr>
                <a:t>网络的前期使用这种分解效果并不好，在中度大小的特征图（</a:t>
              </a:r>
              <a:r>
                <a:rPr lang="en-US" altLang="zh-CN" dirty="0">
                  <a:solidFill>
                    <a:srgbClr val="3D464D"/>
                  </a:solidFill>
                  <a:latin typeface="Pingfang SC"/>
                </a:rPr>
                <a:t>feature map</a:t>
              </a:r>
              <a:r>
                <a:rPr lang="zh-CN" altLang="en-US" dirty="0">
                  <a:solidFill>
                    <a:srgbClr val="3D464D"/>
                  </a:solidFill>
                  <a:latin typeface="Pingfang SC"/>
                </a:rPr>
                <a:t>）上使用效果才会更好（特征图大小建议在</a:t>
              </a:r>
              <a:r>
                <a:rPr lang="en-US" altLang="zh-CN" dirty="0">
                  <a:solidFill>
                    <a:srgbClr val="3D464D"/>
                  </a:solidFill>
                  <a:latin typeface="Pingfang SC"/>
                </a:rPr>
                <a:t>12</a:t>
              </a:r>
              <a:r>
                <a:rPr lang="zh-CN" altLang="en-US" dirty="0">
                  <a:solidFill>
                    <a:srgbClr val="3D464D"/>
                  </a:solidFill>
                  <a:latin typeface="Pingfang SC"/>
                </a:rPr>
                <a:t>到</a:t>
              </a:r>
              <a:r>
                <a:rPr lang="en-US" altLang="zh-CN" dirty="0">
                  <a:solidFill>
                    <a:srgbClr val="3D464D"/>
                  </a:solidFill>
                  <a:latin typeface="Pingfang SC"/>
                </a:rPr>
                <a:t>20</a:t>
              </a:r>
              <a:r>
                <a:rPr lang="zh-CN" altLang="en-US" dirty="0">
                  <a:solidFill>
                    <a:srgbClr val="3D464D"/>
                  </a:solidFill>
                  <a:latin typeface="Pingfang SC"/>
                </a:rPr>
                <a:t>之间）。</a:t>
              </a:r>
              <a:endParaRPr lang="zh-CN" altLang="en-US" dirty="0"/>
            </a:p>
          </p:txBody>
        </p:sp>
      </p:grpSp>
    </p:spTree>
    <p:extLst>
      <p:ext uri="{BB962C8B-B14F-4D97-AF65-F5344CB8AC3E}">
        <p14:creationId xmlns="" xmlns:p14="http://schemas.microsoft.com/office/powerpoint/2010/main" val="23593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GoogLeNet</a:t>
            </a:r>
            <a:r>
              <a:rPr lang="en-US" altLang="zh-CN" b="1" dirty="0"/>
              <a:t> </a:t>
            </a:r>
            <a:endParaRPr lang="zh-CN" altLang="en-US" b="1" dirty="0"/>
          </a:p>
        </p:txBody>
      </p:sp>
      <p:sp>
        <p:nvSpPr>
          <p:cNvPr id="3" name="Content Placeholder 2"/>
          <p:cNvSpPr>
            <a:spLocks noGrp="1"/>
          </p:cNvSpPr>
          <p:nvPr>
            <p:ph idx="1"/>
          </p:nvPr>
        </p:nvSpPr>
        <p:spPr/>
        <p:txBody>
          <a:bodyPr>
            <a:normAutofit/>
          </a:bodyPr>
          <a:lstStyle/>
          <a:p>
            <a:r>
              <a:rPr lang="en-US" altLang="zh-CN" dirty="0"/>
              <a:t>Inception V2</a:t>
            </a:r>
          </a:p>
          <a:p>
            <a:pPr marL="342900" lvl="1" indent="0">
              <a:buNone/>
            </a:pPr>
            <a:r>
              <a:rPr lang="zh-CN" altLang="en-US" sz="2000" dirty="0" smtClean="0"/>
              <a:t> </a:t>
            </a:r>
            <a:endParaRPr lang="zh-CN" altLang="en-US" sz="2800" dirty="0"/>
          </a:p>
        </p:txBody>
      </p:sp>
      <p:pic>
        <p:nvPicPr>
          <p:cNvPr id="4" name="Picture 3"/>
          <p:cNvPicPr>
            <a:picLocks noChangeAspect="1"/>
          </p:cNvPicPr>
          <p:nvPr/>
        </p:nvPicPr>
        <p:blipFill>
          <a:blip r:embed="rId2"/>
          <a:stretch>
            <a:fillRect/>
          </a:stretch>
        </p:blipFill>
        <p:spPr>
          <a:xfrm>
            <a:off x="391786" y="3077204"/>
            <a:ext cx="3047683" cy="2353352"/>
          </a:xfrm>
          <a:prstGeom prst="rect">
            <a:avLst/>
          </a:prstGeom>
        </p:spPr>
      </p:pic>
      <p:pic>
        <p:nvPicPr>
          <p:cNvPr id="5" name="Picture 4"/>
          <p:cNvPicPr>
            <a:picLocks noChangeAspect="1"/>
          </p:cNvPicPr>
          <p:nvPr/>
        </p:nvPicPr>
        <p:blipFill>
          <a:blip r:embed="rId3"/>
          <a:stretch>
            <a:fillRect/>
          </a:stretch>
        </p:blipFill>
        <p:spPr>
          <a:xfrm>
            <a:off x="4041563" y="2584066"/>
            <a:ext cx="2918645" cy="2863345"/>
          </a:xfrm>
          <a:prstGeom prst="rect">
            <a:avLst/>
          </a:prstGeom>
        </p:spPr>
      </p:pic>
      <p:pic>
        <p:nvPicPr>
          <p:cNvPr id="6" name="Picture 5"/>
          <p:cNvPicPr>
            <a:picLocks noChangeAspect="1"/>
          </p:cNvPicPr>
          <p:nvPr/>
        </p:nvPicPr>
        <p:blipFill>
          <a:blip r:embed="rId4"/>
          <a:stretch>
            <a:fillRect/>
          </a:stretch>
        </p:blipFill>
        <p:spPr>
          <a:xfrm>
            <a:off x="8045533" y="1560131"/>
            <a:ext cx="2902107" cy="3887280"/>
          </a:xfrm>
          <a:prstGeom prst="rect">
            <a:avLst/>
          </a:prstGeom>
        </p:spPr>
      </p:pic>
      <p:sp>
        <p:nvSpPr>
          <p:cNvPr id="7" name="TextBox 6"/>
          <p:cNvSpPr txBox="1"/>
          <p:nvPr/>
        </p:nvSpPr>
        <p:spPr>
          <a:xfrm>
            <a:off x="717978" y="5565492"/>
            <a:ext cx="2386729" cy="369332"/>
          </a:xfrm>
          <a:prstGeom prst="rect">
            <a:avLst/>
          </a:prstGeom>
          <a:solidFill>
            <a:srgbClr val="92D050"/>
          </a:solidFill>
        </p:spPr>
        <p:txBody>
          <a:bodyPr wrap="square" rtlCol="0">
            <a:spAutoFit/>
          </a:bodyPr>
          <a:lstStyle/>
          <a:p>
            <a:pPr algn="ctr"/>
            <a:r>
              <a:rPr lang="en-US" altLang="zh-CN" dirty="0" smtClean="0"/>
              <a:t>Inception V1</a:t>
            </a:r>
            <a:r>
              <a:rPr lang="zh-CN" altLang="en-US" dirty="0" smtClean="0"/>
              <a:t>结构</a:t>
            </a:r>
            <a:endParaRPr lang="zh-CN" altLang="en-US" dirty="0"/>
          </a:p>
        </p:txBody>
      </p:sp>
      <p:sp>
        <p:nvSpPr>
          <p:cNvPr id="9" name="TextBox 8"/>
          <p:cNvSpPr txBox="1"/>
          <p:nvPr/>
        </p:nvSpPr>
        <p:spPr>
          <a:xfrm>
            <a:off x="8303224" y="5559522"/>
            <a:ext cx="2386729" cy="369332"/>
          </a:xfrm>
          <a:prstGeom prst="rect">
            <a:avLst/>
          </a:prstGeom>
          <a:solidFill>
            <a:srgbClr val="92D050"/>
          </a:solidFill>
        </p:spPr>
        <p:txBody>
          <a:bodyPr wrap="square" rtlCol="0">
            <a:spAutoFit/>
          </a:bodyPr>
          <a:lstStyle/>
          <a:p>
            <a:pPr algn="ctr"/>
            <a:r>
              <a:rPr lang="en-US" altLang="zh-CN" dirty="0" smtClean="0"/>
              <a:t>Inception V2</a:t>
            </a:r>
            <a:r>
              <a:rPr lang="zh-CN" altLang="en-US" dirty="0" smtClean="0"/>
              <a:t>结构</a:t>
            </a:r>
            <a:endParaRPr lang="zh-CN" altLang="en-US" dirty="0"/>
          </a:p>
        </p:txBody>
      </p:sp>
      <p:sp>
        <p:nvSpPr>
          <p:cNvPr id="10" name="TextBox 9"/>
          <p:cNvSpPr txBox="1"/>
          <p:nvPr/>
        </p:nvSpPr>
        <p:spPr>
          <a:xfrm>
            <a:off x="4307522" y="5586858"/>
            <a:ext cx="2386729" cy="369332"/>
          </a:xfrm>
          <a:prstGeom prst="rect">
            <a:avLst/>
          </a:prstGeom>
          <a:solidFill>
            <a:srgbClr val="92D050"/>
          </a:solidFill>
        </p:spPr>
        <p:txBody>
          <a:bodyPr wrap="square" rtlCol="0">
            <a:spAutoFit/>
          </a:bodyPr>
          <a:lstStyle/>
          <a:p>
            <a:pPr algn="ctr"/>
            <a:r>
              <a:rPr lang="zh-CN" altLang="en-US" dirty="0" smtClean="0"/>
              <a:t>卷积分解</a:t>
            </a:r>
            <a:endParaRPr lang="zh-CN" altLang="en-US" dirty="0"/>
          </a:p>
        </p:txBody>
      </p:sp>
    </p:spTree>
    <p:extLst>
      <p:ext uri="{BB962C8B-B14F-4D97-AF65-F5344CB8AC3E}">
        <p14:creationId xmlns="" xmlns:p14="http://schemas.microsoft.com/office/powerpoint/2010/main" val="1313970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a:t>
            </a:r>
            <a:r>
              <a:rPr lang="zh-CN" altLang="en-US" dirty="0"/>
              <a:t>经典模型</a:t>
            </a:r>
            <a:r>
              <a:rPr lang="en-US" altLang="zh-CN" dirty="0"/>
              <a:t>---</a:t>
            </a:r>
            <a:r>
              <a:rPr lang="en-US" altLang="zh-CN" b="1" dirty="0" err="1"/>
              <a:t>GoogLeNet</a:t>
            </a:r>
            <a:r>
              <a:rPr lang="en-US" altLang="zh-CN" dirty="0"/>
              <a:t> </a:t>
            </a:r>
            <a:endParaRPr lang="zh-CN" altLang="en-US" dirty="0"/>
          </a:p>
        </p:txBody>
      </p:sp>
      <p:sp>
        <p:nvSpPr>
          <p:cNvPr id="3" name="Content Placeholder 2"/>
          <p:cNvSpPr>
            <a:spLocks noGrp="1"/>
          </p:cNvSpPr>
          <p:nvPr>
            <p:ph idx="1"/>
          </p:nvPr>
        </p:nvSpPr>
        <p:spPr/>
        <p:txBody>
          <a:bodyPr/>
          <a:lstStyle/>
          <a:p>
            <a:r>
              <a:rPr lang="en-US" altLang="zh-CN" sz="2400" dirty="0" smtClean="0"/>
              <a:t>Inception V2</a:t>
            </a:r>
          </a:p>
          <a:p>
            <a:pPr lvl="1"/>
            <a:r>
              <a:rPr lang="zh-CN" altLang="en-US" sz="1800" dirty="0"/>
              <a:t>单</a:t>
            </a:r>
            <a:r>
              <a:rPr lang="zh-CN" altLang="en-US" sz="1800" dirty="0" smtClean="0"/>
              <a:t>纯堆叠模块可以提供准确率，但计算效率降低</a:t>
            </a:r>
            <a:endParaRPr lang="en-US" altLang="zh-CN" sz="1800" dirty="0" smtClean="0"/>
          </a:p>
          <a:p>
            <a:pPr lvl="1"/>
            <a:r>
              <a:rPr lang="zh-CN" altLang="en-US" sz="1800" dirty="0"/>
              <a:t>提</a:t>
            </a:r>
            <a:r>
              <a:rPr lang="zh-CN" altLang="en-US" sz="1800" dirty="0" smtClean="0"/>
              <a:t>出卷积分解（</a:t>
            </a:r>
            <a:r>
              <a:rPr lang="en-US" altLang="zh-CN" sz="1800" dirty="0" smtClean="0"/>
              <a:t>Factorizing Convolutions</a:t>
            </a:r>
            <a:r>
              <a:rPr lang="zh-CN" altLang="en-US" sz="1800" dirty="0" smtClean="0"/>
              <a:t>）</a:t>
            </a:r>
            <a:endParaRPr lang="en-US" altLang="zh-CN" sz="1800" dirty="0" smtClean="0"/>
          </a:p>
          <a:p>
            <a:pPr lvl="1"/>
            <a:r>
              <a:rPr lang="zh-CN" altLang="en-US" sz="1800" dirty="0">
                <a:solidFill>
                  <a:srgbClr val="0000FF"/>
                </a:solidFill>
              </a:rPr>
              <a:t>降</a:t>
            </a:r>
            <a:r>
              <a:rPr lang="zh-CN" altLang="en-US" sz="1800" dirty="0" smtClean="0">
                <a:solidFill>
                  <a:srgbClr val="0000FF"/>
                </a:solidFill>
              </a:rPr>
              <a:t>低特征图大小</a:t>
            </a:r>
            <a:endParaRPr lang="zh-CN" altLang="en-US" sz="1800" dirty="0">
              <a:solidFill>
                <a:srgbClr val="0000FF"/>
              </a:solidFill>
            </a:endParaRPr>
          </a:p>
        </p:txBody>
      </p:sp>
      <p:grpSp>
        <p:nvGrpSpPr>
          <p:cNvPr id="10" name="Group 9"/>
          <p:cNvGrpSpPr/>
          <p:nvPr/>
        </p:nvGrpSpPr>
        <p:grpSpPr>
          <a:xfrm>
            <a:off x="1637881" y="3315956"/>
            <a:ext cx="4527307" cy="3118950"/>
            <a:chOff x="1057275" y="2684462"/>
            <a:chExt cx="5038725" cy="3248026"/>
          </a:xfrm>
        </p:grpSpPr>
        <p:pic>
          <p:nvPicPr>
            <p:cNvPr id="25602" name="Picture 2" descr="https://static.oschina.net/uploads/space/2018/0317/141726_LQN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57275" y="2684462"/>
              <a:ext cx="5038725" cy="3248026"/>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1743075" y="5563156"/>
              <a:ext cx="1123950" cy="352565"/>
            </a:xfrm>
            <a:prstGeom prst="rect">
              <a:avLst/>
            </a:prstGeom>
            <a:noFill/>
          </p:spPr>
          <p:txBody>
            <a:bodyPr wrap="square" rtlCol="0">
              <a:spAutoFit/>
            </a:bodyPr>
            <a:lstStyle/>
            <a:p>
              <a:r>
                <a:rPr lang="zh-CN" altLang="en-US" sz="1600" dirty="0">
                  <a:solidFill>
                    <a:srgbClr val="C00000"/>
                  </a:solidFill>
                </a:rPr>
                <a:t>特</a:t>
              </a:r>
              <a:r>
                <a:rPr lang="zh-CN" altLang="en-US" sz="1600" dirty="0" smtClean="0">
                  <a:solidFill>
                    <a:srgbClr val="C00000"/>
                  </a:solidFill>
                </a:rPr>
                <a:t>征缺失</a:t>
              </a:r>
              <a:endParaRPr lang="zh-CN" altLang="en-US" sz="1600" dirty="0">
                <a:solidFill>
                  <a:srgbClr val="C00000"/>
                </a:solidFill>
              </a:endParaRPr>
            </a:p>
          </p:txBody>
        </p:sp>
        <p:sp>
          <p:nvSpPr>
            <p:cNvPr id="13" name="TextBox 12"/>
            <p:cNvSpPr txBox="1"/>
            <p:nvPr/>
          </p:nvSpPr>
          <p:spPr>
            <a:xfrm>
              <a:off x="4202531" y="5563155"/>
              <a:ext cx="1123950" cy="352565"/>
            </a:xfrm>
            <a:prstGeom prst="rect">
              <a:avLst/>
            </a:prstGeom>
            <a:noFill/>
          </p:spPr>
          <p:txBody>
            <a:bodyPr wrap="square" rtlCol="0">
              <a:spAutoFit/>
            </a:bodyPr>
            <a:lstStyle/>
            <a:p>
              <a:r>
                <a:rPr lang="zh-CN" altLang="en-US" sz="1600" dirty="0">
                  <a:solidFill>
                    <a:srgbClr val="C00000"/>
                  </a:solidFill>
                </a:rPr>
                <a:t>计算</a:t>
              </a:r>
              <a:r>
                <a:rPr lang="zh-CN" altLang="en-US" sz="1600" dirty="0" smtClean="0">
                  <a:solidFill>
                    <a:srgbClr val="C00000"/>
                  </a:solidFill>
                </a:rPr>
                <a:t>量大</a:t>
              </a:r>
              <a:endParaRPr lang="zh-CN" altLang="en-US" sz="1600" dirty="0">
                <a:solidFill>
                  <a:srgbClr val="C00000"/>
                </a:solidFill>
              </a:endParaRPr>
            </a:p>
          </p:txBody>
        </p:sp>
      </p:grpSp>
      <p:pic>
        <p:nvPicPr>
          <p:cNvPr id="25604" name="Picture 4" descr="https://static.oschina.net/uploads/space/2018/0317/141734_OEPA_876354.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788865" y="3211323"/>
            <a:ext cx="4953423" cy="282798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7326585" y="6039309"/>
            <a:ext cx="3877985" cy="369332"/>
          </a:xfrm>
          <a:prstGeom prst="rect">
            <a:avLst/>
          </a:prstGeom>
        </p:spPr>
        <p:txBody>
          <a:bodyPr wrap="none">
            <a:spAutoFit/>
          </a:bodyPr>
          <a:lstStyle/>
          <a:p>
            <a:r>
              <a:rPr lang="zh-CN" altLang="en-US" dirty="0">
                <a:solidFill>
                  <a:srgbClr val="0000FF"/>
                </a:solidFill>
              </a:rPr>
              <a:t>使用两个并行化的模块来降低计算量</a:t>
            </a:r>
          </a:p>
        </p:txBody>
      </p:sp>
    </p:spTree>
    <p:extLst>
      <p:ext uri="{BB962C8B-B14F-4D97-AF65-F5344CB8AC3E}">
        <p14:creationId xmlns="" xmlns:p14="http://schemas.microsoft.com/office/powerpoint/2010/main" val="1084961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altLang="zh-CN" dirty="0"/>
              <a:t>Inception </a:t>
            </a:r>
            <a:r>
              <a:rPr lang="en-US" altLang="zh-CN" dirty="0" smtClean="0"/>
              <a:t>V1</a:t>
            </a:r>
          </a:p>
          <a:p>
            <a:pPr lvl="1"/>
            <a:r>
              <a:rPr lang="en-US" altLang="zh-CN" b="1" kern="1200" dirty="0" smtClean="0"/>
              <a:t>Going </a:t>
            </a:r>
            <a:r>
              <a:rPr lang="en-US" altLang="zh-CN" b="1" kern="1200" dirty="0"/>
              <a:t>deeper with </a:t>
            </a:r>
            <a:r>
              <a:rPr lang="en-US" altLang="zh-CN" b="1" kern="1200" dirty="0" smtClean="0"/>
              <a:t>convolutions</a:t>
            </a:r>
            <a:r>
              <a:rPr lang="zh-CN" altLang="en-US" kern="1200" dirty="0" smtClean="0"/>
              <a:t>，</a:t>
            </a:r>
            <a:r>
              <a:rPr lang="en-US" altLang="zh-CN" dirty="0">
                <a:hlinkClick r:id="rId3"/>
              </a:rPr>
              <a:t> Christian </a:t>
            </a:r>
            <a:r>
              <a:rPr lang="en-US" altLang="zh-CN" dirty="0" err="1">
                <a:hlinkClick r:id="rId3"/>
              </a:rPr>
              <a:t>Szegedy</a:t>
            </a:r>
            <a:r>
              <a:rPr lang="en-US" altLang="zh-CN" dirty="0"/>
              <a:t>, </a:t>
            </a:r>
            <a:r>
              <a:rPr lang="en-US" altLang="zh-CN" dirty="0">
                <a:hlinkClick r:id="rId4"/>
              </a:rPr>
              <a:t>Wei Liu</a:t>
            </a:r>
            <a:r>
              <a:rPr lang="en-US" altLang="zh-CN" dirty="0"/>
              <a:t>, </a:t>
            </a:r>
            <a:r>
              <a:rPr lang="en-US" altLang="zh-CN" dirty="0" err="1">
                <a:hlinkClick r:id="rId5"/>
              </a:rPr>
              <a:t>Yangqing</a:t>
            </a:r>
            <a:r>
              <a:rPr lang="en-US" altLang="zh-CN" dirty="0">
                <a:hlinkClick r:id="rId5"/>
              </a:rPr>
              <a:t> </a:t>
            </a:r>
            <a:r>
              <a:rPr lang="en-US" altLang="zh-CN" dirty="0" err="1">
                <a:hlinkClick r:id="rId5"/>
              </a:rPr>
              <a:t>Jia</a:t>
            </a:r>
            <a:r>
              <a:rPr lang="en-US" altLang="zh-CN" dirty="0"/>
              <a:t>, </a:t>
            </a:r>
            <a:r>
              <a:rPr lang="en-US" altLang="zh-CN" dirty="0">
                <a:hlinkClick r:id="rId6"/>
              </a:rPr>
              <a:t>Pierre </a:t>
            </a:r>
            <a:r>
              <a:rPr lang="en-US" altLang="zh-CN" dirty="0" err="1">
                <a:hlinkClick r:id="rId6"/>
              </a:rPr>
              <a:t>Sermanet</a:t>
            </a:r>
            <a:r>
              <a:rPr lang="en-US" altLang="zh-CN" dirty="0"/>
              <a:t>, </a:t>
            </a:r>
            <a:r>
              <a:rPr lang="en-US" altLang="zh-CN" dirty="0">
                <a:hlinkClick r:id="rId7"/>
              </a:rPr>
              <a:t>Scott Reed</a:t>
            </a:r>
            <a:r>
              <a:rPr lang="en-US" altLang="zh-CN" dirty="0"/>
              <a:t>, </a:t>
            </a:r>
            <a:r>
              <a:rPr lang="en-US" altLang="zh-CN" dirty="0" err="1">
                <a:hlinkClick r:id="rId8"/>
              </a:rPr>
              <a:t>Dragomir</a:t>
            </a:r>
            <a:r>
              <a:rPr lang="en-US" altLang="zh-CN" dirty="0">
                <a:hlinkClick r:id="rId8"/>
              </a:rPr>
              <a:t> </a:t>
            </a:r>
            <a:r>
              <a:rPr lang="en-US" altLang="zh-CN" dirty="0" err="1">
                <a:hlinkClick r:id="rId8"/>
              </a:rPr>
              <a:t>Anguelov</a:t>
            </a:r>
            <a:r>
              <a:rPr lang="en-US" altLang="zh-CN" dirty="0"/>
              <a:t>, </a:t>
            </a:r>
            <a:r>
              <a:rPr lang="en-US" altLang="zh-CN" dirty="0" err="1">
                <a:hlinkClick r:id="rId9"/>
              </a:rPr>
              <a:t>Dumitru</a:t>
            </a:r>
            <a:r>
              <a:rPr lang="en-US" altLang="zh-CN" dirty="0">
                <a:hlinkClick r:id="rId9"/>
              </a:rPr>
              <a:t> </a:t>
            </a:r>
            <a:r>
              <a:rPr lang="en-US" altLang="zh-CN" dirty="0" err="1">
                <a:hlinkClick r:id="rId9"/>
              </a:rPr>
              <a:t>Erhan</a:t>
            </a:r>
            <a:r>
              <a:rPr lang="en-US" altLang="zh-CN" dirty="0" err="1"/>
              <a:t>,</a:t>
            </a:r>
            <a:r>
              <a:rPr lang="en-US" altLang="zh-CN" dirty="0" err="1">
                <a:hlinkClick r:id="rId10"/>
              </a:rPr>
              <a:t>Vincent</a:t>
            </a:r>
            <a:r>
              <a:rPr lang="en-US" altLang="zh-CN" dirty="0">
                <a:hlinkClick r:id="rId10"/>
              </a:rPr>
              <a:t> </a:t>
            </a:r>
            <a:r>
              <a:rPr lang="en-US" altLang="zh-CN" dirty="0" err="1">
                <a:hlinkClick r:id="rId10"/>
              </a:rPr>
              <a:t>Vanhoucke</a:t>
            </a:r>
            <a:r>
              <a:rPr lang="en-US" altLang="zh-CN" dirty="0"/>
              <a:t>, </a:t>
            </a:r>
            <a:r>
              <a:rPr lang="en-US" altLang="zh-CN" dirty="0">
                <a:hlinkClick r:id="rId11"/>
              </a:rPr>
              <a:t>Andrew </a:t>
            </a:r>
            <a:r>
              <a:rPr lang="en-US" altLang="zh-CN" dirty="0" err="1">
                <a:hlinkClick r:id="rId11"/>
              </a:rPr>
              <a:t>Rabinovich</a:t>
            </a:r>
            <a:r>
              <a:rPr lang="en-US" altLang="zh-CN" dirty="0">
                <a:hlinkClick r:id="rId11"/>
              </a:rPr>
              <a:t> </a:t>
            </a:r>
            <a:r>
              <a:rPr lang="en-US" altLang="zh-CN" kern="1200" dirty="0" err="1" smtClean="0"/>
              <a:t>arXiv</a:t>
            </a:r>
            <a:r>
              <a:rPr lang="en-US" altLang="zh-CN" kern="1200" dirty="0" smtClean="0"/>
              <a:t> 2014</a:t>
            </a:r>
            <a:r>
              <a:rPr lang="zh-CN" altLang="en-US" kern="1200" dirty="0" smtClean="0"/>
              <a:t>，</a:t>
            </a:r>
            <a:r>
              <a:rPr lang="en-US" altLang="zh-CN" kern="1200" dirty="0" smtClean="0"/>
              <a:t>CVPR2015</a:t>
            </a:r>
            <a:endParaRPr lang="en-US" altLang="zh-CN" dirty="0" smtClean="0"/>
          </a:p>
          <a:p>
            <a:r>
              <a:rPr lang="en-US" altLang="zh-CN" dirty="0" smtClean="0"/>
              <a:t>Inception V2</a:t>
            </a:r>
          </a:p>
          <a:p>
            <a:pPr lvl="1"/>
            <a:r>
              <a:rPr lang="en-US" altLang="zh-CN" b="1" kern="1200" dirty="0" smtClean="0"/>
              <a:t>Batch </a:t>
            </a:r>
            <a:r>
              <a:rPr lang="en-US" altLang="zh-CN" b="1" kern="1200" dirty="0"/>
              <a:t>Normalization: Accelerating Deep Network Training by Reducing Internal Covariate </a:t>
            </a:r>
            <a:r>
              <a:rPr lang="en-US" altLang="zh-CN" b="1" kern="1200" dirty="0" smtClean="0"/>
              <a:t>Shift</a:t>
            </a:r>
            <a:r>
              <a:rPr lang="zh-CN" altLang="en-US" kern="1200" dirty="0" smtClean="0"/>
              <a:t>，</a:t>
            </a:r>
            <a:r>
              <a:rPr lang="en-US" altLang="zh-CN" dirty="0">
                <a:hlinkClick r:id="rId12"/>
              </a:rPr>
              <a:t> Sergey </a:t>
            </a:r>
            <a:r>
              <a:rPr lang="en-US" altLang="zh-CN" dirty="0" err="1">
                <a:hlinkClick r:id="rId12"/>
              </a:rPr>
              <a:t>Ioffe</a:t>
            </a:r>
            <a:r>
              <a:rPr lang="en-US" altLang="zh-CN" dirty="0"/>
              <a:t>, </a:t>
            </a:r>
            <a:r>
              <a:rPr lang="en-US" altLang="zh-CN" dirty="0">
                <a:hlinkClick r:id="rId3"/>
              </a:rPr>
              <a:t>Christian </a:t>
            </a:r>
            <a:r>
              <a:rPr lang="en-US" altLang="zh-CN" dirty="0" err="1" smtClean="0">
                <a:hlinkClick r:id="rId3"/>
              </a:rPr>
              <a:t>Szegedy</a:t>
            </a:r>
            <a:r>
              <a:rPr lang="zh-CN" altLang="en-US" dirty="0" smtClean="0"/>
              <a:t>，</a:t>
            </a:r>
            <a:r>
              <a:rPr lang="en-US" altLang="zh-CN" dirty="0" smtClean="0"/>
              <a:t>ICML2015</a:t>
            </a:r>
          </a:p>
          <a:p>
            <a:r>
              <a:rPr lang="en-US" altLang="zh-CN" dirty="0" smtClean="0"/>
              <a:t>Inception V3</a:t>
            </a:r>
          </a:p>
          <a:p>
            <a:pPr lvl="1"/>
            <a:r>
              <a:rPr lang="en-US" altLang="zh-CN" b="1" kern="1200" dirty="0"/>
              <a:t>Rethinking the Inception Architecture for Computer </a:t>
            </a:r>
            <a:r>
              <a:rPr lang="en-US" altLang="zh-CN" b="1" kern="1200" dirty="0" smtClean="0"/>
              <a:t>Vision</a:t>
            </a:r>
            <a:r>
              <a:rPr lang="zh-CN" altLang="en-US" kern="1200" dirty="0" smtClean="0"/>
              <a:t>，</a:t>
            </a:r>
            <a:r>
              <a:rPr lang="en-US" altLang="zh-CN" dirty="0">
                <a:hlinkClick r:id="rId3"/>
              </a:rPr>
              <a:t>Christian </a:t>
            </a:r>
            <a:r>
              <a:rPr lang="en-US" altLang="zh-CN" dirty="0" err="1">
                <a:hlinkClick r:id="rId3"/>
              </a:rPr>
              <a:t>Szegedy</a:t>
            </a:r>
            <a:r>
              <a:rPr lang="en-US" altLang="zh-CN" dirty="0"/>
              <a:t>, </a:t>
            </a:r>
            <a:r>
              <a:rPr lang="en-US" altLang="zh-CN" dirty="0">
                <a:hlinkClick r:id="rId10"/>
              </a:rPr>
              <a:t>Vincent </a:t>
            </a:r>
            <a:r>
              <a:rPr lang="en-US" altLang="zh-CN" dirty="0" err="1">
                <a:hlinkClick r:id="rId10"/>
              </a:rPr>
              <a:t>Vanhoucke</a:t>
            </a:r>
            <a:r>
              <a:rPr lang="en-US" altLang="zh-CN" dirty="0"/>
              <a:t>, </a:t>
            </a:r>
            <a:r>
              <a:rPr lang="en-US" altLang="zh-CN" dirty="0">
                <a:hlinkClick r:id="rId12"/>
              </a:rPr>
              <a:t>Sergey </a:t>
            </a:r>
            <a:r>
              <a:rPr lang="en-US" altLang="zh-CN" dirty="0" err="1">
                <a:hlinkClick r:id="rId12"/>
              </a:rPr>
              <a:t>Ioffe</a:t>
            </a:r>
            <a:r>
              <a:rPr lang="en-US" altLang="zh-CN" dirty="0"/>
              <a:t>, </a:t>
            </a:r>
            <a:r>
              <a:rPr lang="en-US" altLang="zh-CN" dirty="0">
                <a:hlinkClick r:id="rId13"/>
              </a:rPr>
              <a:t>Jonathon </a:t>
            </a:r>
            <a:r>
              <a:rPr lang="en-US" altLang="zh-CN" dirty="0" err="1">
                <a:hlinkClick r:id="rId13"/>
              </a:rPr>
              <a:t>Shlens</a:t>
            </a:r>
            <a:r>
              <a:rPr lang="en-US" altLang="zh-CN" dirty="0"/>
              <a:t>, </a:t>
            </a:r>
            <a:r>
              <a:rPr lang="en-US" altLang="zh-CN" dirty="0" err="1">
                <a:hlinkClick r:id="rId14"/>
              </a:rPr>
              <a:t>Zbigniew</a:t>
            </a:r>
            <a:r>
              <a:rPr lang="en-US" altLang="zh-CN" dirty="0">
                <a:hlinkClick r:id="rId14"/>
              </a:rPr>
              <a:t> </a:t>
            </a:r>
            <a:r>
              <a:rPr lang="en-US" altLang="zh-CN" dirty="0" err="1" smtClean="0">
                <a:hlinkClick r:id="rId14"/>
              </a:rPr>
              <a:t>Wojna</a:t>
            </a:r>
            <a:r>
              <a:rPr lang="zh-CN" altLang="en-US" dirty="0" smtClean="0"/>
              <a:t>，</a:t>
            </a:r>
            <a:r>
              <a:rPr lang="en-US" altLang="zh-CN" kern="1200" dirty="0"/>
              <a:t> </a:t>
            </a:r>
            <a:r>
              <a:rPr lang="en-US" altLang="zh-CN" kern="1200" dirty="0" err="1"/>
              <a:t>arXiv</a:t>
            </a:r>
            <a:r>
              <a:rPr lang="en-US" altLang="zh-CN" kern="1200" dirty="0"/>
              <a:t> </a:t>
            </a:r>
            <a:r>
              <a:rPr lang="en-US" altLang="zh-CN" kern="1200" dirty="0" smtClean="0"/>
              <a:t>2015</a:t>
            </a:r>
            <a:r>
              <a:rPr lang="zh-CN" altLang="en-US" kern="1200" dirty="0" smtClean="0"/>
              <a:t>，</a:t>
            </a:r>
            <a:r>
              <a:rPr lang="en-US" altLang="zh-CN" dirty="0" smtClean="0"/>
              <a:t>CVPR2016</a:t>
            </a:r>
            <a:endParaRPr lang="en-US" altLang="zh-CN" dirty="0"/>
          </a:p>
          <a:p>
            <a:r>
              <a:rPr lang="en-US" altLang="zh-CN" dirty="0"/>
              <a:t>Inception </a:t>
            </a:r>
            <a:r>
              <a:rPr lang="en-US" altLang="zh-CN" dirty="0" smtClean="0"/>
              <a:t>V4</a:t>
            </a:r>
          </a:p>
          <a:p>
            <a:pPr lvl="1"/>
            <a:r>
              <a:rPr lang="en-US" altLang="zh-CN" b="1" kern="1200" dirty="0"/>
              <a:t>Inception-v4, Inception-</a:t>
            </a:r>
            <a:r>
              <a:rPr lang="en-US" altLang="zh-CN" b="1" kern="1200" dirty="0" err="1"/>
              <a:t>ResNet</a:t>
            </a:r>
            <a:r>
              <a:rPr lang="en-US" altLang="zh-CN" b="1" kern="1200" dirty="0"/>
              <a:t> and the Impact of Residual Connections on </a:t>
            </a:r>
            <a:r>
              <a:rPr lang="en-US" altLang="zh-CN" b="1" kern="1200" dirty="0" smtClean="0"/>
              <a:t>Learning</a:t>
            </a:r>
            <a:r>
              <a:rPr lang="zh-CN" altLang="en-US" kern="1200" dirty="0" smtClean="0"/>
              <a:t>，</a:t>
            </a:r>
            <a:r>
              <a:rPr lang="en-US" altLang="zh-CN" dirty="0">
                <a:hlinkClick r:id="rId3"/>
              </a:rPr>
              <a:t>Christian </a:t>
            </a:r>
            <a:r>
              <a:rPr lang="en-US" altLang="zh-CN" dirty="0" err="1">
                <a:hlinkClick r:id="rId3"/>
              </a:rPr>
              <a:t>Szegedy</a:t>
            </a:r>
            <a:r>
              <a:rPr lang="en-US" altLang="zh-CN" dirty="0"/>
              <a:t>, </a:t>
            </a:r>
            <a:r>
              <a:rPr lang="en-US" altLang="zh-CN" dirty="0">
                <a:hlinkClick r:id="rId12"/>
              </a:rPr>
              <a:t>Sergey </a:t>
            </a:r>
            <a:r>
              <a:rPr lang="en-US" altLang="zh-CN" dirty="0" err="1">
                <a:hlinkClick r:id="rId12"/>
              </a:rPr>
              <a:t>Ioffe</a:t>
            </a:r>
            <a:r>
              <a:rPr lang="en-US" altLang="zh-CN" dirty="0"/>
              <a:t>, </a:t>
            </a:r>
            <a:r>
              <a:rPr lang="en-US" altLang="zh-CN" dirty="0">
                <a:hlinkClick r:id="rId10"/>
              </a:rPr>
              <a:t>Vincent </a:t>
            </a:r>
            <a:r>
              <a:rPr lang="en-US" altLang="zh-CN" dirty="0" err="1">
                <a:hlinkClick r:id="rId10"/>
              </a:rPr>
              <a:t>Vanhoucke</a:t>
            </a:r>
            <a:r>
              <a:rPr lang="en-US" altLang="zh-CN" dirty="0"/>
              <a:t>, </a:t>
            </a:r>
            <a:r>
              <a:rPr lang="en-US" altLang="zh-CN" dirty="0">
                <a:hlinkClick r:id="rId15"/>
              </a:rPr>
              <a:t>Alex </a:t>
            </a:r>
            <a:r>
              <a:rPr lang="en-US" altLang="zh-CN" dirty="0" err="1" smtClean="0">
                <a:hlinkClick r:id="rId15"/>
              </a:rPr>
              <a:t>Alemi</a:t>
            </a:r>
            <a:r>
              <a:rPr lang="zh-CN" altLang="en-US" dirty="0" smtClean="0"/>
              <a:t>，</a:t>
            </a:r>
            <a:r>
              <a:rPr lang="en-US" altLang="zh-CN" dirty="0" smtClean="0"/>
              <a:t>CVPR2016</a:t>
            </a:r>
            <a:endParaRPr lang="en-US" altLang="zh-CN" dirty="0"/>
          </a:p>
          <a:p>
            <a:endParaRPr lang="en-US" altLang="zh-CN" dirty="0" smtClean="0"/>
          </a:p>
          <a:p>
            <a:endParaRPr lang="zh-CN" altLang="en-US" dirty="0"/>
          </a:p>
        </p:txBody>
      </p:sp>
      <p:sp>
        <p:nvSpPr>
          <p:cNvPr id="5"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solidFill>
                  <a:schemeClr val="accent2">
                    <a:lumMod val="50000"/>
                  </a:schemeClr>
                </a:solidFill>
              </a:rPr>
              <a:t>--</a:t>
            </a:r>
            <a:r>
              <a:rPr lang="en-US" altLang="zh-CN" sz="3600" b="1" dirty="0" err="1" smtClean="0"/>
              <a:t>GoogLeNet</a:t>
            </a:r>
            <a:r>
              <a:rPr lang="en-US" altLang="zh-CN" sz="3600" dirty="0" smtClean="0"/>
              <a:t> </a:t>
            </a:r>
            <a:endParaRPr lang="zh-CN" altLang="en-US" sz="3600" dirty="0"/>
          </a:p>
        </p:txBody>
      </p:sp>
    </p:spTree>
    <p:extLst>
      <p:ext uri="{BB962C8B-B14F-4D97-AF65-F5344CB8AC3E}">
        <p14:creationId xmlns="" xmlns:p14="http://schemas.microsoft.com/office/powerpoint/2010/main" val="21497537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000"/>
            <a:ext cx="10515600" cy="1325563"/>
          </a:xfrm>
        </p:spPr>
        <p:txBody>
          <a:bodyPr/>
          <a:lstStyle/>
          <a:p>
            <a:r>
              <a:rPr lang="zh-CN" altLang="en-US" dirty="0" smtClean="0"/>
              <a:t>经典卷积神经网络</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rotWithShape="1">
          <a:blip r:embed="rId2"/>
          <a:srcRect l="8571"/>
          <a:stretch/>
        </p:blipFill>
        <p:spPr>
          <a:xfrm>
            <a:off x="1858736" y="1003100"/>
            <a:ext cx="8247291" cy="5320095"/>
          </a:xfrm>
          <a:prstGeom prst="rect">
            <a:avLst/>
          </a:prstGeom>
        </p:spPr>
      </p:pic>
      <p:sp>
        <p:nvSpPr>
          <p:cNvPr id="5" name="Rectangle 4"/>
          <p:cNvSpPr/>
          <p:nvPr/>
        </p:nvSpPr>
        <p:spPr>
          <a:xfrm>
            <a:off x="8937525" y="6488668"/>
            <a:ext cx="2916183" cy="369332"/>
          </a:xfrm>
          <a:prstGeom prst="rect">
            <a:avLst/>
          </a:prstGeom>
        </p:spPr>
        <p:txBody>
          <a:bodyPr wrap="none">
            <a:spAutoFit/>
          </a:bodyPr>
          <a:lstStyle/>
          <a:p>
            <a:r>
              <a:rPr lang="en-US" altLang="zh-CN" dirty="0" smtClean="0"/>
              <a:t>Slide from </a:t>
            </a:r>
            <a:r>
              <a:rPr lang="zh-CN" altLang="en-US" dirty="0" smtClean="0"/>
              <a:t>Bolei Zhou</a:t>
            </a:r>
            <a:r>
              <a:rPr lang="en-US" altLang="zh-CN" dirty="0" smtClean="0"/>
              <a:t>, MIT</a:t>
            </a:r>
            <a:endParaRPr lang="zh-CN" altLang="en-US" dirty="0"/>
          </a:p>
        </p:txBody>
      </p:sp>
      <p:sp>
        <p:nvSpPr>
          <p:cNvPr id="6" name="Rectangle 5"/>
          <p:cNvSpPr/>
          <p:nvPr/>
        </p:nvSpPr>
        <p:spPr>
          <a:xfrm>
            <a:off x="8201026" y="960209"/>
            <a:ext cx="2496231" cy="54310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6574660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a:blip r:embed="rId2"/>
          <a:stretch>
            <a:fillRect/>
          </a:stretch>
        </p:blipFill>
        <p:spPr>
          <a:xfrm>
            <a:off x="3558686" y="1825625"/>
            <a:ext cx="5238751" cy="1466850"/>
          </a:xfrm>
          <a:prstGeom prst="rect">
            <a:avLst/>
          </a:prstGeom>
        </p:spPr>
      </p:pic>
      <p:sp>
        <p:nvSpPr>
          <p:cNvPr id="5" name="Rectangle 4"/>
          <p:cNvSpPr/>
          <p:nvPr/>
        </p:nvSpPr>
        <p:spPr>
          <a:xfrm>
            <a:off x="3054401" y="3457234"/>
            <a:ext cx="6117957" cy="369332"/>
          </a:xfrm>
          <a:prstGeom prst="rect">
            <a:avLst/>
          </a:prstGeom>
        </p:spPr>
        <p:txBody>
          <a:bodyPr wrap="none">
            <a:spAutoFit/>
          </a:bodyPr>
          <a:lstStyle/>
          <a:p>
            <a:pPr algn="r"/>
            <a:r>
              <a:rPr lang="en-US" altLang="zh-CN" dirty="0" smtClean="0"/>
              <a:t>CVPR 2016 Best Paper,</a:t>
            </a:r>
            <a:r>
              <a:rPr lang="zh-CN" altLang="en-US" dirty="0" smtClean="0"/>
              <a:t>被引用次数</a:t>
            </a:r>
            <a:r>
              <a:rPr lang="en-US" altLang="zh-CN" dirty="0" smtClean="0"/>
              <a:t>14913 (by 2018/11/28)</a:t>
            </a:r>
            <a:endParaRPr lang="zh-CN" altLang="en-US" dirty="0"/>
          </a:p>
        </p:txBody>
      </p:sp>
      <p:pic>
        <p:nvPicPr>
          <p:cNvPr id="8" name="Picture 7"/>
          <p:cNvPicPr>
            <a:picLocks noChangeAspect="1"/>
          </p:cNvPicPr>
          <p:nvPr/>
        </p:nvPicPr>
        <p:blipFill>
          <a:blip r:embed="rId3"/>
          <a:stretch>
            <a:fillRect/>
          </a:stretch>
        </p:blipFill>
        <p:spPr>
          <a:xfrm rot="16200000">
            <a:off x="5427308" y="547328"/>
            <a:ext cx="1337384" cy="9244115"/>
          </a:xfrm>
          <a:prstGeom prst="rect">
            <a:avLst/>
          </a:prstGeom>
        </p:spPr>
      </p:pic>
      <p:sp>
        <p:nvSpPr>
          <p:cNvPr id="9"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39616459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4226169" cy="4351338"/>
          </a:xfrm>
        </p:spPr>
        <p:txBody>
          <a:bodyPr/>
          <a:lstStyle/>
          <a:p>
            <a:r>
              <a:rPr lang="zh-CN" altLang="en-US" dirty="0" smtClean="0"/>
              <a:t>网络越深，效果越好？</a:t>
            </a:r>
            <a:endParaRPr lang="en-US" altLang="zh-CN" dirty="0" smtClean="0"/>
          </a:p>
          <a:p>
            <a:pPr lvl="1"/>
            <a:r>
              <a:rPr lang="zh-CN" altLang="en-US" dirty="0"/>
              <a:t>非线</a:t>
            </a:r>
            <a:r>
              <a:rPr lang="zh-CN" altLang="en-US" dirty="0" smtClean="0"/>
              <a:t>性激励函数</a:t>
            </a:r>
            <a:r>
              <a:rPr lang="en-US" altLang="zh-CN" dirty="0" smtClean="0"/>
              <a:t>,</a:t>
            </a:r>
            <a:r>
              <a:rPr lang="zh-CN" altLang="en-US" dirty="0" smtClean="0"/>
              <a:t>无限逼近定理</a:t>
            </a:r>
            <a:endParaRPr lang="en-US" altLang="zh-CN" dirty="0" smtClean="0"/>
          </a:p>
          <a:p>
            <a:pPr lvl="1"/>
            <a:r>
              <a:rPr lang="zh-CN" altLang="en-US" dirty="0"/>
              <a:t>梯</a:t>
            </a:r>
            <a:r>
              <a:rPr lang="zh-CN" altLang="en-US" dirty="0" smtClean="0"/>
              <a:t>度消失：</a:t>
            </a:r>
            <a:r>
              <a:rPr lang="zh-CN" altLang="en-US" dirty="0"/>
              <a:t>随机梯</a:t>
            </a:r>
            <a:r>
              <a:rPr lang="zh-CN" altLang="en-US" dirty="0" smtClean="0"/>
              <a:t>度下降、归一化层等</a:t>
            </a:r>
            <a:endParaRPr lang="zh-CN" altLang="en-US" dirty="0"/>
          </a:p>
        </p:txBody>
      </p:sp>
      <p:pic>
        <p:nvPicPr>
          <p:cNvPr id="26626" name="Picture 2" descr="https://static.oschina.net/uploads/space/2018/0223/111336_Bnob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 b="13367"/>
          <a:stretch/>
        </p:blipFill>
        <p:spPr bwMode="auto">
          <a:xfrm>
            <a:off x="5407996" y="2087562"/>
            <a:ext cx="6340475" cy="382746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3166705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76289"/>
            <a:ext cx="10515600" cy="4351338"/>
          </a:xfrm>
        </p:spPr>
        <p:txBody>
          <a:bodyPr>
            <a:noAutofit/>
          </a:bodyPr>
          <a:lstStyle/>
          <a:p>
            <a:r>
              <a:rPr lang="zh-CN" altLang="en-US" sz="2000" dirty="0" smtClean="0"/>
              <a:t>如果单纯的堆叠更深的网络：</a:t>
            </a:r>
            <a:r>
              <a:rPr lang="en-US" altLang="zh-CN" sz="2000" dirty="0" smtClean="0"/>
              <a:t>3x3</a:t>
            </a:r>
            <a:r>
              <a:rPr lang="zh-CN" altLang="en-US" sz="2000" dirty="0"/>
              <a:t>卷积</a:t>
            </a:r>
            <a:r>
              <a:rPr lang="zh-CN" altLang="en-US" sz="2000" dirty="0" smtClean="0"/>
              <a:t>层</a:t>
            </a:r>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pPr marL="0" indent="0">
              <a:buNone/>
            </a:pPr>
            <a:endParaRPr lang="en-US" altLang="zh-CN" sz="2000" dirty="0" smtClean="0"/>
          </a:p>
          <a:p>
            <a:r>
              <a:rPr lang="en-US" altLang="zh-CN" sz="2000" dirty="0" smtClean="0"/>
              <a:t>56</a:t>
            </a:r>
            <a:r>
              <a:rPr lang="zh-CN" altLang="en-US" sz="2000" dirty="0" smtClean="0"/>
              <a:t>层网络比</a:t>
            </a:r>
            <a:r>
              <a:rPr lang="en-US" altLang="zh-CN" sz="2000" dirty="0" smtClean="0"/>
              <a:t>20</a:t>
            </a:r>
            <a:r>
              <a:rPr lang="zh-CN" altLang="en-US" sz="2000" dirty="0" smtClean="0"/>
              <a:t>层网络有更高的</a:t>
            </a:r>
            <a:r>
              <a:rPr lang="zh-CN" altLang="en-US" sz="2000" dirty="0"/>
              <a:t>训</a:t>
            </a:r>
            <a:r>
              <a:rPr lang="zh-CN" altLang="en-US" sz="2000" dirty="0" smtClean="0"/>
              <a:t>练和测试误差</a:t>
            </a:r>
            <a:endParaRPr lang="en-US" altLang="zh-CN" sz="2000" dirty="0" smtClean="0"/>
          </a:p>
          <a:p>
            <a:r>
              <a:rPr lang="zh-CN" altLang="en-US" sz="2000" dirty="0" smtClean="0"/>
              <a:t>非过拟合问题，而是网络更难训练</a:t>
            </a:r>
            <a:endParaRPr lang="zh-CN" altLang="en-US" sz="2000" dirty="0"/>
          </a:p>
        </p:txBody>
      </p:sp>
      <p:pic>
        <p:nvPicPr>
          <p:cNvPr id="4" name="Picture 3"/>
          <p:cNvPicPr>
            <a:picLocks noChangeAspect="1"/>
          </p:cNvPicPr>
          <p:nvPr/>
        </p:nvPicPr>
        <p:blipFill>
          <a:blip r:embed="rId2"/>
          <a:stretch>
            <a:fillRect/>
          </a:stretch>
        </p:blipFill>
        <p:spPr>
          <a:xfrm>
            <a:off x="1688123" y="2345051"/>
            <a:ext cx="9218372" cy="2613817"/>
          </a:xfrm>
          <a:prstGeom prst="rect">
            <a:avLst/>
          </a:prstGeom>
        </p:spPr>
      </p:pic>
      <p:sp>
        <p:nvSpPr>
          <p:cNvPr id="5" name="TextBox 4"/>
          <p:cNvSpPr txBox="1"/>
          <p:nvPr/>
        </p:nvSpPr>
        <p:spPr>
          <a:xfrm>
            <a:off x="2707194" y="1975718"/>
            <a:ext cx="1838325" cy="369332"/>
          </a:xfrm>
          <a:prstGeom prst="rect">
            <a:avLst/>
          </a:prstGeom>
          <a:noFill/>
        </p:spPr>
        <p:txBody>
          <a:bodyPr wrap="square" rtlCol="0">
            <a:spAutoFit/>
          </a:bodyPr>
          <a:lstStyle/>
          <a:p>
            <a:r>
              <a:rPr lang="zh-CN" altLang="en-US" b="1" dirty="0" smtClean="0"/>
              <a:t>训练误差（</a:t>
            </a:r>
            <a:r>
              <a:rPr lang="en-US" altLang="zh-CN" b="1" dirty="0" smtClean="0"/>
              <a:t>%</a:t>
            </a:r>
            <a:r>
              <a:rPr lang="zh-CN" altLang="en-US" b="1" dirty="0" smtClean="0"/>
              <a:t>）</a:t>
            </a:r>
            <a:endParaRPr lang="zh-CN" altLang="en-US" b="1" dirty="0"/>
          </a:p>
        </p:txBody>
      </p:sp>
      <p:sp>
        <p:nvSpPr>
          <p:cNvPr id="6" name="TextBox 5"/>
          <p:cNvSpPr txBox="1"/>
          <p:nvPr/>
        </p:nvSpPr>
        <p:spPr>
          <a:xfrm>
            <a:off x="7974521" y="1975718"/>
            <a:ext cx="1800225" cy="646331"/>
          </a:xfrm>
          <a:prstGeom prst="rect">
            <a:avLst/>
          </a:prstGeom>
          <a:noFill/>
        </p:spPr>
        <p:txBody>
          <a:bodyPr wrap="square" rtlCol="0">
            <a:spAutoFit/>
          </a:bodyPr>
          <a:lstStyle/>
          <a:p>
            <a:r>
              <a:rPr lang="zh-CN" altLang="en-US" b="1" dirty="0" smtClean="0"/>
              <a:t>测试误差</a:t>
            </a:r>
            <a:r>
              <a:rPr lang="zh-CN" altLang="en-US" b="1" dirty="0"/>
              <a:t>（</a:t>
            </a:r>
            <a:r>
              <a:rPr lang="en-US" altLang="zh-CN" b="1" dirty="0"/>
              <a:t>%</a:t>
            </a:r>
            <a:r>
              <a:rPr lang="zh-CN" altLang="en-US" b="1" dirty="0"/>
              <a:t>）</a:t>
            </a:r>
          </a:p>
          <a:p>
            <a:endParaRPr lang="zh-CN" altLang="en-US" b="1" dirty="0"/>
          </a:p>
        </p:txBody>
      </p:sp>
      <p:sp>
        <p:nvSpPr>
          <p:cNvPr id="8"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2611779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3"/>
          <a:stretch>
            <a:fillRect/>
          </a:stretch>
        </p:blipFill>
        <p:spPr>
          <a:xfrm>
            <a:off x="-1" y="-626207"/>
            <a:ext cx="12192001" cy="7484207"/>
          </a:xfrm>
          <a:prstGeom prst="rect">
            <a:avLst/>
          </a:prstGeom>
        </p:spPr>
      </p:pic>
    </p:spTree>
    <p:extLst>
      <p:ext uri="{BB962C8B-B14F-4D97-AF65-F5344CB8AC3E}">
        <p14:creationId xmlns="" xmlns:p14="http://schemas.microsoft.com/office/powerpoint/2010/main" val="3022585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1831104" y="1325564"/>
            <a:ext cx="8880440" cy="5164073"/>
          </a:xfrm>
          <a:prstGeom prst="rect">
            <a:avLst/>
          </a:prstGeom>
        </p:spPr>
      </p:pic>
      <p:sp>
        <p:nvSpPr>
          <p:cNvPr id="6"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10510634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zh-CN" altLang="en-US" dirty="0" smtClean="0"/>
              <a:t>如果单纯的堆叠更深的网络：</a:t>
            </a:r>
            <a:r>
              <a:rPr lang="en-US" altLang="zh-CN" dirty="0" smtClean="0"/>
              <a:t>3x3</a:t>
            </a:r>
            <a:r>
              <a:rPr lang="zh-CN" altLang="en-US" dirty="0"/>
              <a:t>卷积</a:t>
            </a:r>
            <a:r>
              <a:rPr lang="zh-CN" altLang="en-US" dirty="0" smtClean="0"/>
              <a:t>层</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56</a:t>
            </a:r>
            <a:r>
              <a:rPr lang="zh-CN" altLang="en-US" dirty="0" smtClean="0"/>
              <a:t>层网络比</a:t>
            </a:r>
            <a:r>
              <a:rPr lang="en-US" altLang="zh-CN" dirty="0" smtClean="0"/>
              <a:t>20</a:t>
            </a:r>
            <a:r>
              <a:rPr lang="zh-CN" altLang="en-US" dirty="0" smtClean="0"/>
              <a:t>层网络有更高的训练和测试误差</a:t>
            </a:r>
            <a:endParaRPr lang="en-US" altLang="zh-CN" dirty="0" smtClean="0"/>
          </a:p>
          <a:p>
            <a:r>
              <a:rPr lang="zh-CN" altLang="en-US" dirty="0" smtClean="0"/>
              <a:t>在很多数据集上表现类似</a:t>
            </a:r>
            <a:endParaRPr lang="zh-CN" altLang="en-US" dirty="0"/>
          </a:p>
        </p:txBody>
      </p:sp>
      <p:pic>
        <p:nvPicPr>
          <p:cNvPr id="7" name="Picture 6"/>
          <p:cNvPicPr>
            <a:picLocks noChangeAspect="1"/>
          </p:cNvPicPr>
          <p:nvPr/>
        </p:nvPicPr>
        <p:blipFill>
          <a:blip r:embed="rId2"/>
          <a:stretch>
            <a:fillRect/>
          </a:stretch>
        </p:blipFill>
        <p:spPr>
          <a:xfrm>
            <a:off x="1455576" y="2291937"/>
            <a:ext cx="9688047" cy="2733338"/>
          </a:xfrm>
          <a:prstGeom prst="rect">
            <a:avLst/>
          </a:prstGeom>
        </p:spPr>
      </p:pic>
      <p:sp>
        <p:nvSpPr>
          <p:cNvPr id="6"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5495442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smtClean="0"/>
              <a:t>网络越深越好？</a:t>
            </a:r>
            <a:endParaRPr lang="zh-CN" altLang="en-US" dirty="0"/>
          </a:p>
        </p:txBody>
      </p:sp>
      <p:pic>
        <p:nvPicPr>
          <p:cNvPr id="4" name="Picture 2" descr="https://static.oschina.net/uploads/space/2018/0223/111610_o6Oh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90851" y="2053022"/>
            <a:ext cx="4168775" cy="355353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3473277" y="5237226"/>
            <a:ext cx="6509897" cy="369332"/>
          </a:xfrm>
          <a:prstGeom prst="rect">
            <a:avLst/>
          </a:prstGeom>
        </p:spPr>
        <p:txBody>
          <a:bodyPr wrap="square">
            <a:spAutoFit/>
          </a:bodyPr>
          <a:lstStyle/>
          <a:p>
            <a:pPr lvl="1" algn="ctr"/>
            <a:r>
              <a:rPr lang="zh-CN" altLang="en-US" b="1" dirty="0" smtClean="0">
                <a:solidFill>
                  <a:srgbClr val="0000FF"/>
                </a:solidFill>
              </a:rPr>
              <a:t>梯</a:t>
            </a:r>
            <a:r>
              <a:rPr lang="zh-CN" altLang="en-US" b="1" dirty="0">
                <a:solidFill>
                  <a:srgbClr val="0000FF"/>
                </a:solidFill>
              </a:rPr>
              <a:t>度消失导致无法对前面网络层的权重进行有效的调整</a:t>
            </a:r>
            <a:endParaRPr lang="en-US" altLang="zh-CN" b="1" dirty="0">
              <a:solidFill>
                <a:srgbClr val="0000FF"/>
              </a:solidFill>
            </a:endParaRPr>
          </a:p>
        </p:txBody>
      </p:sp>
      <p:cxnSp>
        <p:nvCxnSpPr>
          <p:cNvPr id="10" name="Straight Connector 9"/>
          <p:cNvCxnSpPr/>
          <p:nvPr/>
        </p:nvCxnSpPr>
        <p:spPr>
          <a:xfrm>
            <a:off x="7330900" y="2053020"/>
            <a:ext cx="0" cy="269398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7265776" y="2769948"/>
            <a:ext cx="1839432" cy="99160"/>
          </a:xfrm>
          <a:custGeom>
            <a:avLst/>
            <a:gdLst>
              <a:gd name="connsiteX0" fmla="*/ 0 w 1839432"/>
              <a:gd name="connsiteY0" fmla="*/ 43708 h 99160"/>
              <a:gd name="connsiteX1" fmla="*/ 1446027 w 1839432"/>
              <a:gd name="connsiteY1" fmla="*/ 22442 h 99160"/>
              <a:gd name="connsiteX2" fmla="*/ 1509823 w 1839432"/>
              <a:gd name="connsiteY2" fmla="*/ 1177 h 99160"/>
              <a:gd name="connsiteX3" fmla="*/ 1605516 w 1839432"/>
              <a:gd name="connsiteY3" fmla="*/ 11810 h 99160"/>
              <a:gd name="connsiteX4" fmla="*/ 1722474 w 1839432"/>
              <a:gd name="connsiteY4" fmla="*/ 96870 h 99160"/>
              <a:gd name="connsiteX5" fmla="*/ 1839432 w 1839432"/>
              <a:gd name="connsiteY5" fmla="*/ 96870 h 9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432" h="99160">
                <a:moveTo>
                  <a:pt x="0" y="43708"/>
                </a:moveTo>
                <a:cubicBezTo>
                  <a:pt x="512844" y="-58867"/>
                  <a:pt x="-77903" y="55813"/>
                  <a:pt x="1446027" y="22442"/>
                </a:cubicBezTo>
                <a:cubicBezTo>
                  <a:pt x="1468437" y="21951"/>
                  <a:pt x="1488558" y="8265"/>
                  <a:pt x="1509823" y="1177"/>
                </a:cubicBezTo>
                <a:cubicBezTo>
                  <a:pt x="1541721" y="4721"/>
                  <a:pt x="1576113" y="-1054"/>
                  <a:pt x="1605516" y="11810"/>
                </a:cubicBezTo>
                <a:cubicBezTo>
                  <a:pt x="1632938" y="23807"/>
                  <a:pt x="1679357" y="91121"/>
                  <a:pt x="1722474" y="96870"/>
                </a:cubicBezTo>
                <a:cubicBezTo>
                  <a:pt x="1761118" y="102023"/>
                  <a:pt x="1800446" y="96870"/>
                  <a:pt x="1839432" y="96870"/>
                </a:cubicBezTo>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325114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6096002" y="1548065"/>
            <a:ext cx="5546175" cy="5309935"/>
          </a:xfrm>
        </p:spPr>
        <p:txBody>
          <a:bodyPr/>
          <a:lstStyle/>
          <a:p>
            <a:r>
              <a:rPr lang="zh-CN" altLang="en-US" dirty="0" smtClean="0"/>
              <a:t>深层模型表达能力更强，不应该产生</a:t>
            </a:r>
            <a:r>
              <a:rPr lang="zh-CN" altLang="en-US" dirty="0" smtClean="0">
                <a:solidFill>
                  <a:srgbClr val="0000FF"/>
                </a:solidFill>
              </a:rPr>
              <a:t>更高的训练误差</a:t>
            </a:r>
            <a:r>
              <a:rPr lang="zh-CN" altLang="en-US" dirty="0" smtClean="0"/>
              <a:t>。</a:t>
            </a:r>
            <a:endParaRPr lang="en-US" altLang="zh-CN" dirty="0" smtClean="0"/>
          </a:p>
          <a:p>
            <a:r>
              <a:rPr lang="zh-CN" altLang="en-US" dirty="0"/>
              <a:t>简</a:t>
            </a:r>
            <a:r>
              <a:rPr lang="zh-CN" altLang="en-US" dirty="0" smtClean="0"/>
              <a:t>单构建深层网络的方案</a:t>
            </a:r>
            <a:endParaRPr lang="en-US" altLang="zh-CN" dirty="0" smtClean="0"/>
          </a:p>
          <a:p>
            <a:pPr lvl="1"/>
            <a:r>
              <a:rPr lang="zh-CN" altLang="en-US" dirty="0" smtClean="0"/>
              <a:t>从浅层模型中拷贝已有层</a:t>
            </a:r>
            <a:endParaRPr lang="en-US" altLang="zh-CN" dirty="0" smtClean="0"/>
          </a:p>
          <a:p>
            <a:pPr lvl="1"/>
            <a:r>
              <a:rPr lang="zh-CN" altLang="en-US" dirty="0" smtClean="0"/>
              <a:t>将多余的网络层设为“恒等”映射</a:t>
            </a:r>
            <a:endParaRPr lang="en-US" altLang="zh-CN" dirty="0" smtClean="0"/>
          </a:p>
          <a:p>
            <a:pPr lvl="1"/>
            <a:r>
              <a:rPr lang="zh-CN" altLang="en-US" dirty="0" smtClean="0"/>
              <a:t>至少是同样的训练误差</a:t>
            </a:r>
            <a:endParaRPr lang="en-US" altLang="zh-CN" dirty="0" smtClean="0"/>
          </a:p>
          <a:p>
            <a:pPr lvl="1"/>
            <a:endParaRPr lang="en-US" altLang="zh-CN" dirty="0"/>
          </a:p>
          <a:p>
            <a:r>
              <a:rPr lang="zh-CN" altLang="en-US" dirty="0" smtClean="0"/>
              <a:t>优化困难</a:t>
            </a:r>
            <a:endParaRPr lang="en-US" altLang="zh-CN" dirty="0" smtClean="0"/>
          </a:p>
          <a:p>
            <a:pPr lvl="1"/>
            <a:r>
              <a:rPr lang="zh-CN" altLang="en-US" dirty="0"/>
              <a:t>梯</a:t>
            </a:r>
            <a:r>
              <a:rPr lang="zh-CN" altLang="en-US" dirty="0" smtClean="0"/>
              <a:t>度消失</a:t>
            </a:r>
            <a:endParaRPr lang="zh-CN" altLang="en-US" dirty="0"/>
          </a:p>
        </p:txBody>
      </p:sp>
      <p:pic>
        <p:nvPicPr>
          <p:cNvPr id="9" name="Picture 8"/>
          <p:cNvPicPr>
            <a:picLocks noChangeAspect="1"/>
          </p:cNvPicPr>
          <p:nvPr/>
        </p:nvPicPr>
        <p:blipFill>
          <a:blip r:embed="rId3"/>
          <a:stretch>
            <a:fillRect/>
          </a:stretch>
        </p:blipFill>
        <p:spPr>
          <a:xfrm>
            <a:off x="1492103" y="1325564"/>
            <a:ext cx="2794835" cy="5235659"/>
          </a:xfrm>
          <a:prstGeom prst="rect">
            <a:avLst/>
          </a:prstGeom>
        </p:spPr>
      </p:pic>
      <p:sp>
        <p:nvSpPr>
          <p:cNvPr id="11" name="TextBox 10"/>
          <p:cNvSpPr txBox="1"/>
          <p:nvPr/>
        </p:nvSpPr>
        <p:spPr>
          <a:xfrm>
            <a:off x="399001" y="1545637"/>
            <a:ext cx="1127051" cy="646331"/>
          </a:xfrm>
          <a:prstGeom prst="rect">
            <a:avLst/>
          </a:prstGeom>
          <a:noFill/>
        </p:spPr>
        <p:txBody>
          <a:bodyPr wrap="square" rtlCol="0">
            <a:spAutoFit/>
          </a:bodyPr>
          <a:lstStyle/>
          <a:p>
            <a:pPr algn="ctr"/>
            <a:r>
              <a:rPr lang="zh-CN" altLang="en-US" dirty="0" smtClean="0"/>
              <a:t>浅层模型</a:t>
            </a:r>
            <a:endParaRPr lang="en-US" altLang="zh-CN" dirty="0" smtClean="0"/>
          </a:p>
          <a:p>
            <a:pPr algn="ctr"/>
            <a:r>
              <a:rPr lang="en-US" altLang="zh-CN" dirty="0" smtClean="0"/>
              <a:t>18</a:t>
            </a:r>
            <a:r>
              <a:rPr lang="zh-CN" altLang="en-US" dirty="0" smtClean="0"/>
              <a:t>层</a:t>
            </a:r>
            <a:endParaRPr lang="zh-CN" altLang="en-US" dirty="0"/>
          </a:p>
        </p:txBody>
      </p:sp>
      <p:sp>
        <p:nvSpPr>
          <p:cNvPr id="12" name="TextBox 11"/>
          <p:cNvSpPr txBox="1"/>
          <p:nvPr/>
        </p:nvSpPr>
        <p:spPr>
          <a:xfrm>
            <a:off x="4395399" y="1553875"/>
            <a:ext cx="1127051" cy="646331"/>
          </a:xfrm>
          <a:prstGeom prst="rect">
            <a:avLst/>
          </a:prstGeom>
          <a:noFill/>
        </p:spPr>
        <p:txBody>
          <a:bodyPr wrap="square" rtlCol="0">
            <a:spAutoFit/>
          </a:bodyPr>
          <a:lstStyle/>
          <a:p>
            <a:pPr algn="ctr"/>
            <a:r>
              <a:rPr lang="zh-CN" altLang="en-US" dirty="0" smtClean="0"/>
              <a:t>深层副本</a:t>
            </a:r>
            <a:endParaRPr lang="en-US" altLang="zh-CN" dirty="0" smtClean="0"/>
          </a:p>
          <a:p>
            <a:pPr algn="ctr"/>
            <a:r>
              <a:rPr lang="en-US" altLang="zh-CN" dirty="0" smtClean="0"/>
              <a:t>34</a:t>
            </a:r>
            <a:r>
              <a:rPr lang="zh-CN" altLang="en-US" dirty="0" smtClean="0"/>
              <a:t>层</a:t>
            </a:r>
            <a:endParaRPr lang="zh-CN" altLang="en-US" dirty="0"/>
          </a:p>
        </p:txBody>
      </p:sp>
      <p:sp>
        <p:nvSpPr>
          <p:cNvPr id="13" name="TextBox 12"/>
          <p:cNvSpPr txBox="1"/>
          <p:nvPr/>
        </p:nvSpPr>
        <p:spPr>
          <a:xfrm>
            <a:off x="4460966" y="4540104"/>
            <a:ext cx="1061484" cy="369332"/>
          </a:xfrm>
          <a:prstGeom prst="rect">
            <a:avLst/>
          </a:prstGeom>
          <a:noFill/>
        </p:spPr>
        <p:txBody>
          <a:bodyPr wrap="square" rtlCol="0">
            <a:spAutoFit/>
          </a:bodyPr>
          <a:lstStyle/>
          <a:p>
            <a:r>
              <a:rPr lang="en-US" altLang="zh-CN" dirty="0" smtClean="0"/>
              <a:t>identity</a:t>
            </a:r>
            <a:endParaRPr lang="zh-CN" altLang="en-US" dirty="0"/>
          </a:p>
        </p:txBody>
      </p:sp>
      <p:sp>
        <p:nvSpPr>
          <p:cNvPr id="14"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973877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09600" y="1446436"/>
                <a:ext cx="5067300" cy="5309935"/>
              </a:xfrm>
            </p:spPr>
            <p:txBody>
              <a:bodyPr/>
              <a:lstStyle/>
              <a:p>
                <a:r>
                  <a:rPr lang="zh-CN" altLang="en-US" dirty="0" smtClean="0">
                    <a:solidFill>
                      <a:schemeClr val="tx1"/>
                    </a:solidFill>
                  </a:rPr>
                  <a:t>深度残差网络：</a:t>
                </a:r>
                <a:endParaRPr lang="en-US" altLang="zh-CN" dirty="0" smtClean="0">
                  <a:solidFill>
                    <a:schemeClr val="tx1"/>
                  </a:solidFill>
                </a:endParaRPr>
              </a:p>
              <a:p>
                <a:pPr lvl="1"/>
                <a:r>
                  <a:rPr lang="zh-CN" altLang="en-US" dirty="0" smtClean="0">
                    <a:solidFill>
                      <a:schemeClr val="tx1"/>
                    </a:solidFill>
                  </a:rPr>
                  <a:t>学习一个</a:t>
                </a:r>
                <a:r>
                  <a:rPr lang="zh-CN" altLang="en-US" dirty="0">
                    <a:solidFill>
                      <a:schemeClr val="tx1"/>
                    </a:solidFill>
                  </a:rPr>
                  <a:t>复杂</a:t>
                </a:r>
                <a:r>
                  <a:rPr lang="zh-CN" altLang="en-US" dirty="0" smtClean="0">
                    <a:solidFill>
                      <a:schemeClr val="tx1"/>
                    </a:solidFill>
                  </a:rPr>
                  <a:t>映射</a:t>
                </a:r>
                <a14:m>
                  <m:oMath xmlns:m="http://schemas.openxmlformats.org/officeDocument/2006/math">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𝐻</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r>
                      <a:rPr lang="en-US" altLang="zh-CN" b="0" i="1" smtClean="0">
                        <a:solidFill>
                          <a:schemeClr val="tx1"/>
                        </a:solidFill>
                        <a:latin typeface="Cambria Math" panose="02040503050406030204" pitchFamily="18" charset="0"/>
                        <a:ea typeface="Cambria Math" panose="02040503050406030204" pitchFamily="18" charset="0"/>
                      </a:rPr>
                      <m:t>)</m:t>
                    </m:r>
                  </m:oMath>
                </a14:m>
                <a:r>
                  <a:rPr lang="zh-CN" altLang="en-US" dirty="0" smtClean="0">
                    <a:solidFill>
                      <a:schemeClr val="tx1"/>
                    </a:solidFill>
                  </a:rPr>
                  <a:t/>
                </a:r>
                <a:endParaRPr lang="en-US" altLang="zh-CN" dirty="0" smtClean="0">
                  <a:solidFill>
                    <a:schemeClr val="tx1"/>
                  </a:solidFill>
                </a:endParaRPr>
              </a:p>
              <a:p>
                <a:pPr lvl="1"/>
                <a:r>
                  <a:rPr lang="zh-CN" altLang="en-US" dirty="0">
                    <a:solidFill>
                      <a:schemeClr val="tx1"/>
                    </a:solidFill>
                  </a:rPr>
                  <a:t>学</a:t>
                </a:r>
                <a:r>
                  <a:rPr lang="zh-CN" altLang="en-US" dirty="0" smtClean="0">
                    <a:solidFill>
                      <a:schemeClr val="tx1"/>
                    </a:solidFill>
                  </a:rPr>
                  <a:t>习一个残差映射</a:t>
                </a:r>
                <a14:m>
                  <m:oMath xmlns:m="http://schemas.openxmlformats.org/officeDocument/2006/math">
                    <m:r>
                      <a:rPr lang="en-US" altLang="zh-CN" i="1" smtClean="0">
                        <a:solidFill>
                          <a:schemeClr val="tx1"/>
                        </a:solidFill>
                        <a:latin typeface="Cambria Math" panose="02040503050406030204" pitchFamily="18" charset="0"/>
                      </a:rPr>
                      <m:t>𝑥</m:t>
                    </m:r>
                    <m:r>
                      <a:rPr lang="en-US" altLang="zh-CN" i="1" smtClean="0">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𝑥</m:t>
                        </m:r>
                      </m:e>
                    </m:d>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𝐻</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𝑥</m:t>
                        </m:r>
                      </m:e>
                    </m:d>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oMath>
                </a14:m>
                <a:r>
                  <a:rPr lang="zh-CN" altLang="en-US" dirty="0">
                    <a:solidFill>
                      <a:schemeClr val="tx1"/>
                    </a:solidFill>
                  </a:rPr>
                  <a:t/>
                </a:r>
                <a:endParaRPr lang="en-US" altLang="zh-CN" dirty="0">
                  <a:solidFill>
                    <a:schemeClr val="tx1"/>
                  </a:solidFill>
                </a:endParaRPr>
              </a:p>
              <a:p>
                <a:pPr lvl="1"/>
                <a:r>
                  <a:rPr lang="zh-CN" altLang="en-US" dirty="0" smtClean="0">
                    <a:solidFill>
                      <a:schemeClr val="tx1"/>
                    </a:solidFill>
                  </a:rPr>
                  <a:t>有参考的学习</a:t>
                </a:r>
                <a:endParaRPr lang="en-US" altLang="zh-CN" dirty="0" smtClean="0">
                  <a:solidFill>
                    <a:schemeClr val="tx1"/>
                  </a:solidFill>
                </a:endParaRPr>
              </a:p>
              <a:p>
                <a:pPr lvl="1"/>
                <a:r>
                  <a:rPr lang="zh-CN" altLang="en-US" dirty="0" smtClean="0">
                    <a:solidFill>
                      <a:schemeClr val="tx1"/>
                    </a:solidFill>
                  </a:rPr>
                  <a:t>在最优情况下，学习</a:t>
                </a:r>
                <a14:m>
                  <m:oMath xmlns:m="http://schemas.openxmlformats.org/officeDocument/2006/math">
                    <m:r>
                      <a:rPr lang="en-US" altLang="zh-CN" i="1">
                        <a:solidFill>
                          <a:schemeClr val="tx1"/>
                        </a:solidFill>
                        <a:latin typeface="Cambria Math" panose="02040503050406030204" pitchFamily="18" charset="0"/>
                        <a:ea typeface="Cambria Math" panose="02040503050406030204" pitchFamily="18" charset="0"/>
                      </a:rPr>
                      <m:t>𝐹</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𝑥</m:t>
                        </m:r>
                      </m:e>
                    </m:d>
                    <m: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0</m:t>
                    </m:r>
                  </m:oMath>
                </a14:m>
                <a:r>
                  <a:rPr lang="zh-CN" altLang="en-US" dirty="0" smtClean="0">
                    <a:solidFill>
                      <a:schemeClr val="tx1"/>
                    </a:solidFill>
                  </a:rPr>
                  <a:t>相较于学习</a:t>
                </a:r>
                <a14:m>
                  <m:oMath xmlns:m="http://schemas.openxmlformats.org/officeDocument/2006/math">
                    <m:r>
                      <a:rPr lang="en-US" altLang="zh-CN" i="1">
                        <a:solidFill>
                          <a:schemeClr val="tx1"/>
                        </a:solidFill>
                        <a:latin typeface="Cambria Math" panose="02040503050406030204" pitchFamily="18" charset="0"/>
                        <a:ea typeface="Cambria Math" panose="02040503050406030204" pitchFamily="18" charset="0"/>
                      </a:rPr>
                      <m:t>𝐻</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𝑥</m:t>
                        </m:r>
                      </m:e>
                    </m:d>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𝑥</m:t>
                    </m:r>
                  </m:oMath>
                </a14:m>
                <a:r>
                  <a:rPr lang="zh-CN" altLang="en-US" dirty="0" smtClean="0">
                    <a:solidFill>
                      <a:schemeClr val="tx1"/>
                    </a:solidFill>
                  </a:rPr>
                  <a:t>更容易</a:t>
                </a:r>
                <a:r>
                  <a:rPr lang="zh-CN" altLang="en-US" dirty="0">
                    <a:solidFill>
                      <a:schemeClr val="tx1"/>
                    </a:solidFill>
                  </a:rPr>
                  <a:t/>
                </a:r>
                <a:endParaRPr lang="en-US" altLang="zh-CN" dirty="0" smtClean="0">
                  <a:solidFill>
                    <a:schemeClr val="tx1"/>
                  </a:solidFill>
                </a:endParaRPr>
              </a:p>
              <a:p>
                <a:pPr lvl="1"/>
                <a:endParaRPr lang="zh-CN" altLang="en-US"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1" y="1446438"/>
                <a:ext cx="5067300" cy="5309935"/>
              </a:xfrm>
              <a:blipFill rotWithShape="0">
                <a:blip r:embed="rId3"/>
                <a:stretch>
                  <a:fillRect l="-2166" t="-2411"/>
                </a:stretch>
              </a:blipFill>
            </p:spPr>
            <p:txBody>
              <a:bodyPr/>
              <a:lstStyle/>
              <a:p>
                <a:r>
                  <a:rPr lang="zh-CN" altLang="en-US">
                    <a:noFill/>
                  </a:rPr>
                  <a:t> </a:t>
                </a:r>
              </a:p>
            </p:txBody>
          </p:sp>
        </mc:Fallback>
      </mc:AlternateContent>
      <p:pic>
        <p:nvPicPr>
          <p:cNvPr id="27652" name="Picture 4" descr="https://static.oschina.net/uploads/space/2018/0223/111635_C81Q_876354.pn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b="17987"/>
          <a:stretch/>
        </p:blipFill>
        <p:spPr bwMode="auto">
          <a:xfrm>
            <a:off x="6372226" y="3146372"/>
            <a:ext cx="4981575" cy="2671624"/>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mc:Choice xmlns="" xmlns:a14="http://schemas.microsoft.com/office/drawing/2010/main" Requires="a14">
          <p:sp>
            <p:nvSpPr>
              <p:cNvPr id="7" name="Content Placeholder 2"/>
              <p:cNvSpPr txBox="1">
                <a:spLocks/>
              </p:cNvSpPr>
              <p:nvPr/>
            </p:nvSpPr>
            <p:spPr bwMode="auto">
              <a:xfrm>
                <a:off x="5817943" y="1425813"/>
                <a:ext cx="5419060" cy="53099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Font typeface="Arial" panose="020B0604020202020204" pitchFamily="34" charset="0"/>
                  <a:buChar char="•"/>
                  <a:defRPr sz="20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1pPr>
                <a:lvl2pPr marL="557213" indent="-214313" algn="l" rtl="0" eaLnBrk="1" fontAlgn="base" hangingPunct="1">
                  <a:spcBef>
                    <a:spcPct val="20000"/>
                  </a:spcBef>
                  <a:spcAft>
                    <a:spcPct val="0"/>
                  </a:spcAft>
                  <a:buFont typeface="Arial" panose="020B0604020202020204" pitchFamily="34" charset="0"/>
                  <a:buChar char="–"/>
                  <a:defRPr sz="16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2pPr>
                <a:lvl3pPr marL="8572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3pPr>
                <a:lvl4pPr marL="12001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4pPr>
                <a:lvl5pPr marL="1543050" indent="-171450" algn="l" rtl="0" eaLnBrk="1" fontAlgn="base" hangingPunct="1">
                  <a:spcBef>
                    <a:spcPct val="20000"/>
                  </a:spcBef>
                  <a:spcAft>
                    <a:spcPct val="0"/>
                  </a:spcAft>
                  <a:buFont typeface="Arial" panose="020B0604020202020204" pitchFamily="34" charset="0"/>
                  <a:buChar char="»"/>
                  <a:defRPr sz="1400">
                    <a:solidFill>
                      <a:schemeClr val="tx1"/>
                    </a:solidFill>
                    <a:latin typeface="宋体" panose="02010600030101010101" pitchFamily="2" charset="-122"/>
                    <a:ea typeface="宋体" panose="02010600030101010101" pitchFamily="2" charset="-122"/>
                    <a:cs typeface="+mn-cs"/>
                    <a:sym typeface="Calibri" panose="020F0502020204030204" pitchFamily="34" charset="0"/>
                  </a:defRPr>
                </a:lvl5pPr>
                <a:lvl6pPr marL="18859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6pPr>
                <a:lvl7pPr marL="22288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7pPr>
                <a:lvl8pPr marL="25717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8pPr>
                <a:lvl9pPr marL="2914650" indent="-171450" algn="l" rtl="0" eaLnBrk="1" fontAlgn="base" hangingPunct="1">
                  <a:spcBef>
                    <a:spcPct val="20000"/>
                  </a:spcBef>
                  <a:spcAft>
                    <a:spcPct val="0"/>
                  </a:spcAft>
                  <a:buFont typeface="Arial" pitchFamily="34" charset="0"/>
                  <a:buChar char="»"/>
                  <a:defRPr sz="1200">
                    <a:solidFill>
                      <a:schemeClr val="tx1"/>
                    </a:solidFill>
                    <a:latin typeface="+mn-lt"/>
                    <a:ea typeface="+mn-ea"/>
                    <a:cs typeface="+mn-cs"/>
                    <a:sym typeface="Calibri" pitchFamily="34" charset="0"/>
                  </a:defRPr>
                </a:lvl9pPr>
              </a:lstStyle>
              <a:p>
                <a:r>
                  <a:rPr lang="zh-CN" altLang="en-US" sz="2400" kern="0" dirty="0" smtClean="0">
                    <a:solidFill>
                      <a:schemeClr val="tx1"/>
                    </a:solidFill>
                  </a:rPr>
                  <a:t>捷径连接（</a:t>
                </a:r>
                <a:r>
                  <a:rPr lang="en-US" altLang="zh-CN" sz="2400" kern="0" dirty="0" smtClean="0">
                    <a:solidFill>
                      <a:schemeClr val="tx1"/>
                    </a:solidFill>
                  </a:rPr>
                  <a:t>Shortcut Connections</a:t>
                </a:r>
                <a:r>
                  <a:rPr lang="zh-CN" altLang="en-US" sz="2400" kern="0" dirty="0" smtClean="0">
                    <a:solidFill>
                      <a:schemeClr val="tx1"/>
                    </a:solidFill>
                  </a:rPr>
                  <a:t>）</a:t>
                </a:r>
                <a:endParaRPr lang="en-US" altLang="zh-CN" sz="2400" kern="0" dirty="0" smtClean="0">
                  <a:solidFill>
                    <a:schemeClr val="tx1"/>
                  </a:solidFill>
                </a:endParaRPr>
              </a:p>
              <a:p>
                <a:pPr lvl="1"/>
                <a:r>
                  <a:rPr lang="zh-CN" altLang="en-US" sz="1800" kern="0" dirty="0" smtClean="0">
                    <a:solidFill>
                      <a:schemeClr val="tx1"/>
                    </a:solidFill>
                  </a:rPr>
                  <a:t>训练目标是</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rPr>
                      <m:t>𝐹</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𝑥</m:t>
                        </m:r>
                      </m:e>
                    </m:d>
                    <m:r>
                      <a:rPr lang="en-US" altLang="zh-CN" sz="1800" i="1">
                        <a:solidFill>
                          <a:schemeClr val="tx1"/>
                        </a:solidFill>
                        <a:latin typeface="Cambria Math" panose="02040503050406030204" pitchFamily="18" charset="0"/>
                        <a:ea typeface="Cambria Math" panose="02040503050406030204" pitchFamily="18" charset="0"/>
                      </a:rPr>
                      <m:t>=0</m:t>
                    </m:r>
                  </m:oMath>
                </a14:m>
                <a:endParaRPr lang="en-US" altLang="zh-CN" sz="1800" kern="0" dirty="0" smtClean="0">
                  <a:solidFill>
                    <a:schemeClr val="tx1"/>
                  </a:solidFill>
                </a:endParaRPr>
              </a:p>
              <a:p>
                <a:pPr lvl="1"/>
                <a:r>
                  <a:rPr lang="zh-CN" altLang="en-US" sz="1800" kern="0" dirty="0" smtClean="0">
                    <a:solidFill>
                      <a:schemeClr val="tx1"/>
                    </a:solidFill>
                  </a:rPr>
                  <a:t>允许跨多层进行连接</a:t>
                </a:r>
                <a:endParaRPr lang="en-US" altLang="zh-CN" sz="1800" kern="0" dirty="0" smtClean="0">
                  <a:solidFill>
                    <a:schemeClr val="tx1"/>
                  </a:solidFill>
                </a:endParaRPr>
              </a:p>
              <a:p>
                <a:pPr lvl="1"/>
                <a:r>
                  <a:rPr lang="zh-CN" altLang="en-US" sz="1800" kern="0" dirty="0" smtClean="0">
                    <a:solidFill>
                      <a:schemeClr val="tx1"/>
                    </a:solidFill>
                  </a:rPr>
                  <a:t>保证了网络层数加深不降低准确率</a:t>
                </a:r>
                <a:endParaRPr lang="en-US" altLang="zh-CN" sz="1800" kern="0" dirty="0" smtClean="0">
                  <a:solidFill>
                    <a:schemeClr val="tx1"/>
                  </a:solidFill>
                </a:endParaRPr>
              </a:p>
              <a:p>
                <a:pPr lvl="1"/>
                <a:endParaRPr lang="zh-CN" altLang="en-US" sz="1800" kern="0" dirty="0">
                  <a:solidFill>
                    <a:schemeClr val="tx1"/>
                  </a:solidFill>
                </a:endParaRPr>
              </a:p>
            </p:txBody>
          </p:sp>
        </mc:Choice>
        <mc:Fallback>
          <p:sp>
            <p:nvSpPr>
              <p:cNvPr id="7" name="Content Placeholder 2"/>
              <p:cNvSpPr txBox="1">
                <a:spLocks noRot="1" noChangeAspect="1" noMove="1" noResize="1" noEditPoints="1" noAdjustHandles="1" noChangeArrowheads="1" noChangeShapeType="1" noTextEdit="1"/>
              </p:cNvSpPr>
              <p:nvPr/>
            </p:nvSpPr>
            <p:spPr bwMode="auto">
              <a:xfrm>
                <a:off x="5817943" y="1425815"/>
                <a:ext cx="5419060" cy="5309935"/>
              </a:xfrm>
              <a:prstGeom prst="rect">
                <a:avLst/>
              </a:prstGeom>
              <a:blipFill rotWithShape="0">
                <a:blip r:embed="rId5"/>
                <a:stretch>
                  <a:fillRect l="-1462" t="-91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41946264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smtClean="0"/>
              <a:t>残差单元</a:t>
            </a:r>
            <a:endParaRPr lang="zh-CN" altLang="en-US" dirty="0"/>
          </a:p>
        </p:txBody>
      </p:sp>
      <p:pic>
        <p:nvPicPr>
          <p:cNvPr id="30722" name="Picture 2" descr="https://static.oschina.net/uploads/space/2018/0223/111801_xFea_876354.pn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11801"/>
          <a:stretch/>
        </p:blipFill>
        <p:spPr bwMode="auto">
          <a:xfrm>
            <a:off x="2876461" y="2156889"/>
            <a:ext cx="3156727" cy="3229028"/>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mc:Choice xmlns="" xmlns:a14="http://schemas.microsoft.com/office/drawing/2010/main" Requires="a14">
          <p:sp>
            <p:nvSpPr>
              <p:cNvPr id="4" name="TextBox 3"/>
              <p:cNvSpPr txBox="1"/>
              <p:nvPr/>
            </p:nvSpPr>
            <p:spPr>
              <a:xfrm>
                <a:off x="6096000" y="2946504"/>
                <a:ext cx="6422065" cy="369332"/>
              </a:xfrm>
              <a:prstGeom prst="rect">
                <a:avLst/>
              </a:prstGeom>
              <a:noFill/>
            </p:spPr>
            <p:txBody>
              <a:bodyPr wrap="square" rtlCol="0">
                <a:spAutoFit/>
              </a:bodyPr>
              <a:lstStyle/>
              <a:p>
                <a:r>
                  <a:rPr lang="zh-CN" altLang="en-US" dirty="0" smtClean="0"/>
                  <a:t>通道</a:t>
                </a:r>
                <a:r>
                  <a:rPr lang="zh-CN" altLang="en-US" dirty="0"/>
                  <a:t>数目</a:t>
                </a:r>
                <a:r>
                  <a:rPr lang="zh-CN" altLang="en-US" dirty="0" smtClean="0"/>
                  <a:t>相同时，</a:t>
                </a:r>
                <a:r>
                  <a:rPr lang="en-US" altLang="zh-CN" dirty="0">
                    <a:solidFill>
                      <a:srgbClr val="0000FF"/>
                    </a:solidFill>
                    <a:ea typeface="Cambria Math" panose="02040503050406030204" pitchFamily="18" charset="0"/>
                  </a:rPr>
                  <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𝐻</m:t>
                    </m:r>
                    <m:d>
                      <m:dPr>
                        <m:ctrlPr>
                          <a:rPr lang="en-US" altLang="zh-CN" i="1">
                            <a:solidFill>
                              <a:srgbClr val="0000FF"/>
                            </a:solidFill>
                            <a:latin typeface="Cambria Math" panose="02040503050406030204" pitchFamily="18" charset="0"/>
                            <a:ea typeface="Cambria Math" panose="02040503050406030204" pitchFamily="18" charset="0"/>
                          </a:rPr>
                        </m:ctrlPr>
                      </m:dPr>
                      <m:e>
                        <m:r>
                          <a:rPr lang="en-US" altLang="zh-CN" i="1">
                            <a:solidFill>
                              <a:srgbClr val="0000FF"/>
                            </a:solidFill>
                            <a:latin typeface="Cambria Math" panose="02040503050406030204" pitchFamily="18" charset="0"/>
                            <a:ea typeface="Cambria Math" panose="02040503050406030204" pitchFamily="18" charset="0"/>
                          </a:rPr>
                          <m:t>𝑥</m:t>
                        </m:r>
                      </m:e>
                    </m:d>
                    <m:r>
                      <a:rPr lang="en-US" altLang="zh-CN" i="1">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𝐹</m:t>
                    </m:r>
                    <m:d>
                      <m:dPr>
                        <m:ctrlPr>
                          <a:rPr lang="en-US" altLang="zh-CN" i="1">
                            <a:solidFill>
                              <a:srgbClr val="0000FF"/>
                            </a:solidFill>
                            <a:latin typeface="Cambria Math" panose="02040503050406030204" pitchFamily="18" charset="0"/>
                            <a:ea typeface="Cambria Math" panose="02040503050406030204" pitchFamily="18" charset="0"/>
                          </a:rPr>
                        </m:ctrlPr>
                      </m:dPr>
                      <m:e>
                        <m:r>
                          <a:rPr lang="en-US" altLang="zh-CN" i="1">
                            <a:solidFill>
                              <a:srgbClr val="0000FF"/>
                            </a:solidFill>
                            <a:latin typeface="Cambria Math" panose="02040503050406030204" pitchFamily="18" charset="0"/>
                            <a:ea typeface="Cambria Math" panose="02040503050406030204" pitchFamily="18" charset="0"/>
                          </a:rPr>
                          <m:t>𝑥</m:t>
                        </m:r>
                      </m:e>
                    </m:d>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i="1">
                        <a:solidFill>
                          <a:srgbClr val="0000FF"/>
                        </a:solidFill>
                        <a:latin typeface="Cambria Math" panose="02040503050406030204" pitchFamily="18" charset="0"/>
                        <a:ea typeface="Cambria Math" panose="02040503050406030204" pitchFamily="18" charset="0"/>
                      </a:rPr>
                      <m:t>𝑥</m:t>
                    </m:r>
                  </m:oMath>
                </a14:m>
                <a:r>
                  <a:rPr lang="zh-CN" altLang="en-US" dirty="0">
                    <a:solidFill>
                      <a:srgbClr val="0000FF"/>
                    </a:solidFill>
                  </a:rPr>
                  <a:t/>
                </a:r>
                <a:endParaRPr lang="zh-CN" altLang="en-US" dirty="0"/>
              </a:p>
            </p:txBody>
          </p:sp>
        </mc:Choice>
        <mc:Fallback>
          <p:sp>
            <p:nvSpPr>
              <p:cNvPr id="4" name="TextBox 3"/>
              <p:cNvSpPr txBox="1">
                <a:spLocks noRot="1" noChangeAspect="1" noMove="1" noResize="1" noEditPoints="1" noAdjustHandles="1" noChangeArrowheads="1" noChangeShapeType="1" noTextEdit="1"/>
              </p:cNvSpPr>
              <p:nvPr/>
            </p:nvSpPr>
            <p:spPr>
              <a:xfrm>
                <a:off x="6096001" y="2946504"/>
                <a:ext cx="6422065" cy="369332"/>
              </a:xfrm>
              <a:prstGeom prst="rect">
                <a:avLst/>
              </a:prstGeom>
              <a:blipFill rotWithShape="0">
                <a:blip r:embed="rId3"/>
                <a:stretch>
                  <a:fillRect l="-760" t="-11475" b="-21311"/>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6" name="TextBox 5"/>
              <p:cNvSpPr txBox="1"/>
              <p:nvPr/>
            </p:nvSpPr>
            <p:spPr>
              <a:xfrm>
                <a:off x="6096000" y="4111912"/>
                <a:ext cx="6422065" cy="646331"/>
              </a:xfrm>
              <a:prstGeom prst="rect">
                <a:avLst/>
              </a:prstGeom>
              <a:noFill/>
            </p:spPr>
            <p:txBody>
              <a:bodyPr wrap="square" rtlCol="0">
                <a:spAutoFit/>
              </a:bodyPr>
              <a:lstStyle/>
              <a:p>
                <a:r>
                  <a:rPr lang="zh-CN" altLang="en-US" dirty="0" smtClean="0"/>
                  <a:t>通道</a:t>
                </a:r>
                <a:r>
                  <a:rPr lang="zh-CN" altLang="en-US" dirty="0"/>
                  <a:t>数</a:t>
                </a:r>
                <a:r>
                  <a:rPr lang="zh-CN" altLang="en-US" dirty="0" smtClean="0"/>
                  <a:t>目</a:t>
                </a:r>
                <a:r>
                  <a:rPr lang="zh-CN" altLang="en-US" dirty="0"/>
                  <a:t>不</a:t>
                </a:r>
                <a:r>
                  <a:rPr lang="zh-CN" altLang="en-US" dirty="0" smtClean="0"/>
                  <a:t>同时，</a:t>
                </a:r>
                <a:r>
                  <a:rPr lang="en-US" altLang="zh-CN" dirty="0">
                    <a:solidFill>
                      <a:srgbClr val="0000FF"/>
                    </a:solidFill>
                    <a:ea typeface="Cambria Math" panose="02040503050406030204" pitchFamily="18" charset="0"/>
                  </a:rPr>
                  <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𝐻</m:t>
                    </m:r>
                    <m:d>
                      <m:dPr>
                        <m:ctrlPr>
                          <a:rPr lang="en-US" altLang="zh-CN" i="1">
                            <a:solidFill>
                              <a:srgbClr val="0000FF"/>
                            </a:solidFill>
                            <a:latin typeface="Cambria Math" panose="02040503050406030204" pitchFamily="18" charset="0"/>
                            <a:ea typeface="Cambria Math" panose="02040503050406030204" pitchFamily="18" charset="0"/>
                          </a:rPr>
                        </m:ctrlPr>
                      </m:dPr>
                      <m:e>
                        <m:r>
                          <a:rPr lang="en-US" altLang="zh-CN" i="1">
                            <a:solidFill>
                              <a:srgbClr val="0000FF"/>
                            </a:solidFill>
                            <a:latin typeface="Cambria Math" panose="02040503050406030204" pitchFamily="18" charset="0"/>
                            <a:ea typeface="Cambria Math" panose="02040503050406030204" pitchFamily="18" charset="0"/>
                          </a:rPr>
                          <m:t>𝑥</m:t>
                        </m:r>
                      </m:e>
                    </m:d>
                    <m:r>
                      <a:rPr lang="en-US" altLang="zh-CN" i="1">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𝐹</m:t>
                    </m:r>
                    <m:d>
                      <m:dPr>
                        <m:ctrlPr>
                          <a:rPr lang="en-US" altLang="zh-CN" i="1">
                            <a:solidFill>
                              <a:srgbClr val="0000FF"/>
                            </a:solidFill>
                            <a:latin typeface="Cambria Math" panose="02040503050406030204" pitchFamily="18" charset="0"/>
                            <a:ea typeface="Cambria Math" panose="02040503050406030204" pitchFamily="18" charset="0"/>
                          </a:rPr>
                        </m:ctrlPr>
                      </m:dPr>
                      <m:e>
                        <m:r>
                          <a:rPr lang="en-US" altLang="zh-CN" i="1">
                            <a:solidFill>
                              <a:srgbClr val="0000FF"/>
                            </a:solidFill>
                            <a:latin typeface="Cambria Math" panose="02040503050406030204" pitchFamily="18" charset="0"/>
                            <a:ea typeface="Cambria Math" panose="02040503050406030204" pitchFamily="18" charset="0"/>
                          </a:rPr>
                          <m:t>𝑥</m:t>
                        </m:r>
                      </m:e>
                    </m:d>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𝑊𝑥</m:t>
                    </m:r>
                  </m:oMath>
                </a14:m>
                <a:endParaRPr lang="en-US" altLang="zh-CN" dirty="0" smtClean="0">
                  <a:solidFill>
                    <a:srgbClr val="0000FF"/>
                  </a:solidFill>
                  <a:ea typeface="Cambria Math" panose="02040503050406030204" pitchFamily="18" charset="0"/>
                </a:endParaRPr>
              </a:p>
              <a:p>
                <a14:m>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𝑊</m:t>
                    </m:r>
                  </m:oMath>
                </a14:m>
                <a:r>
                  <a:rPr lang="zh-CN" altLang="en-US" dirty="0" smtClean="0">
                    <a:solidFill>
                      <a:schemeClr val="tx1"/>
                    </a:solidFill>
                  </a:rPr>
                  <a:t>为卷积操作，用来调整维度 </a:t>
                </a:r>
                <a:endParaRPr lang="zh-CN" altLang="en-US" dirty="0">
                  <a:solidFill>
                    <a:schemeClr val="tx1"/>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6096001" y="4111914"/>
                <a:ext cx="6422065" cy="646331"/>
              </a:xfrm>
              <a:prstGeom prst="rect">
                <a:avLst/>
              </a:prstGeom>
              <a:blipFill rotWithShape="0">
                <a:blip r:embed="rId4"/>
                <a:stretch>
                  <a:fillRect l="-760" t="-7547" b="-12264"/>
                </a:stretch>
              </a:blipFill>
            </p:spPr>
            <p:txBody>
              <a:bodyPr/>
              <a:lstStyle/>
              <a:p>
                <a:r>
                  <a:rPr lang="zh-CN" altLang="en-US">
                    <a:noFill/>
                  </a:rPr>
                  <a:t> </a:t>
                </a:r>
              </a:p>
            </p:txBody>
          </p:sp>
        </mc:Fallback>
      </mc:AlternateContent>
      <p:sp>
        <p:nvSpPr>
          <p:cNvPr id="8" name="Title 1"/>
          <p:cNvSpPr txBox="1">
            <a:spLocks/>
          </p:cNvSpPr>
          <p:nvPr/>
        </p:nvSpPr>
        <p:spPr>
          <a:xfrm>
            <a:off x="838200" y="1"/>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en-US" altLang="zh-CN" sz="3600" smtClean="0">
                <a:solidFill>
                  <a:schemeClr val="accent2">
                    <a:lumMod val="50000"/>
                  </a:schemeClr>
                </a:solidFill>
              </a:rPr>
              <a:t>CNN</a:t>
            </a:r>
            <a:r>
              <a:rPr lang="zh-CN" altLang="en-US" sz="3600" smtClean="0">
                <a:solidFill>
                  <a:schemeClr val="accent2">
                    <a:lumMod val="50000"/>
                  </a:schemeClr>
                </a:solidFill>
              </a:rPr>
              <a:t>经典模型</a:t>
            </a:r>
            <a:r>
              <a:rPr lang="en-US" altLang="zh-CN" sz="3600" smtClean="0"/>
              <a:t/>
            </a:r>
            <a:br>
              <a:rPr lang="en-US" altLang="zh-CN" sz="3600" smtClean="0"/>
            </a:br>
            <a:r>
              <a:rPr lang="zh-CN" altLang="en-US" sz="3600" smtClean="0"/>
              <a:t>深度残差网络</a:t>
            </a:r>
            <a:r>
              <a:rPr lang="en-US" altLang="zh-CN" sz="3600" smtClean="0"/>
              <a:t>Deep ResNet </a:t>
            </a:r>
            <a:endParaRPr lang="zh-CN" altLang="en-US" sz="3600" dirty="0"/>
          </a:p>
        </p:txBody>
      </p:sp>
    </p:spTree>
    <p:extLst>
      <p:ext uri="{BB962C8B-B14F-4D97-AF65-F5344CB8AC3E}">
        <p14:creationId xmlns="" xmlns:p14="http://schemas.microsoft.com/office/powerpoint/2010/main" val="2701138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smtClean="0"/>
              <a:t>残差单元</a:t>
            </a:r>
            <a:endParaRPr lang="zh-CN" altLang="en-US" dirty="0"/>
          </a:p>
        </p:txBody>
      </p:sp>
      <p:sp>
        <p:nvSpPr>
          <p:cNvPr id="5" name="TextBox 4"/>
          <p:cNvSpPr txBox="1"/>
          <p:nvPr/>
        </p:nvSpPr>
        <p:spPr>
          <a:xfrm>
            <a:off x="5935486" y="5307234"/>
            <a:ext cx="4082903" cy="707886"/>
          </a:xfrm>
          <a:prstGeom prst="rect">
            <a:avLst/>
          </a:prstGeom>
          <a:noFill/>
        </p:spPr>
        <p:txBody>
          <a:bodyPr wrap="square" rtlCol="0">
            <a:spAutoFit/>
          </a:bodyPr>
          <a:lstStyle/>
          <a:p>
            <a:r>
              <a:rPr lang="zh-CN" altLang="en-US" sz="2000" dirty="0" smtClean="0"/>
              <a:t>用于深层网络（</a:t>
            </a:r>
            <a:r>
              <a:rPr lang="en-US" altLang="zh-CN" sz="2000" dirty="0"/>
              <a:t>&gt;</a:t>
            </a:r>
            <a:r>
              <a:rPr lang="en-US" altLang="zh-CN" sz="2000" dirty="0" smtClean="0"/>
              <a:t>100</a:t>
            </a:r>
            <a:r>
              <a:rPr lang="zh-CN" altLang="en-US" sz="2000" dirty="0" smtClean="0"/>
              <a:t>层）</a:t>
            </a:r>
            <a:endParaRPr lang="en-US" altLang="zh-CN" sz="2000" dirty="0" smtClean="0"/>
          </a:p>
          <a:p>
            <a:r>
              <a:rPr lang="zh-CN" altLang="en-US" sz="2000" dirty="0" smtClean="0"/>
              <a:t>减少计算和参数量</a:t>
            </a:r>
            <a:endParaRPr lang="zh-CN" altLang="en-US" sz="2000" dirty="0"/>
          </a:p>
        </p:txBody>
      </p:sp>
      <p:sp>
        <p:nvSpPr>
          <p:cNvPr id="7" name="TextBox 6"/>
          <p:cNvSpPr txBox="1"/>
          <p:nvPr/>
        </p:nvSpPr>
        <p:spPr>
          <a:xfrm>
            <a:off x="838202" y="3380741"/>
            <a:ext cx="1803991" cy="646331"/>
          </a:xfrm>
          <a:prstGeom prst="rect">
            <a:avLst/>
          </a:prstGeom>
          <a:noFill/>
        </p:spPr>
        <p:txBody>
          <a:bodyPr wrap="square" rtlCol="0">
            <a:spAutoFit/>
          </a:bodyPr>
          <a:lstStyle/>
          <a:p>
            <a:r>
              <a:rPr lang="en-US" altLang="zh-CN" dirty="0" smtClean="0"/>
              <a:t>3x3x256x256x2</a:t>
            </a:r>
            <a:r>
              <a:rPr lang="en-US" altLang="zh-CN" dirty="0" smtClean="0">
                <a:solidFill>
                  <a:srgbClr val="C00000"/>
                </a:solidFill>
              </a:rPr>
              <a:t>=1179648</a:t>
            </a:r>
          </a:p>
        </p:txBody>
      </p:sp>
      <p:grpSp>
        <p:nvGrpSpPr>
          <p:cNvPr id="11" name="Group 10"/>
          <p:cNvGrpSpPr/>
          <p:nvPr/>
        </p:nvGrpSpPr>
        <p:grpSpPr>
          <a:xfrm>
            <a:off x="2772581" y="2411213"/>
            <a:ext cx="6107535" cy="2703514"/>
            <a:chOff x="2674369" y="1687732"/>
            <a:chExt cx="6107534" cy="2703514"/>
          </a:xfrm>
        </p:grpSpPr>
        <p:pic>
          <p:nvPicPr>
            <p:cNvPr id="32770" name="Picture 2" descr="https://static.oschina.net/uploads/space/2018/0223/111833_m5OE_876354.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74369" y="1687732"/>
              <a:ext cx="6107534" cy="270351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3781720" y="1783488"/>
              <a:ext cx="285750" cy="190500"/>
            </a:xfrm>
            <a:prstGeom prst="rect">
              <a:avLst/>
            </a:prstGeom>
          </p:spPr>
        </p:pic>
        <p:pic>
          <p:nvPicPr>
            <p:cNvPr id="9" name="Picture 8"/>
            <p:cNvPicPr>
              <a:picLocks noChangeAspect="1"/>
            </p:cNvPicPr>
            <p:nvPr/>
          </p:nvPicPr>
          <p:blipFill>
            <a:blip r:embed="rId4"/>
            <a:stretch>
              <a:fillRect/>
            </a:stretch>
          </p:blipFill>
          <p:spPr>
            <a:xfrm>
              <a:off x="3683664" y="2390490"/>
              <a:ext cx="329536" cy="219691"/>
            </a:xfrm>
            <a:prstGeom prst="rect">
              <a:avLst/>
            </a:prstGeom>
          </p:spPr>
        </p:pic>
        <p:pic>
          <p:nvPicPr>
            <p:cNvPr id="10" name="Picture 9"/>
            <p:cNvPicPr>
              <a:picLocks noChangeAspect="1"/>
            </p:cNvPicPr>
            <p:nvPr/>
          </p:nvPicPr>
          <p:blipFill>
            <a:blip r:embed="rId4"/>
            <a:stretch>
              <a:fillRect/>
            </a:stretch>
          </p:blipFill>
          <p:spPr>
            <a:xfrm>
              <a:off x="3705556" y="3164188"/>
              <a:ext cx="361913" cy="241275"/>
            </a:xfrm>
            <a:prstGeom prst="rect">
              <a:avLst/>
            </a:prstGeom>
          </p:spPr>
        </p:pic>
      </p:grpSp>
      <p:sp>
        <p:nvSpPr>
          <p:cNvPr id="14" name="TextBox 13"/>
          <p:cNvSpPr txBox="1"/>
          <p:nvPr/>
        </p:nvSpPr>
        <p:spPr>
          <a:xfrm>
            <a:off x="9010505" y="2826744"/>
            <a:ext cx="1803991" cy="1200329"/>
          </a:xfrm>
          <a:prstGeom prst="rect">
            <a:avLst/>
          </a:prstGeom>
          <a:noFill/>
        </p:spPr>
        <p:txBody>
          <a:bodyPr wrap="square" rtlCol="0">
            <a:spAutoFit/>
          </a:bodyPr>
          <a:lstStyle/>
          <a:p>
            <a:r>
              <a:rPr lang="en-US" altLang="zh-CN" dirty="0" smtClean="0"/>
              <a:t>1x1x256x64+</a:t>
            </a:r>
          </a:p>
          <a:p>
            <a:r>
              <a:rPr lang="en-US" altLang="zh-CN" dirty="0" smtClean="0"/>
              <a:t>3x3x64z64+</a:t>
            </a:r>
          </a:p>
          <a:p>
            <a:r>
              <a:rPr lang="en-US" altLang="zh-CN" dirty="0" smtClean="0"/>
              <a:t>1x1x64x256</a:t>
            </a:r>
          </a:p>
          <a:p>
            <a:r>
              <a:rPr lang="en-US" altLang="zh-CN" dirty="0" smtClean="0">
                <a:solidFill>
                  <a:srgbClr val="C00000"/>
                </a:solidFill>
              </a:rPr>
              <a:t>=69632</a:t>
            </a:r>
          </a:p>
        </p:txBody>
      </p:sp>
      <p:sp>
        <p:nvSpPr>
          <p:cNvPr id="13"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15632124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altLang="zh-CN" dirty="0" smtClean="0"/>
              <a:t>CIFAR-10</a:t>
            </a:r>
            <a:r>
              <a:rPr lang="zh-CN" altLang="en-US" dirty="0" smtClean="0"/>
              <a:t>上的实验结果</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深度残差网络更容易训练</a:t>
            </a:r>
            <a:endParaRPr lang="en-US" altLang="zh-CN" dirty="0" smtClean="0"/>
          </a:p>
          <a:p>
            <a:r>
              <a:rPr lang="zh-CN" altLang="en-US" dirty="0"/>
              <a:t>获</a:t>
            </a:r>
            <a:r>
              <a:rPr lang="zh-CN" altLang="en-US" dirty="0" smtClean="0"/>
              <a:t>得更低的训练误差和测试误差</a:t>
            </a:r>
            <a:endParaRPr lang="zh-CN" altLang="en-US" dirty="0"/>
          </a:p>
        </p:txBody>
      </p:sp>
      <p:pic>
        <p:nvPicPr>
          <p:cNvPr id="4" name="Picture 3"/>
          <p:cNvPicPr>
            <a:picLocks noChangeAspect="1"/>
          </p:cNvPicPr>
          <p:nvPr/>
        </p:nvPicPr>
        <p:blipFill>
          <a:blip r:embed="rId2"/>
          <a:stretch>
            <a:fillRect/>
          </a:stretch>
        </p:blipFill>
        <p:spPr>
          <a:xfrm>
            <a:off x="1117355" y="2293537"/>
            <a:ext cx="10109569" cy="2828925"/>
          </a:xfrm>
          <a:prstGeom prst="rect">
            <a:avLst/>
          </a:prstGeom>
        </p:spPr>
      </p:pic>
      <p:sp>
        <p:nvSpPr>
          <p:cNvPr id="6" name="Title 1"/>
          <p:cNvSpPr txBox="1">
            <a:spLocks/>
          </p:cNvSpPr>
          <p:nvPr/>
        </p:nvSpPr>
        <p:spPr>
          <a:xfrm>
            <a:off x="838200" y="1"/>
            <a:ext cx="10515600" cy="1325563"/>
          </a:xfrm>
          <a:prstGeom prst="rect">
            <a:avLst/>
          </a:prstGeom>
        </p:spPr>
        <p:txBody>
          <a:bodyPr vert="horz" lIns="91440" tIns="45720" rIns="91440" bIns="45720" rtlCol="0" anchor="ctr">
            <a:normAutofit/>
          </a:bodyPr>
          <a:lstStyle>
            <a:lvl1pPr algn="ctr" defTabSz="914399" rtl="0" eaLnBrk="1" latinLnBrk="0" hangingPunct="1">
              <a:lnSpc>
                <a:spcPct val="90000"/>
              </a:lnSpc>
              <a:spcBef>
                <a:spcPct val="0"/>
              </a:spcBef>
              <a:buNone/>
              <a:defRPr sz="3810" kern="1200">
                <a:solidFill>
                  <a:schemeClr val="tx1"/>
                </a:solidFill>
                <a:latin typeface="+mj-lt"/>
                <a:ea typeface="+mj-ea"/>
                <a:cs typeface="+mj-cs"/>
              </a:defRPr>
            </a:lvl1pPr>
          </a:lstStyle>
          <a:p>
            <a:pPr fontAlgn="auto">
              <a:spcAft>
                <a:spcPts val="0"/>
              </a:spcAft>
            </a:pPr>
            <a:r>
              <a:rPr lang="en-US" altLang="zh-CN" sz="3600" dirty="0" smtClean="0">
                <a:solidFill>
                  <a:schemeClr val="accent2">
                    <a:lumMod val="50000"/>
                  </a:schemeClr>
                </a:solidFill>
              </a:rPr>
              <a:t>CNN</a:t>
            </a:r>
            <a:r>
              <a:rPr lang="zh-CN" altLang="en-US" sz="3600" dirty="0" smtClean="0">
                <a:solidFill>
                  <a:schemeClr val="accent2">
                    <a:lumMod val="50000"/>
                  </a:schemeClr>
                </a:solidFill>
              </a:rPr>
              <a:t>经典模型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34080598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altLang="zh-CN" dirty="0" smtClean="0"/>
              <a:t>ImageNet</a:t>
            </a:r>
            <a:r>
              <a:rPr lang="zh-CN" altLang="en-US" dirty="0" smtClean="0"/>
              <a:t>上的实验结果</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a:p>
          <a:p>
            <a:endParaRPr lang="en-US" altLang="zh-CN" dirty="0" smtClean="0"/>
          </a:p>
          <a:p>
            <a:r>
              <a:rPr lang="zh-CN" altLang="en-US" dirty="0" smtClean="0"/>
              <a:t>深度残差网络更容易训练</a:t>
            </a:r>
            <a:endParaRPr lang="en-US" altLang="zh-CN" dirty="0" smtClean="0"/>
          </a:p>
          <a:p>
            <a:r>
              <a:rPr lang="zh-CN" altLang="en-US" dirty="0"/>
              <a:t>获</a:t>
            </a:r>
            <a:r>
              <a:rPr lang="zh-CN" altLang="en-US" dirty="0" smtClean="0"/>
              <a:t>得更低的训练误差和测试误差</a:t>
            </a:r>
            <a:endParaRPr lang="zh-CN" altLang="en-US" dirty="0"/>
          </a:p>
        </p:txBody>
      </p:sp>
      <p:pic>
        <p:nvPicPr>
          <p:cNvPr id="6" name="Picture 5"/>
          <p:cNvPicPr>
            <a:picLocks noChangeAspect="1"/>
          </p:cNvPicPr>
          <p:nvPr/>
        </p:nvPicPr>
        <p:blipFill>
          <a:blip r:embed="rId2"/>
          <a:stretch>
            <a:fillRect/>
          </a:stretch>
        </p:blipFill>
        <p:spPr>
          <a:xfrm>
            <a:off x="1646987" y="2295133"/>
            <a:ext cx="9165040" cy="2672290"/>
          </a:xfrm>
          <a:prstGeom prst="rect">
            <a:avLst/>
          </a:prstGeom>
        </p:spPr>
      </p:pic>
      <p:sp>
        <p:nvSpPr>
          <p:cNvPr id="7"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Tree>
    <p:extLst>
      <p:ext uri="{BB962C8B-B14F-4D97-AF65-F5344CB8AC3E}">
        <p14:creationId xmlns="" xmlns:p14="http://schemas.microsoft.com/office/powerpoint/2010/main" val="7784609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2749" y="1969373"/>
            <a:ext cx="8677275" cy="3810000"/>
          </a:xfrm>
          <a:prstGeom prst="rect">
            <a:avLst/>
          </a:prstGeom>
        </p:spPr>
      </p:pic>
      <p:sp>
        <p:nvSpPr>
          <p:cNvPr id="6" name="TextBox 5"/>
          <p:cNvSpPr txBox="1"/>
          <p:nvPr/>
        </p:nvSpPr>
        <p:spPr>
          <a:xfrm>
            <a:off x="4290698" y="5902833"/>
            <a:ext cx="3381375" cy="369332"/>
          </a:xfrm>
          <a:prstGeom prst="rect">
            <a:avLst/>
          </a:prstGeom>
          <a:noFill/>
        </p:spPr>
        <p:txBody>
          <a:bodyPr wrap="square" rtlCol="0">
            <a:spAutoFit/>
          </a:bodyPr>
          <a:lstStyle/>
          <a:p>
            <a:pPr algn="ctr"/>
            <a:r>
              <a:rPr lang="en-US" altLang="zh-CN" dirty="0" smtClean="0"/>
              <a:t>10</a:t>
            </a:r>
            <a:r>
              <a:rPr lang="zh-CN" altLang="en-US" dirty="0" smtClean="0"/>
              <a:t>次裁剪、</a:t>
            </a:r>
            <a:r>
              <a:rPr lang="en-US" altLang="zh-CN" dirty="0" smtClean="0"/>
              <a:t>top-5</a:t>
            </a:r>
            <a:r>
              <a:rPr lang="zh-CN" altLang="en-US" dirty="0" smtClean="0"/>
              <a:t>验证误差</a:t>
            </a:r>
            <a:endParaRPr lang="zh-CN" altLang="en-US" dirty="0"/>
          </a:p>
        </p:txBody>
      </p:sp>
      <p:sp>
        <p:nvSpPr>
          <p:cNvPr id="7" name="TextBox 6"/>
          <p:cNvSpPr txBox="1"/>
          <p:nvPr/>
        </p:nvSpPr>
        <p:spPr>
          <a:xfrm>
            <a:off x="4833625" y="2045573"/>
            <a:ext cx="3609975" cy="400110"/>
          </a:xfrm>
          <a:prstGeom prst="rect">
            <a:avLst/>
          </a:prstGeom>
          <a:solidFill>
            <a:schemeClr val="bg1"/>
          </a:solidFill>
        </p:spPr>
        <p:txBody>
          <a:bodyPr wrap="square" rtlCol="0">
            <a:spAutoFit/>
          </a:bodyPr>
          <a:lstStyle/>
          <a:p>
            <a:r>
              <a:rPr lang="zh-CN" altLang="en-US" sz="2000" dirty="0" smtClean="0">
                <a:solidFill>
                  <a:srgbClr val="C00000"/>
                </a:solidFill>
              </a:rPr>
              <a:t>残差网络越深、误差越低</a:t>
            </a:r>
            <a:endParaRPr lang="zh-CN" altLang="en-US" sz="2000" dirty="0">
              <a:solidFill>
                <a:srgbClr val="C00000"/>
              </a:solidFill>
            </a:endParaRPr>
          </a:p>
        </p:txBody>
      </p:sp>
      <p:grpSp>
        <p:nvGrpSpPr>
          <p:cNvPr id="10" name="Group 9"/>
          <p:cNvGrpSpPr/>
          <p:nvPr/>
        </p:nvGrpSpPr>
        <p:grpSpPr>
          <a:xfrm>
            <a:off x="1785623" y="2140824"/>
            <a:ext cx="2281239" cy="1076324"/>
            <a:chOff x="1276350" y="2990851"/>
            <a:chExt cx="2182229" cy="1023640"/>
          </a:xfrm>
        </p:grpSpPr>
        <p:sp>
          <p:nvSpPr>
            <p:cNvPr id="8" name="Rounded Rectangle 7"/>
            <p:cNvSpPr/>
            <p:nvPr/>
          </p:nvSpPr>
          <p:spPr>
            <a:xfrm>
              <a:off x="1276350" y="2990851"/>
              <a:ext cx="2182229" cy="1023640"/>
            </a:xfrm>
            <a:prstGeom prst="round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390811" y="3063604"/>
              <a:ext cx="2012531" cy="878135"/>
            </a:xfrm>
            <a:prstGeom prst="rect">
              <a:avLst/>
            </a:prstGeom>
            <a:solidFill>
              <a:schemeClr val="bg1"/>
            </a:solidFill>
          </p:spPr>
          <p:txBody>
            <a:bodyPr wrap="square" rtlCol="0">
              <a:spAutoFit/>
            </a:bodyPr>
            <a:lstStyle/>
            <a:p>
              <a:pPr algn="ctr"/>
              <a:r>
                <a:rPr lang="en-US" altLang="zh-CN" dirty="0" smtClean="0"/>
                <a:t>152</a:t>
              </a:r>
              <a:r>
                <a:rPr lang="zh-CN" altLang="en-US" dirty="0" smtClean="0"/>
                <a:t>层残差网络比</a:t>
              </a:r>
              <a:r>
                <a:rPr lang="en-US" altLang="zh-CN" dirty="0" smtClean="0"/>
                <a:t>VGG16/19</a:t>
              </a:r>
              <a:r>
                <a:rPr lang="zh-CN" altLang="en-US" dirty="0" smtClean="0"/>
                <a:t>的</a:t>
              </a:r>
              <a:r>
                <a:rPr lang="zh-CN" altLang="en-US" dirty="0" smtClean="0">
                  <a:solidFill>
                    <a:srgbClr val="C00000"/>
                  </a:solidFill>
                </a:rPr>
                <a:t>时间复杂度更低</a:t>
              </a:r>
              <a:endParaRPr lang="zh-CN" altLang="en-US" dirty="0">
                <a:solidFill>
                  <a:srgbClr val="C00000"/>
                </a:solidFill>
              </a:endParaRPr>
            </a:p>
          </p:txBody>
        </p:sp>
      </p:grpSp>
      <p:sp>
        <p:nvSpPr>
          <p:cNvPr id="12"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
        <p:nvSpPr>
          <p:cNvPr id="14" name="Content Placeholder 2"/>
          <p:cNvSpPr>
            <a:spLocks noGrp="1"/>
          </p:cNvSpPr>
          <p:nvPr>
            <p:ph idx="1"/>
          </p:nvPr>
        </p:nvSpPr>
        <p:spPr>
          <a:xfrm>
            <a:off x="838200" y="1406769"/>
            <a:ext cx="10515600" cy="4770194"/>
          </a:xfrm>
        </p:spPr>
        <p:txBody>
          <a:bodyPr/>
          <a:lstStyle/>
          <a:p>
            <a:r>
              <a:rPr lang="en-US" altLang="zh-CN" dirty="0"/>
              <a:t>ImageNet</a:t>
            </a:r>
            <a:r>
              <a:rPr lang="zh-CN" altLang="en-US" dirty="0"/>
              <a:t>上的实验结果</a:t>
            </a:r>
            <a:endParaRPr lang="en-US" altLang="zh-CN" dirty="0"/>
          </a:p>
          <a:p>
            <a:endParaRPr lang="zh-CN" altLang="en-US" dirty="0"/>
          </a:p>
        </p:txBody>
      </p:sp>
      <p:sp>
        <p:nvSpPr>
          <p:cNvPr id="15" name="TextBox 14"/>
          <p:cNvSpPr txBox="1"/>
          <p:nvPr/>
        </p:nvSpPr>
        <p:spPr>
          <a:xfrm>
            <a:off x="9154048" y="6146902"/>
            <a:ext cx="2962275" cy="369332"/>
          </a:xfrm>
          <a:prstGeom prst="rect">
            <a:avLst/>
          </a:prstGeom>
          <a:noFill/>
        </p:spPr>
        <p:txBody>
          <a:bodyPr wrap="square" rtlCol="0">
            <a:spAutoFit/>
          </a:bodyPr>
          <a:lstStyle/>
          <a:p>
            <a:r>
              <a:rPr lang="en-US" altLang="zh-CN" dirty="0" smtClean="0"/>
              <a:t>Slides from </a:t>
            </a:r>
            <a:r>
              <a:rPr lang="en-US" altLang="zh-CN" dirty="0" err="1" smtClean="0"/>
              <a:t>Kaiming</a:t>
            </a:r>
            <a:r>
              <a:rPr lang="en-US" altLang="zh-CN" dirty="0" smtClean="0"/>
              <a:t> He</a:t>
            </a:r>
            <a:endParaRPr lang="zh-CN" altLang="en-US" dirty="0"/>
          </a:p>
        </p:txBody>
      </p:sp>
    </p:spTree>
    <p:extLst>
      <p:ext uri="{BB962C8B-B14F-4D97-AF65-F5344CB8AC3E}">
        <p14:creationId xmlns="" xmlns:p14="http://schemas.microsoft.com/office/powerpoint/2010/main" val="2385677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8258841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969816" y="1581791"/>
            <a:ext cx="7974807" cy="4329180"/>
          </a:xfrm>
          <a:prstGeom prst="rect">
            <a:avLst/>
          </a:prstGeom>
        </p:spPr>
      </p:pic>
      <p:sp>
        <p:nvSpPr>
          <p:cNvPr id="2" name="Title 1"/>
          <p:cNvSpPr>
            <a:spLocks noGrp="1"/>
          </p:cNvSpPr>
          <p:nvPr>
            <p:ph type="title"/>
          </p:nvPr>
        </p:nvSpPr>
        <p:spPr>
          <a:xfrm>
            <a:off x="838200" y="1"/>
            <a:ext cx="10515600" cy="1325563"/>
          </a:xfrm>
        </p:spPr>
        <p:txBody>
          <a:bodyPr>
            <a:normAutofit/>
          </a:bodyPr>
          <a:lstStyle/>
          <a:p>
            <a:r>
              <a:rPr lang="en-US" altLang="zh-CN" sz="3600" dirty="0">
                <a:solidFill>
                  <a:schemeClr val="accent2">
                    <a:lumMod val="50000"/>
                  </a:schemeClr>
                </a:solidFill>
              </a:rPr>
              <a:t>CNN</a:t>
            </a:r>
            <a:r>
              <a:rPr lang="zh-CN" altLang="en-US" sz="3600" dirty="0">
                <a:solidFill>
                  <a:schemeClr val="accent2">
                    <a:lumMod val="50000"/>
                  </a:schemeClr>
                </a:solidFill>
              </a:rPr>
              <a:t>经典模</a:t>
            </a:r>
            <a:r>
              <a:rPr lang="zh-CN" altLang="en-US" sz="3600" dirty="0" smtClean="0">
                <a:solidFill>
                  <a:schemeClr val="accent2">
                    <a:lumMod val="50000"/>
                  </a:schemeClr>
                </a:solidFill>
              </a:rPr>
              <a:t>型</a:t>
            </a:r>
            <a:r>
              <a:rPr lang="en-US" altLang="zh-CN" sz="3600" dirty="0" smtClean="0"/>
              <a:t/>
            </a:r>
            <a:br>
              <a:rPr lang="en-US" altLang="zh-CN" sz="3600" dirty="0" smtClean="0"/>
            </a:br>
            <a:r>
              <a:rPr lang="zh-CN" altLang="en-US" sz="3600" dirty="0" smtClean="0"/>
              <a:t>深度残差网络</a:t>
            </a:r>
            <a:r>
              <a:rPr lang="en-US" altLang="zh-CN" sz="3600" dirty="0" smtClean="0"/>
              <a:t>Deep </a:t>
            </a:r>
            <a:r>
              <a:rPr lang="en-US" altLang="zh-CN" sz="3600" dirty="0" err="1" smtClean="0"/>
              <a:t>ResNet</a:t>
            </a:r>
            <a:r>
              <a:rPr lang="en-US" altLang="zh-CN" sz="3600" dirty="0" smtClean="0"/>
              <a:t> </a:t>
            </a:r>
            <a:endParaRPr lang="zh-CN" altLang="en-US" sz="3600" dirty="0"/>
          </a:p>
        </p:txBody>
      </p:sp>
      <p:sp>
        <p:nvSpPr>
          <p:cNvPr id="3" name="Content Placeholder 2"/>
          <p:cNvSpPr>
            <a:spLocks noGrp="1"/>
          </p:cNvSpPr>
          <p:nvPr>
            <p:ph idx="1"/>
          </p:nvPr>
        </p:nvSpPr>
        <p:spPr>
          <a:xfrm>
            <a:off x="838200" y="1406769"/>
            <a:ext cx="10515600" cy="4770194"/>
          </a:xfrm>
        </p:spPr>
        <p:txBody>
          <a:bodyPr/>
          <a:lstStyle/>
          <a:p>
            <a:r>
              <a:rPr lang="en-US" altLang="zh-CN" dirty="0"/>
              <a:t>ImageNet</a:t>
            </a:r>
            <a:r>
              <a:rPr lang="zh-CN" altLang="en-US" dirty="0"/>
              <a:t>上的实验结果</a:t>
            </a:r>
            <a:endParaRPr lang="en-US" altLang="zh-CN" dirty="0"/>
          </a:p>
          <a:p>
            <a:endParaRPr lang="zh-CN" altLang="en-US" dirty="0"/>
          </a:p>
        </p:txBody>
      </p:sp>
      <p:sp>
        <p:nvSpPr>
          <p:cNvPr id="5" name="TextBox 4"/>
          <p:cNvSpPr txBox="1"/>
          <p:nvPr/>
        </p:nvSpPr>
        <p:spPr>
          <a:xfrm>
            <a:off x="9154048" y="6146902"/>
            <a:ext cx="2962275" cy="369332"/>
          </a:xfrm>
          <a:prstGeom prst="rect">
            <a:avLst/>
          </a:prstGeom>
          <a:noFill/>
        </p:spPr>
        <p:txBody>
          <a:bodyPr wrap="square" rtlCol="0">
            <a:spAutoFit/>
          </a:bodyPr>
          <a:lstStyle/>
          <a:p>
            <a:r>
              <a:rPr lang="en-US" altLang="zh-CN" dirty="0" smtClean="0"/>
              <a:t>Slides from </a:t>
            </a:r>
            <a:r>
              <a:rPr lang="en-US" altLang="zh-CN" dirty="0" err="1" smtClean="0"/>
              <a:t>Kaiming</a:t>
            </a:r>
            <a:r>
              <a:rPr lang="en-US" altLang="zh-CN" dirty="0" smtClean="0"/>
              <a:t> He</a:t>
            </a:r>
            <a:endParaRPr lang="zh-CN" altLang="en-US" dirty="0"/>
          </a:p>
        </p:txBody>
      </p:sp>
      <p:sp>
        <p:nvSpPr>
          <p:cNvPr id="6" name="TextBox 5"/>
          <p:cNvSpPr txBox="1"/>
          <p:nvPr/>
        </p:nvSpPr>
        <p:spPr>
          <a:xfrm>
            <a:off x="4377262" y="5910971"/>
            <a:ext cx="3381375" cy="369332"/>
          </a:xfrm>
          <a:prstGeom prst="rect">
            <a:avLst/>
          </a:prstGeom>
          <a:noFill/>
        </p:spPr>
        <p:txBody>
          <a:bodyPr wrap="square" rtlCol="0">
            <a:spAutoFit/>
          </a:bodyPr>
          <a:lstStyle/>
          <a:p>
            <a:pPr algn="ctr"/>
            <a:r>
              <a:rPr lang="en-US" altLang="zh-CN" dirty="0" smtClean="0"/>
              <a:t>top-5</a:t>
            </a:r>
            <a:r>
              <a:rPr lang="zh-CN" altLang="en-US" dirty="0" smtClean="0"/>
              <a:t>误差</a:t>
            </a:r>
            <a:endParaRPr lang="zh-CN" altLang="en-US" dirty="0"/>
          </a:p>
        </p:txBody>
      </p:sp>
    </p:spTree>
    <p:extLst>
      <p:ext uri="{BB962C8B-B14F-4D97-AF65-F5344CB8AC3E}">
        <p14:creationId xmlns="" xmlns:p14="http://schemas.microsoft.com/office/powerpoint/2010/main" val="7358832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25563"/>
          </a:xfrm>
        </p:spPr>
        <p:txBody>
          <a:bodyPr/>
          <a:lstStyle/>
          <a:p>
            <a:r>
              <a:rPr lang="zh-CN" altLang="en-US" dirty="0" smtClean="0"/>
              <a:t>经典卷积神经网络</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3"/>
          <p:cNvPicPr>
            <a:picLocks noChangeAspect="1"/>
          </p:cNvPicPr>
          <p:nvPr/>
        </p:nvPicPr>
        <p:blipFill rotWithShape="1">
          <a:blip r:embed="rId3"/>
          <a:srcRect l="8571"/>
          <a:stretch/>
        </p:blipFill>
        <p:spPr>
          <a:xfrm>
            <a:off x="1858736" y="1003100"/>
            <a:ext cx="8247291" cy="5320095"/>
          </a:xfrm>
          <a:prstGeom prst="rect">
            <a:avLst/>
          </a:prstGeom>
        </p:spPr>
      </p:pic>
      <p:sp>
        <p:nvSpPr>
          <p:cNvPr id="9" name="Rectangle 8"/>
          <p:cNvSpPr/>
          <p:nvPr/>
        </p:nvSpPr>
        <p:spPr>
          <a:xfrm>
            <a:off x="2581275" y="1114465"/>
            <a:ext cx="6629400" cy="752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528537" y="1306015"/>
            <a:ext cx="1151164"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altLang="zh-CN" dirty="0" smtClean="0">
                <a:solidFill>
                  <a:srgbClr val="FF0000"/>
                </a:solidFill>
              </a:rPr>
              <a:t>5M</a:t>
            </a:r>
            <a:endParaRPr lang="zh-CN" altLang="en-US" dirty="0">
              <a:solidFill>
                <a:srgbClr val="FF0000"/>
              </a:solidFill>
            </a:endParaRPr>
          </a:p>
        </p:txBody>
      </p:sp>
      <p:sp>
        <p:nvSpPr>
          <p:cNvPr id="11" name="TextBox 10"/>
          <p:cNvSpPr txBox="1"/>
          <p:nvPr/>
        </p:nvSpPr>
        <p:spPr>
          <a:xfrm>
            <a:off x="2005694" y="1306015"/>
            <a:ext cx="1151164"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altLang="zh-CN" dirty="0" smtClean="0">
                <a:solidFill>
                  <a:srgbClr val="FF0000"/>
                </a:solidFill>
              </a:rPr>
              <a:t>60M</a:t>
            </a:r>
            <a:endParaRPr lang="zh-CN" altLang="en-US" dirty="0">
              <a:solidFill>
                <a:srgbClr val="FF0000"/>
              </a:solidFill>
            </a:endParaRPr>
          </a:p>
        </p:txBody>
      </p:sp>
      <p:sp>
        <p:nvSpPr>
          <p:cNvPr id="12" name="TextBox 11"/>
          <p:cNvSpPr txBox="1"/>
          <p:nvPr/>
        </p:nvSpPr>
        <p:spPr>
          <a:xfrm>
            <a:off x="4099662" y="1306015"/>
            <a:ext cx="1151164"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altLang="zh-CN" dirty="0" smtClean="0">
                <a:solidFill>
                  <a:srgbClr val="FF0000"/>
                </a:solidFill>
              </a:rPr>
              <a:t>140M</a:t>
            </a:r>
            <a:endParaRPr lang="zh-CN" altLang="en-US" dirty="0">
              <a:solidFill>
                <a:srgbClr val="FF0000"/>
              </a:solidFill>
            </a:endParaRPr>
          </a:p>
        </p:txBody>
      </p:sp>
      <p:sp>
        <p:nvSpPr>
          <p:cNvPr id="13" name="TextBox 12"/>
          <p:cNvSpPr txBox="1"/>
          <p:nvPr/>
        </p:nvSpPr>
        <p:spPr>
          <a:xfrm>
            <a:off x="9933215" y="1306015"/>
            <a:ext cx="1151164" cy="369332"/>
          </a:xfrm>
          <a:prstGeom prst="rect">
            <a:avLst/>
          </a:prstGeom>
          <a:solidFill>
            <a:schemeClr val="accent2">
              <a:lumMod val="20000"/>
              <a:lumOff val="80000"/>
            </a:schemeClr>
          </a:solidFill>
          <a:ln>
            <a:solidFill>
              <a:srgbClr val="FF0000"/>
            </a:solidFill>
          </a:ln>
        </p:spPr>
        <p:txBody>
          <a:bodyPr wrap="square" rtlCol="0">
            <a:spAutoFit/>
          </a:bodyPr>
          <a:lstStyle/>
          <a:p>
            <a:pPr algn="ctr"/>
            <a:r>
              <a:rPr lang="en-US" altLang="zh-CN" dirty="0" smtClean="0">
                <a:solidFill>
                  <a:srgbClr val="FF0000"/>
                </a:solidFill>
              </a:rPr>
              <a:t>1M</a:t>
            </a:r>
            <a:endParaRPr lang="zh-CN" altLang="en-US" dirty="0">
              <a:solidFill>
                <a:srgbClr val="FF0000"/>
              </a:solidFill>
            </a:endParaRPr>
          </a:p>
        </p:txBody>
      </p:sp>
    </p:spTree>
    <p:extLst>
      <p:ext uri="{BB962C8B-B14F-4D97-AF65-F5344CB8AC3E}">
        <p14:creationId xmlns="" xmlns:p14="http://schemas.microsoft.com/office/powerpoint/2010/main" val="6069822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D8D1D1F-7BC3-4D54-A20B-EC04552525BA}"/>
              </a:ext>
            </a:extLst>
          </p:cNvPr>
          <p:cNvSpPr txBox="1"/>
          <p:nvPr/>
        </p:nvSpPr>
        <p:spPr>
          <a:xfrm>
            <a:off x="4536948" y="2967335"/>
            <a:ext cx="3118104" cy="923330"/>
          </a:xfrm>
          <a:prstGeom prst="rect">
            <a:avLst/>
          </a:prstGeom>
          <a:noFill/>
        </p:spPr>
        <p:txBody>
          <a:bodyPr wrap="square" rtlCol="0">
            <a:spAutoFit/>
          </a:bodyPr>
          <a:lstStyle/>
          <a:p>
            <a:pPr algn="ctr"/>
            <a:r>
              <a:rPr lang="zh-CN" altLang="en-US" sz="5400" dirty="0"/>
              <a:t>谢谢！</a:t>
            </a:r>
          </a:p>
        </p:txBody>
      </p:sp>
    </p:spTree>
    <p:extLst>
      <p:ext uri="{BB962C8B-B14F-4D97-AF65-F5344CB8AC3E}">
        <p14:creationId xmlns="" xmlns:p14="http://schemas.microsoft.com/office/powerpoint/2010/main" val="4688424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USTC-template" id="{A2172E53-838F-4EAC-918F-3C6C3D34EA04}" vid="{3C3677CE-7E2D-4F7A-B1B0-1E8CF64C1ED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USTC-template</Template>
  <TotalTime>15712</TotalTime>
  <Words>7697</Words>
  <Application>Microsoft Office PowerPoint</Application>
  <PresentationFormat>自定义</PresentationFormat>
  <Paragraphs>1067</Paragraphs>
  <Slides>92</Slides>
  <Notes>66</Notes>
  <HiddenSlides>1</HiddenSlides>
  <MMClips>0</MMClips>
  <ScaleCrop>false</ScaleCrop>
  <HeadingPairs>
    <vt:vector size="4" baseType="variant">
      <vt:variant>
        <vt:lpstr>主题</vt:lpstr>
      </vt:variant>
      <vt:variant>
        <vt:i4>1</vt:i4>
      </vt:variant>
      <vt:variant>
        <vt:lpstr>幻灯片标题</vt:lpstr>
      </vt:variant>
      <vt:variant>
        <vt:i4>92</vt:i4>
      </vt:variant>
    </vt:vector>
  </HeadingPairs>
  <TitlesOfParts>
    <vt:vector size="93" baseType="lpstr">
      <vt:lpstr>Office 主题​​</vt:lpstr>
      <vt:lpstr>幻灯片 1</vt:lpstr>
      <vt:lpstr>目录</vt:lpstr>
      <vt:lpstr>目录</vt:lpstr>
      <vt:lpstr>机器视觉任务</vt:lpstr>
      <vt:lpstr>机器视觉任务</vt:lpstr>
      <vt:lpstr>卷积神经网络的进展</vt:lpstr>
      <vt:lpstr>幻灯片 7</vt:lpstr>
      <vt:lpstr>幻灯片 8</vt:lpstr>
      <vt:lpstr>幻灯片 9</vt:lpstr>
      <vt:lpstr>机器视觉任务</vt:lpstr>
      <vt:lpstr>幻灯片 11</vt:lpstr>
      <vt:lpstr>物体检测技术的发展</vt:lpstr>
      <vt:lpstr>人脸识别的进展</vt:lpstr>
      <vt:lpstr>目录</vt:lpstr>
      <vt:lpstr>卷积神经网络 （Convolutional Neural Networks）</vt:lpstr>
      <vt:lpstr>全连接神经网络：维度灾难</vt:lpstr>
      <vt:lpstr>卷积神经网络CNN</vt:lpstr>
      <vt:lpstr>全连接神经网络：维度灾难</vt:lpstr>
      <vt:lpstr>全连接神经网络：维度灾难</vt:lpstr>
      <vt:lpstr>幻灯片 20</vt:lpstr>
      <vt:lpstr>卷积神经网络 </vt:lpstr>
      <vt:lpstr>卷积神经网络：多卷积核 </vt:lpstr>
      <vt:lpstr>早期的多层级特征模型</vt:lpstr>
      <vt:lpstr>早期的多层级特征模型</vt:lpstr>
      <vt:lpstr>卷积网络模型 （多级Hubel-Wiesel系统）</vt:lpstr>
      <vt:lpstr>卷积网络模型 （多级Hubel-Wiesel系统）</vt:lpstr>
      <vt:lpstr>卷积网络模型 LeNet-5[LeCun,1994]</vt:lpstr>
      <vt:lpstr>幻灯片 28</vt:lpstr>
      <vt:lpstr>幻灯片 29</vt:lpstr>
      <vt:lpstr>幻灯片 30</vt:lpstr>
      <vt:lpstr>幻灯片 31</vt:lpstr>
      <vt:lpstr>幻灯片 32</vt:lpstr>
      <vt:lpstr>幻灯片 33</vt:lpstr>
      <vt:lpstr>幻灯片 34</vt:lpstr>
      <vt:lpstr>幻灯片 35</vt:lpstr>
      <vt:lpstr>卷积神经网络模型: 总结</vt:lpstr>
      <vt:lpstr>卷积神经网络与传统物体识别框架</vt:lpstr>
      <vt:lpstr>目录</vt:lpstr>
      <vt:lpstr>经典卷积神经网络</vt:lpstr>
      <vt:lpstr>CNN经典模型---AlexNet</vt:lpstr>
      <vt:lpstr>CNN经典模型---AlexNet</vt:lpstr>
      <vt:lpstr>CNN经典模型---AlexNet</vt:lpstr>
      <vt:lpstr>CNN经典模型---AlexNet</vt:lpstr>
      <vt:lpstr>CNN经典模型---AlexNet</vt:lpstr>
      <vt:lpstr>CNN经典模型---AlexNet</vt:lpstr>
      <vt:lpstr>CNN经典模型---AlexNet</vt:lpstr>
      <vt:lpstr>幻灯片 47</vt:lpstr>
      <vt:lpstr>CNN经典模型---AlexNet</vt:lpstr>
      <vt:lpstr>CNN经典模型---AlexNet</vt:lpstr>
      <vt:lpstr>CNN经典模型---AlexNet</vt:lpstr>
      <vt:lpstr>CNN经典模型---AlexNet</vt:lpstr>
      <vt:lpstr>CNN经典模型---AlexNet</vt:lpstr>
      <vt:lpstr>经典卷积神经网络</vt:lpstr>
      <vt:lpstr>CNN经典模型---VGGNet 2014 </vt:lpstr>
      <vt:lpstr>CNN经典模型---VGGNet</vt:lpstr>
      <vt:lpstr>CNN经典模型---VGGNet</vt:lpstr>
      <vt:lpstr>CNN经典模型---VGGNet</vt:lpstr>
      <vt:lpstr>CNN经典模型---VGGNet</vt:lpstr>
      <vt:lpstr>CNN经典模型---VGGNet</vt:lpstr>
      <vt:lpstr>CNN经典模型---VGGNet</vt:lpstr>
      <vt:lpstr>CNN经典模型---VGGNet</vt:lpstr>
      <vt:lpstr>CNN经典模型---VGGNet</vt:lpstr>
      <vt:lpstr>CNN经典模型---VGGNet</vt:lpstr>
      <vt:lpstr>CNN经典模型---VGGNet</vt:lpstr>
      <vt:lpstr>经典卷积神经网络</vt:lpstr>
      <vt:lpstr>CNN经典模型---GoogLeNet </vt:lpstr>
      <vt:lpstr>CNN经典模型---GoogLeNet </vt:lpstr>
      <vt:lpstr>CNN经典模型---GoogLeNet </vt:lpstr>
      <vt:lpstr>CNN经典模型---GoogLeNet </vt:lpstr>
      <vt:lpstr>CNN经典模型---GoogLeNet </vt:lpstr>
      <vt:lpstr>CNN经典模型---GoogLeNet </vt:lpstr>
      <vt:lpstr>CNN经典模型---GoogLeNet </vt:lpstr>
      <vt:lpstr>CNN经典模型---GoogLeNet </vt:lpstr>
      <vt:lpstr>CNN经典模型---GoogLeNet </vt:lpstr>
      <vt:lpstr>CNN经典模型--GoogLeNet </vt:lpstr>
      <vt:lpstr>经典卷积神经网络</vt:lpstr>
      <vt:lpstr>CNN经典模型 深度残差网络Deep ResNet </vt:lpstr>
      <vt:lpstr>CNN经典模型 深度残差网络Deep ResNet </vt:lpstr>
      <vt:lpstr>CNN经典模型 深度残差网络Deep ResNet </vt:lpstr>
      <vt:lpstr>CNN经典模型 深度残差网络Deep ResNet </vt:lpstr>
      <vt:lpstr>CNN经典模型 深度残差网络Deep ResNet </vt:lpstr>
      <vt:lpstr>CNN经典模型 深度残差网络Deep ResNet </vt:lpstr>
      <vt:lpstr>CNN经典模型 深度残差网络Deep ResNet </vt:lpstr>
      <vt:lpstr>CNN经典模型 深度残差网络Deep ResNet </vt:lpstr>
      <vt:lpstr>幻灯片 85</vt:lpstr>
      <vt:lpstr>CNN经典模型 深度残差网络Deep ResNet </vt:lpstr>
      <vt:lpstr>幻灯片 87</vt:lpstr>
      <vt:lpstr>CNN经典模型 深度残差网络Deep ResNet </vt:lpstr>
      <vt:lpstr>CNN经典模型 深度残差网络Deep ResNet </vt:lpstr>
      <vt:lpstr>CNN经典模型 深度残差网络Deep ResNet </vt:lpstr>
      <vt:lpstr>经典卷积神经网络</vt:lpstr>
      <vt:lpstr>幻灯片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于建军</dc:creator>
  <cp:lastModifiedBy>Windows User</cp:lastModifiedBy>
  <cp:revision>1239</cp:revision>
  <dcterms:created xsi:type="dcterms:W3CDTF">2018-02-13T02:38:31Z</dcterms:created>
  <dcterms:modified xsi:type="dcterms:W3CDTF">2019-04-08T09:40:48Z</dcterms:modified>
</cp:coreProperties>
</file>